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147477550" r:id="rId2"/>
    <p:sldId id="2147477559" r:id="rId3"/>
    <p:sldId id="2147477560" r:id="rId4"/>
    <p:sldId id="444" r:id="rId5"/>
    <p:sldId id="2147477551" r:id="rId6"/>
    <p:sldId id="2147477568" r:id="rId7"/>
    <p:sldId id="2147477569" r:id="rId8"/>
    <p:sldId id="2147477570" r:id="rId9"/>
    <p:sldId id="2147477571" r:id="rId10"/>
    <p:sldId id="2147477573" r:id="rId11"/>
    <p:sldId id="2147477572" r:id="rId12"/>
    <p:sldId id="2147477574" r:id="rId13"/>
    <p:sldId id="2147477567" r:id="rId14"/>
    <p:sldId id="258" r:id="rId15"/>
    <p:sldId id="2147477561" r:id="rId16"/>
    <p:sldId id="2147477562" r:id="rId17"/>
    <p:sldId id="2147477563" r:id="rId18"/>
    <p:sldId id="2147477564" r:id="rId19"/>
    <p:sldId id="2147477565" r:id="rId20"/>
    <p:sldId id="2147477566" r:id="rId21"/>
    <p:sldId id="259" r:id="rId22"/>
    <p:sldId id="952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 autoAdjust="0"/>
    <p:restoredTop sz="94692"/>
  </p:normalViewPr>
  <p:slideViewPr>
    <p:cSldViewPr snapToGrid="0">
      <p:cViewPr varScale="1">
        <p:scale>
          <a:sx n="106" d="100"/>
          <a:sy n="106" d="100"/>
        </p:scale>
        <p:origin x="104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6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EA08C-9869-4116-A44C-18FF6970EF9A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A885E-1ED3-46EA-9D39-38E66B71C79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40641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583AB0-42FF-E642-9651-2881D5C3741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926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9A885E-1ED3-46EA-9D39-38E66B71C79D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62197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9A885E-1ED3-46EA-9D39-38E66B71C79D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826429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321DC3-EA51-4687-A7C1-6A63FDCBFB3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915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4DEFC-0233-6A42-DD19-0379C8D68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613D31-5759-E906-8104-77273C05BC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11EB25-29CD-2CF1-3D35-FA2C944F1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F1D96-CA6E-B25F-F6D1-AC9F74CF6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88653-8719-CC47-588C-2489B175A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47482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EFC58-232B-32F3-9390-F13D1B548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F0882C-2A81-41AB-158F-45B3724F14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961C9C-1AD2-5E29-5CC9-62B61288D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54FCA5-BE77-AD15-4E30-33C7F583D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539CE-104F-716D-27D9-A16C63399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07696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0728AE-CD30-7800-A3FC-5AC349DB9B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9048D3-38C6-88E0-1893-D7844F210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42E26-045A-F6BA-4BA2-FCE716597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5777B-7433-1548-336D-603AE3372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69E776-3B8B-1A2E-ACF6-0595878D7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54262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8215656"/>
      </p:ext>
    </p:extLst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7B770-A778-1AE3-7F1F-E12C8EFB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491824-DAAE-1B32-3E93-715B9B1C6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16DB3-CA7C-297E-54C8-A748FF00F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57B1D-6BB6-A306-34B6-D170BC396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25ACD-98EB-37F8-CA10-CCB178490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54137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D9C7B-5198-AD55-1AD4-09AC9D712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34B73-15BD-21E7-422E-1E309F87E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B6C26-3E02-07B9-401D-B51C032EA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6A338-1229-FF6A-9027-AD721BF79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18426-3FCB-8065-C9D3-A9DF5249F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9828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C894B-2B19-5EDE-DCBA-65990EACB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AB828-B300-DDA9-7D0F-CC9C0F48D6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687210-82C6-E3AC-9D90-4E8A381A30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ED6ED7-57AE-50CC-6F7D-FA63549B3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6A469D-DC44-48F9-6845-27465A110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5E8D4-D1EF-0154-5E07-492C9BCF9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0637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8F408-F59E-B1B4-7E96-DAC138873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4DED05-E0BC-EFDF-B918-D3E486176E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C8E00C-A3E4-6DB2-8AAF-9AC2C7D8DD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8FABA0-0249-A9EB-EA60-C84A8D860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EDA446-E265-4228-8887-58A3B746CB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BB034B-A132-7A88-573A-A03DAD5BF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8ABF16-4FD3-97AB-3C80-1663C974E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7D44AD-A5A0-5617-4E13-20A6BBDF3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67420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ECFBA-3E49-EB93-56F7-8F4E01977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3CA753-792F-15AB-4EFB-D22E7C75D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80577-5C74-B5AA-C906-9DDE2F719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AB8D22-11C8-4C93-E1D0-AA225BBA8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05915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97D99-BF54-A471-1D01-0B5EC12F0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5BD4B2-084A-D316-21B4-190410D3A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BFA47A-7047-4260-B78F-3784646FA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61879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456FA-6D08-E41F-72DA-707D7A195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4562B-8E11-B8B5-883F-DA4E58D29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C990E2-08B8-14FC-AADA-1042E9300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2218D1-A560-2219-7DAD-0B0D959E2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4E49C2-3712-758E-2C7B-1B7756A7B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F07365-F75C-75D6-EA06-E02B3BAE1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95574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5AC17-1A94-765A-1BB6-F5EBF0531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FE2281-1848-AAF5-5261-C5F20D689B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512785-30B4-7E97-5C54-C260BBC16D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A302D4-F12C-9EE4-B93F-A9CDFD7AF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BAFFE6-BEA1-708E-DC73-8DEA3B8EC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5A8E20-E017-2D66-FC97-6B3A141B1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59010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EFD9CE-CE6F-977C-DFF3-F94195993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0D790A-2FDB-B38D-2482-11E6BA1A74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ED527-8AA0-AC3F-5DFC-A1B302E52E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0D89E-5125-48E8-93C1-BC5F327E608F}" type="datetimeFigureOut">
              <a:rPr lang="en-ID" smtClean="0"/>
              <a:t>20/08/26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C2E19-ADD4-A277-B366-1CBA26600E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F5C12-295D-2D84-0AF7-953A170254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BFA1D-24F8-4EB7-8055-670408D49B9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0831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06146E2-D428-9B5B-2518-B1F120650A2C}"/>
              </a:ext>
            </a:extLst>
          </p:cNvPr>
          <p:cNvSpPr/>
          <p:nvPr/>
        </p:nvSpPr>
        <p:spPr>
          <a:xfrm>
            <a:off x="317500" y="303835"/>
            <a:ext cx="11557000" cy="6250329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065294E-272C-49D4-3ED2-917CEE4BE85A}"/>
              </a:ext>
            </a:extLst>
          </p:cNvPr>
          <p:cNvCxnSpPr>
            <a:cxnSpLocks/>
          </p:cNvCxnSpPr>
          <p:nvPr/>
        </p:nvCxnSpPr>
        <p:spPr>
          <a:xfrm flipH="1">
            <a:off x="381000" y="3906000"/>
            <a:ext cx="92202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D62C39CC-F05F-E0CA-2FB0-D36C92B8EE68}"/>
              </a:ext>
            </a:extLst>
          </p:cNvPr>
          <p:cNvSpPr>
            <a:spLocks noChangeAspect="1"/>
          </p:cNvSpPr>
          <p:nvPr/>
        </p:nvSpPr>
        <p:spPr>
          <a:xfrm flipH="1">
            <a:off x="9601200" y="3908463"/>
            <a:ext cx="1650991" cy="1650991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17500" y="1388684"/>
            <a:ext cx="11557000" cy="4273514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1173"/>
              </a:lnSpc>
            </a:pPr>
            <a:endParaRPr sz="800"/>
          </a:p>
        </p:txBody>
      </p:sp>
      <p:sp>
        <p:nvSpPr>
          <p:cNvPr id="16" name="TextBox 3">
            <a:extLst>
              <a:ext uri="{FF2B5EF4-FFF2-40B4-BE49-F238E27FC236}">
                <a16:creationId xmlns:a16="http://schemas.microsoft.com/office/drawing/2014/main" id="{764C5EA4-45AC-2F89-8F91-142038D4218E}"/>
              </a:ext>
            </a:extLst>
          </p:cNvPr>
          <p:cNvSpPr txBox="1"/>
          <p:nvPr/>
        </p:nvSpPr>
        <p:spPr>
          <a:xfrm>
            <a:off x="812791" y="1366736"/>
            <a:ext cx="10439400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sv-SE" sz="6000" dirty="0">
                <a:ln w="12700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schemeClr val="accent6">
                      <a:lumMod val="20000"/>
                      <a:lumOff val="80000"/>
                      <a:alpha val="40000"/>
                    </a:schemeClr>
                  </a:outerShdw>
                </a:effectLst>
                <a:latin typeface="Bebas Neue" panose="020B0606020202050201" pitchFamily="34" charset="77"/>
              </a:rPr>
              <a:t>PROGNOSIS KINERJA DAN REALISASI </a:t>
            </a:r>
            <a:r>
              <a:rPr lang="sv-SE" sz="6000" dirty="0">
                <a:ln w="12700"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schemeClr val="accent6">
                      <a:lumMod val="20000"/>
                      <a:lumOff val="80000"/>
                      <a:alpha val="40000"/>
                    </a:schemeClr>
                  </a:outerShdw>
                </a:effectLst>
                <a:latin typeface="Bebas Neue" panose="020B0606020202050201" pitchFamily="34" charset="77"/>
              </a:rPr>
              <a:t>ANGGARAN  TAHUN 2026</a:t>
            </a:r>
            <a:endParaRPr lang="fi-FI" sz="6000" dirty="0">
              <a:ln w="12700">
                <a:noFill/>
              </a:ln>
              <a:solidFill>
                <a:srgbClr val="002060"/>
              </a:solidFill>
              <a:effectLst>
                <a:outerShdw blurRad="50800" dist="38100" dir="2700000" algn="tl" rotWithShape="0">
                  <a:schemeClr val="accent6">
                    <a:lumMod val="20000"/>
                    <a:lumOff val="80000"/>
                    <a:alpha val="40000"/>
                  </a:schemeClr>
                </a:outerShdw>
              </a:effectLst>
              <a:latin typeface="Bebas Neue" panose="020B0606020202050201" pitchFamily="34" charset="77"/>
            </a:endParaRP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D48B9FA0-CC75-2179-396E-DD7DD5619EE7}"/>
              </a:ext>
            </a:extLst>
          </p:cNvPr>
          <p:cNvSpPr txBox="1"/>
          <p:nvPr/>
        </p:nvSpPr>
        <p:spPr>
          <a:xfrm>
            <a:off x="612984" y="4229274"/>
            <a:ext cx="8759616" cy="8871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33"/>
              </a:lnSpc>
            </a:pPr>
            <a:r>
              <a:rPr lang="en-US" sz="2400" b="1" dirty="0" err="1">
                <a:effectLst>
                  <a:outerShdw blurRad="50800" dist="38100" dir="2700000" algn="tl" rotWithShape="0">
                    <a:schemeClr val="bg2">
                      <a:alpha val="40000"/>
                    </a:schemeClr>
                  </a:outerShdw>
                </a:effectLst>
                <a:latin typeface="Montserrat" pitchFamily="2" charset="77"/>
              </a:rPr>
              <a:t>Balai</a:t>
            </a:r>
            <a:r>
              <a:rPr lang="en-US" sz="2400" b="1" dirty="0">
                <a:effectLst>
                  <a:outerShdw blurRad="50800" dist="38100" dir="2700000" algn="tl" rotWithShape="0">
                    <a:schemeClr val="bg2">
                      <a:alpha val="40000"/>
                    </a:schemeClr>
                  </a:outerShdw>
                </a:effectLst>
                <a:latin typeface="Montserrat" pitchFamily="2" charset="77"/>
              </a:rPr>
              <a:t> </a:t>
            </a:r>
            <a:r>
              <a:rPr lang="en-US" sz="2400" b="1" dirty="0" err="1">
                <a:effectLst>
                  <a:outerShdw blurRad="50800" dist="38100" dir="2700000" algn="tl" rotWithShape="0">
                    <a:schemeClr val="bg2">
                      <a:alpha val="40000"/>
                    </a:schemeClr>
                  </a:outerShdw>
                </a:effectLst>
                <a:latin typeface="Montserrat" pitchFamily="2" charset="77"/>
              </a:rPr>
              <a:t>Penegakan</a:t>
            </a:r>
            <a:r>
              <a:rPr lang="en-US" sz="2400" b="1" dirty="0">
                <a:effectLst>
                  <a:outerShdw blurRad="50800" dist="38100" dir="2700000" algn="tl" rotWithShape="0">
                    <a:schemeClr val="bg2">
                      <a:alpha val="40000"/>
                    </a:schemeClr>
                  </a:outerShdw>
                </a:effectLst>
                <a:latin typeface="Montserrat" pitchFamily="2" charset="77"/>
              </a:rPr>
              <a:t> Hukum Wilayah Maluku dan Papua</a:t>
            </a:r>
          </a:p>
          <a:p>
            <a:pPr>
              <a:lnSpc>
                <a:spcPts val="2333"/>
              </a:lnSpc>
            </a:pPr>
            <a:endParaRPr lang="en-US" sz="2400" b="1" dirty="0"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  <a:latin typeface="Montserrat" pitchFamily="2" charset="77"/>
            </a:endParaRPr>
          </a:p>
          <a:p>
            <a:pPr>
              <a:lnSpc>
                <a:spcPts val="2333"/>
              </a:lnSpc>
            </a:pPr>
            <a:r>
              <a:rPr lang="en-US" sz="2400" b="1" dirty="0">
                <a:effectLst>
                  <a:outerShdw blurRad="50800" dist="38100" dir="2700000" algn="tl" rotWithShape="0">
                    <a:schemeClr val="bg2">
                      <a:alpha val="40000"/>
                    </a:schemeClr>
                  </a:outerShdw>
                </a:effectLst>
                <a:latin typeface="Montserrat" pitchFamily="2" charset="77"/>
              </a:rPr>
              <a:t>Jogjakarta, 20-21 Agustus 2026</a:t>
            </a:r>
          </a:p>
        </p:txBody>
      </p:sp>
      <p:pic>
        <p:nvPicPr>
          <p:cNvPr id="32" name="Picture 31" descr="A logo with a tree and text&#10;&#10;Description automatically generated">
            <a:extLst>
              <a:ext uri="{FF2B5EF4-FFF2-40B4-BE49-F238E27FC236}">
                <a16:creationId xmlns:a16="http://schemas.microsoft.com/office/drawing/2014/main" id="{AEB078C8-6FE9-FE6D-2F03-05A9FFA0CD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49009" y="474770"/>
            <a:ext cx="1725491" cy="13549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02E590-40BD-67F7-797D-1288E2E8C9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B300A-3456-F9A7-60CD-74065FABE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20F540B-4401-0130-772D-FD0A39A01B74}"/>
              </a:ext>
            </a:extLst>
          </p:cNvPr>
          <p:cNvSpPr txBox="1">
            <a:spLocks/>
          </p:cNvSpPr>
          <p:nvPr/>
        </p:nvSpPr>
        <p:spPr>
          <a:xfrm>
            <a:off x="444046" y="187286"/>
            <a:ext cx="10687504" cy="868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3600" b="1" dirty="0">
                <a:latin typeface="Montserrat" panose="00000800000000000000" pitchFamily="2" charset="0"/>
                <a:cs typeface="Poppins Black" panose="00000A00000000000000" pitchFamily="50" charset="0"/>
              </a:rPr>
              <a:t>HIGHLIGHT CAPAIAN </a:t>
            </a:r>
            <a:r>
              <a:rPr lang="en-ID" sz="3600" b="1" dirty="0">
                <a:solidFill>
                  <a:srgbClr val="C00000"/>
                </a:solidFill>
                <a:latin typeface="Montserrat" panose="00000800000000000000" pitchFamily="2" charset="0"/>
                <a:cs typeface="Poppins Black" panose="00000A00000000000000" pitchFamily="50" charset="0"/>
              </a:rPr>
              <a:t>KINERJA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2A4897B-4AA7-C79F-D2E2-F3715C14B674}"/>
              </a:ext>
            </a:extLst>
          </p:cNvPr>
          <p:cNvCxnSpPr/>
          <p:nvPr/>
        </p:nvCxnSpPr>
        <p:spPr>
          <a:xfrm>
            <a:off x="462420" y="1055649"/>
            <a:ext cx="84221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B2D135C2-C865-4475-8CF0-F717FF5AE51B}"/>
              </a:ext>
            </a:extLst>
          </p:cNvPr>
          <p:cNvSpPr txBox="1">
            <a:spLocks/>
          </p:cNvSpPr>
          <p:nvPr/>
        </p:nvSpPr>
        <p:spPr>
          <a:xfrm>
            <a:off x="462420" y="1319400"/>
            <a:ext cx="10687504" cy="3025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C.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Penyidikan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Tindak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Pidana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Kehutanan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(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realisasi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1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perkara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p-21)</a:t>
            </a:r>
          </a:p>
          <a:p>
            <a:endParaRPr lang="en-ID" sz="1800" b="1" dirty="0">
              <a:latin typeface="Montserrat" panose="00000800000000000000" pitchFamily="2" charset="0"/>
              <a:cs typeface="Poppins Black" panose="00000A00000000000000" pitchFamily="50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2BD0496-82CC-C77B-D8B8-9F7D2937F474}"/>
              </a:ext>
            </a:extLst>
          </p:cNvPr>
          <p:cNvSpPr txBox="1">
            <a:spLocks/>
          </p:cNvSpPr>
          <p:nvPr/>
        </p:nvSpPr>
        <p:spPr>
          <a:xfrm>
            <a:off x="914401" y="1621971"/>
            <a:ext cx="10834430" cy="36220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	</a:t>
            </a:r>
            <a:endParaRPr lang="en-ID" sz="900" cap="none" dirty="0">
              <a:latin typeface="Montserrat" panose="00000800000000000000" pitchFamily="2" charset="0"/>
              <a:cs typeface="Poppins Black" panose="00000A00000000000000" pitchFamily="50" charset="0"/>
            </a:endParaRPr>
          </a:p>
          <a:p>
            <a:pPr algn="just">
              <a:lnSpc>
                <a:spcPct val="150000"/>
              </a:lnSpc>
            </a:pP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Balai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Gakkumhut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Wilayah Maluku dan Papua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melalui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Seksi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Wilayah III Jayapura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berhasil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menindaklanjuti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laporan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masyarakat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terkait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aktivitas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perdagangan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satwa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liar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ilegal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via media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sosial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Didampingi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Korwas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PPNS Polda Papua dan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tokoh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masyarakat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setempat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tim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Gakkumhut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menggerebek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kediaman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seorang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terduga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pelaku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(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inisial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MH, 35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tahun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) di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kawasan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Entrop, Kota Jayapura.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Dalam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operasi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tersebut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petugas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berhasil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mengamankan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tujuh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ekor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burung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endemik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Papua yang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dilindungi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terdiri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dari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5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ekor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Kasturi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Kepala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Hitam, 1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ekor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Nuri Bayan, dan 1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ekor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Kakatua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Koki,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beserta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perlengkapan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angkringan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Terduga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pelaku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kini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menghadapi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ancaman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pidana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berat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sesuai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Undang-Undang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Konservasi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yakni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pidana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penjara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hingga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15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tahun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denda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maksimal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5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miliar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rupiah.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Kepala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Balai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Gakkumhut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menegaskan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bahwa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pihaknya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akan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terus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mengintensifkan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patroli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siber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untuk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memberantas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modus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baru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kejahatan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satwa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kini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marak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bergeser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platform digital.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A30D53-6840-9683-9935-A10EFD37E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725" y="4183441"/>
            <a:ext cx="2826997" cy="21210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800569-DD00-129C-7CF5-359869767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135" y="4175481"/>
            <a:ext cx="2836073" cy="21210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CBD406E-B283-AB17-2BBC-5F4FF6E124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4003" y="4164076"/>
            <a:ext cx="1592516" cy="212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81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582BD-153C-F66C-0F14-BED598BBD7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22FB03E-F664-FB93-852F-AD2A6B21FAF1}"/>
              </a:ext>
            </a:extLst>
          </p:cNvPr>
          <p:cNvSpPr txBox="1">
            <a:spLocks/>
          </p:cNvSpPr>
          <p:nvPr/>
        </p:nvSpPr>
        <p:spPr>
          <a:xfrm>
            <a:off x="444046" y="187286"/>
            <a:ext cx="10687504" cy="868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3600" b="1" dirty="0">
                <a:latin typeface="Montserrat" panose="00000800000000000000" pitchFamily="2" charset="0"/>
                <a:cs typeface="Poppins Black" panose="00000A00000000000000" pitchFamily="50" charset="0"/>
              </a:rPr>
              <a:t>HIGHLIGHT CAPAIAN </a:t>
            </a:r>
            <a:r>
              <a:rPr lang="en-ID" sz="3600" b="1" dirty="0">
                <a:solidFill>
                  <a:srgbClr val="C00000"/>
                </a:solidFill>
                <a:latin typeface="Montserrat" panose="00000800000000000000" pitchFamily="2" charset="0"/>
                <a:cs typeface="Poppins Black" panose="00000A00000000000000" pitchFamily="50" charset="0"/>
              </a:rPr>
              <a:t>KINERJA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B5235A8-F186-DEAA-E0F7-0F33191311AF}"/>
              </a:ext>
            </a:extLst>
          </p:cNvPr>
          <p:cNvCxnSpPr/>
          <p:nvPr/>
        </p:nvCxnSpPr>
        <p:spPr>
          <a:xfrm>
            <a:off x="462420" y="1055649"/>
            <a:ext cx="84221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60D668D9-69DB-3B9E-76B5-AD1105ECD93F}"/>
              </a:ext>
            </a:extLst>
          </p:cNvPr>
          <p:cNvSpPr txBox="1">
            <a:spLocks/>
          </p:cNvSpPr>
          <p:nvPr/>
        </p:nvSpPr>
        <p:spPr>
          <a:xfrm>
            <a:off x="462420" y="1319400"/>
            <a:ext cx="10687504" cy="3025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D.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Penyadartahuan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kerusakan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kehutanan</a:t>
            </a:r>
            <a:endParaRPr lang="en-ID" sz="1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ID" sz="1800" b="1" dirty="0">
              <a:latin typeface="Montserrat" panose="00000800000000000000" pitchFamily="2" charset="0"/>
              <a:cs typeface="Poppins Black" panose="00000A00000000000000" pitchFamily="50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73C185-3846-36DB-224B-3C77F241F781}"/>
              </a:ext>
            </a:extLst>
          </p:cNvPr>
          <p:cNvSpPr txBox="1">
            <a:spLocks/>
          </p:cNvSpPr>
          <p:nvPr/>
        </p:nvSpPr>
        <p:spPr>
          <a:xfrm>
            <a:off x="914401" y="1621971"/>
            <a:ext cx="10834430" cy="36220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Kegiatan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penyadartahuan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kerusakan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hutan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telah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dilakukan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3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lokasi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dari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target 4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lokasi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yaitu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Kabupaten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Merauke,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Kabupaten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Nabire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dan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Kabupaten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Raja Ampat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dengan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total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peserta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sebanyak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150 orang yang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merupakan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masyarakat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sekitar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kawasan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hutan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 Selain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dari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Balai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Gakkumhut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narasumber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kegiatan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juga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terdiri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dari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berbagai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mitra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terlibat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dalam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pencegahan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hingga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penegakan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hukum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tindak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perusakan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hutan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meliputi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Dinas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Kehutanan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Taman Nasional/BKSDA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setempat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E276663-ED28-15A2-990F-3B0AD14EF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3339700"/>
            <a:ext cx="3681100" cy="207932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2280C18-A0F2-80A0-1F73-8A81FB9B36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501" y="3339700"/>
            <a:ext cx="3035144" cy="22908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35E0863-C92C-3C75-B1E0-899FFDA2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6645" y="3339700"/>
            <a:ext cx="3681100" cy="208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890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08A2CF-0F3B-0E1C-553E-CB0340E2D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BB45541-5D94-66BA-867F-CE937FE10777}"/>
              </a:ext>
            </a:extLst>
          </p:cNvPr>
          <p:cNvSpPr txBox="1">
            <a:spLocks/>
          </p:cNvSpPr>
          <p:nvPr/>
        </p:nvSpPr>
        <p:spPr>
          <a:xfrm>
            <a:off x="444046" y="187286"/>
            <a:ext cx="10687504" cy="868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3600" b="1" dirty="0">
                <a:latin typeface="Montserrat" panose="00000800000000000000" pitchFamily="2" charset="0"/>
                <a:cs typeface="Poppins Black" panose="00000A00000000000000" pitchFamily="50" charset="0"/>
              </a:rPr>
              <a:t>HIGHLIGHT CAPAIAN </a:t>
            </a:r>
            <a:r>
              <a:rPr lang="en-ID" sz="3600" b="1" dirty="0">
                <a:solidFill>
                  <a:srgbClr val="C00000"/>
                </a:solidFill>
                <a:latin typeface="Montserrat" panose="00000800000000000000" pitchFamily="2" charset="0"/>
                <a:cs typeface="Poppins Black" panose="00000A00000000000000" pitchFamily="50" charset="0"/>
              </a:rPr>
              <a:t>KINERJA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48B402D-16B6-B039-13FF-D85305A6F7C9}"/>
              </a:ext>
            </a:extLst>
          </p:cNvPr>
          <p:cNvCxnSpPr/>
          <p:nvPr/>
        </p:nvCxnSpPr>
        <p:spPr>
          <a:xfrm>
            <a:off x="462420" y="1055649"/>
            <a:ext cx="84221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40AC506E-BA78-5C07-B9EF-D136F86E247D}"/>
              </a:ext>
            </a:extLst>
          </p:cNvPr>
          <p:cNvSpPr txBox="1">
            <a:spLocks/>
          </p:cNvSpPr>
          <p:nvPr/>
        </p:nvSpPr>
        <p:spPr>
          <a:xfrm>
            <a:off x="462420" y="1319400"/>
            <a:ext cx="10687504" cy="3025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e.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Peningkatan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Kapasitas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SDM</a:t>
            </a:r>
          </a:p>
          <a:p>
            <a:endParaRPr lang="en-ID" sz="1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ID" sz="1800" b="1" dirty="0">
              <a:latin typeface="Montserrat" panose="00000800000000000000" pitchFamily="2" charset="0"/>
              <a:cs typeface="Poppins Black" panose="00000A00000000000000" pitchFamily="50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42787DB-A3B0-F63F-C9E8-3425F0E8435B}"/>
              </a:ext>
            </a:extLst>
          </p:cNvPr>
          <p:cNvSpPr txBox="1">
            <a:spLocks/>
          </p:cNvSpPr>
          <p:nvPr/>
        </p:nvSpPr>
        <p:spPr>
          <a:xfrm>
            <a:off x="914401" y="1621971"/>
            <a:ext cx="10834430" cy="36220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Hingga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Agustus 2026, Balai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Gakkumhut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Wilayah Maluku dan Papua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telah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menyelenggarakan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pelatihan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menembak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seluruh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Seksi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Wilayah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sebagai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wujud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nyata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peningkatan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kapasitas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aparat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Kegiatan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sukses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melatih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135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personel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yang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mencakup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jajaran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internal Balai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Gakkumhut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serta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instansi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mitra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eksternal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seperti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Balai Besar KSDA, Balai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Dalkarhut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dan Dinas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Kehutanan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4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Provinsi</a:t>
            </a:r>
            <a:r>
              <a:rPr lang="en-ID" sz="14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5B7907-21F6-B1D3-0826-9DDD35AF1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40" y="3076364"/>
            <a:ext cx="3702717" cy="24842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C6AAC6-4FCF-7749-78E6-69FCFCAB27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214" y="3062309"/>
            <a:ext cx="3319006" cy="24983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4031D8A-676B-EA26-45E9-3F205EA680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5278" y="3075070"/>
            <a:ext cx="3693350" cy="247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254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1CEED-D582-E4D3-98BF-7454930BA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5AC2CCD-E85D-1ACF-F9DF-135E9BEEBDD1}"/>
              </a:ext>
            </a:extLst>
          </p:cNvPr>
          <p:cNvSpPr txBox="1">
            <a:spLocks/>
          </p:cNvSpPr>
          <p:nvPr/>
        </p:nvSpPr>
        <p:spPr>
          <a:xfrm>
            <a:off x="444046" y="187286"/>
            <a:ext cx="10687504" cy="868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3600" b="1" dirty="0">
                <a:latin typeface="Montserrat" panose="00000800000000000000" pitchFamily="2" charset="0"/>
                <a:cs typeface="Poppins Black" panose="00000A00000000000000" pitchFamily="50" charset="0"/>
              </a:rPr>
              <a:t>KENDALA HAMBATAN </a:t>
            </a:r>
            <a:r>
              <a:rPr lang="en-ID" sz="3600" b="1" dirty="0">
                <a:solidFill>
                  <a:srgbClr val="C00000"/>
                </a:solidFill>
                <a:latin typeface="Montserrat" panose="00000800000000000000" pitchFamily="2" charset="0"/>
                <a:cs typeface="Poppins Black" panose="00000A00000000000000" pitchFamily="50" charset="0"/>
              </a:rPr>
              <a:t>dan TANTANGAN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B93C18B-511B-6161-9AB5-6AB123C210D6}"/>
              </a:ext>
            </a:extLst>
          </p:cNvPr>
          <p:cNvCxnSpPr/>
          <p:nvPr/>
        </p:nvCxnSpPr>
        <p:spPr>
          <a:xfrm>
            <a:off x="462420" y="1055649"/>
            <a:ext cx="84221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894D4A2-EB38-92B0-EBDC-9226D712FADA}"/>
              </a:ext>
            </a:extLst>
          </p:cNvPr>
          <p:cNvSpPr txBox="1"/>
          <p:nvPr/>
        </p:nvSpPr>
        <p:spPr>
          <a:xfrm>
            <a:off x="2170176" y="2157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CDCE1C2-0B79-BD6B-B4D0-401BF20C3650}"/>
              </a:ext>
            </a:extLst>
          </p:cNvPr>
          <p:cNvSpPr txBox="1">
            <a:spLocks/>
          </p:cNvSpPr>
          <p:nvPr/>
        </p:nvSpPr>
        <p:spPr>
          <a:xfrm>
            <a:off x="444046" y="1450855"/>
            <a:ext cx="10687504" cy="42428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Faktor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geografis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iklim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sosial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politik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: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kondisi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cuaca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ekstrem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(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ombak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tinggi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curah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hujan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)  di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perairan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maluku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pedalaman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papua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seringkali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menghambat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kegiatan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Rentang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Kendali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Wilayah : Jarak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antar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lokasi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kejadian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aksesibilitas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sangat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terbatas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memakan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waktu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tempuh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biaya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operasional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lebih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tinggi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dari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standar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biaya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masukan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(SBM) pada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umumnya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Banyak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kepentingan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dalam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pengelolaan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hutan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</a:t>
            </a:r>
            <a:r>
              <a:rPr lang="en-ID" sz="2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ada</a:t>
            </a:r>
            <a:r>
              <a:rPr lang="en-ID" sz="2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Maluku dan Papua</a:t>
            </a:r>
          </a:p>
        </p:txBody>
      </p:sp>
    </p:spTree>
    <p:extLst>
      <p:ext uri="{BB962C8B-B14F-4D97-AF65-F5344CB8AC3E}">
        <p14:creationId xmlns:p14="http://schemas.microsoft.com/office/powerpoint/2010/main" val="225513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3DAEC-7995-40D4-1790-4A538660F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4" y="-317580"/>
            <a:ext cx="10515600" cy="1325563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Montserrat" panose="00000800000000000000" pitchFamily="2" charset="0"/>
              </a:rPr>
              <a:t>RENCANA DETAIL KEGIATAN </a:t>
            </a:r>
            <a:br>
              <a:rPr lang="en-US" sz="1800" b="1" dirty="0">
                <a:latin typeface="Montserrat" panose="00000800000000000000" pitchFamily="2" charset="0"/>
              </a:rPr>
            </a:br>
            <a:r>
              <a:rPr lang="en-US" sz="1800" b="1" dirty="0">
                <a:solidFill>
                  <a:srgbClr val="C00000"/>
                </a:solidFill>
                <a:latin typeface="Montserrat" panose="00000800000000000000" pitchFamily="2" charset="0"/>
              </a:rPr>
              <a:t>BULAN SEPT-DES 2026 </a:t>
            </a:r>
            <a:r>
              <a:rPr lang="en-US" sz="1800" b="1" dirty="0">
                <a:latin typeface="Montserrat" panose="00000800000000000000" pitchFamily="2" charset="0"/>
              </a:rPr>
              <a:t>(</a:t>
            </a:r>
            <a:r>
              <a:rPr lang="en-US" sz="1800" b="1" dirty="0" err="1">
                <a:latin typeface="Montserrat" panose="00000800000000000000" pitchFamily="2" charset="0"/>
              </a:rPr>
              <a:t>dari</a:t>
            </a:r>
            <a:r>
              <a:rPr lang="en-US" sz="1800" b="1" dirty="0">
                <a:latin typeface="Montserrat" panose="00000800000000000000" pitchFamily="2" charset="0"/>
              </a:rPr>
              <a:t> </a:t>
            </a:r>
            <a:r>
              <a:rPr lang="en-US" sz="1800" b="1" dirty="0" err="1">
                <a:latin typeface="Montserrat" panose="00000800000000000000" pitchFamily="2" charset="0"/>
              </a:rPr>
              <a:t>sisa</a:t>
            </a:r>
            <a:r>
              <a:rPr lang="en-US" sz="1800" b="1" dirty="0">
                <a:latin typeface="Montserrat" panose="00000800000000000000" pitchFamily="2" charset="0"/>
              </a:rPr>
              <a:t> dana)</a:t>
            </a:r>
            <a:endParaRPr lang="en-ID" sz="1800" b="1" dirty="0">
              <a:latin typeface="Montserrat" panose="00000800000000000000" pitchFamily="2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1AF34C-A592-A87F-8577-A038BD5063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5743825"/>
              </p:ext>
            </p:extLst>
          </p:nvPr>
        </p:nvGraphicFramePr>
        <p:xfrm>
          <a:off x="112999" y="752475"/>
          <a:ext cx="11952818" cy="512722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451747">
                  <a:extLst>
                    <a:ext uri="{9D8B030D-6E8A-4147-A177-3AD203B41FA5}">
                      <a16:colId xmlns:a16="http://schemas.microsoft.com/office/drawing/2014/main" val="1877556088"/>
                    </a:ext>
                  </a:extLst>
                </a:gridCol>
                <a:gridCol w="1362408">
                  <a:extLst>
                    <a:ext uri="{9D8B030D-6E8A-4147-A177-3AD203B41FA5}">
                      <a16:colId xmlns:a16="http://schemas.microsoft.com/office/drawing/2014/main" val="3792048257"/>
                    </a:ext>
                  </a:extLst>
                </a:gridCol>
                <a:gridCol w="1500546">
                  <a:extLst>
                    <a:ext uri="{9D8B030D-6E8A-4147-A177-3AD203B41FA5}">
                      <a16:colId xmlns:a16="http://schemas.microsoft.com/office/drawing/2014/main" val="3450328755"/>
                    </a:ext>
                  </a:extLst>
                </a:gridCol>
                <a:gridCol w="554465">
                  <a:extLst>
                    <a:ext uri="{9D8B030D-6E8A-4147-A177-3AD203B41FA5}">
                      <a16:colId xmlns:a16="http://schemas.microsoft.com/office/drawing/2014/main" val="3589923594"/>
                    </a:ext>
                  </a:extLst>
                </a:gridCol>
                <a:gridCol w="495826">
                  <a:extLst>
                    <a:ext uri="{9D8B030D-6E8A-4147-A177-3AD203B41FA5}">
                      <a16:colId xmlns:a16="http://schemas.microsoft.com/office/drawing/2014/main" val="2503398449"/>
                    </a:ext>
                  </a:extLst>
                </a:gridCol>
                <a:gridCol w="466725">
                  <a:extLst>
                    <a:ext uri="{9D8B030D-6E8A-4147-A177-3AD203B41FA5}">
                      <a16:colId xmlns:a16="http://schemas.microsoft.com/office/drawing/2014/main" val="262463288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475826032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102803355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1734543044"/>
                    </a:ext>
                  </a:extLst>
                </a:gridCol>
                <a:gridCol w="2577676">
                  <a:extLst>
                    <a:ext uri="{9D8B030D-6E8A-4147-A177-3AD203B41FA5}">
                      <a16:colId xmlns:a16="http://schemas.microsoft.com/office/drawing/2014/main" val="2403470435"/>
                    </a:ext>
                  </a:extLst>
                </a:gridCol>
              </a:tblGrid>
              <a:tr h="355195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URAIAN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 ANGGARAN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 ANGGARAN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LOKASI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KETERANGAN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934434"/>
                  </a:ext>
                </a:extLst>
              </a:tr>
              <a:tr h="355195"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SEPT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OKT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NOV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201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Usaha dan/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atau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yang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diawasi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ketaatannya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terhadap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perizinan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bidang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kehutan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1,685,409,380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786. 000.000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Halmahera Barat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fi-FI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Pulau Obi, Kecamatan Halmahera Selatan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fi-FI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Pulau Obi, Kecamatan Halmahera Selatan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fi-FI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Bacan Halmahera Selatan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fi-FI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Maluku (2 Kegiatan)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fi-FI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Maluku Utara (2 Kegiatan)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fi-FI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fi-FI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Selatan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248879"/>
                  </a:ext>
                </a:extLst>
              </a:tr>
              <a:tr h="775510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Jawa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Barat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Pembiayaan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Diklat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Pembentukan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Polisi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Kehutanan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Tahun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2026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sebanyak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Orang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35058"/>
                  </a:ext>
                </a:extLst>
              </a:tr>
              <a:tr h="360045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623030"/>
                  </a:ext>
                </a:extLst>
              </a:tr>
              <a:tr h="355195">
                <a:tc gridSpan="7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1.136.000.000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634483"/>
                  </a:ext>
                </a:extLst>
              </a:tr>
              <a:tr h="355195">
                <a:tc gridSpan="7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549.409.380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Maluku Papua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Jika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tidak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ada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Tambahan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Pengawasan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maka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rencananya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Sebagian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Besar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akan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di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alokasikan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Menjadi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FGD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Pembinaan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Kepegawaian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06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015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3DAEC-7995-40D4-1790-4A538660F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4" y="-317580"/>
            <a:ext cx="10515600" cy="1325563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Montserrat" panose="00000800000000000000" pitchFamily="2" charset="0"/>
              </a:rPr>
              <a:t>RENCANA DETAIL KEGIATAN </a:t>
            </a:r>
            <a:br>
              <a:rPr lang="en-US" sz="1800" b="1" dirty="0">
                <a:latin typeface="Montserrat" panose="00000800000000000000" pitchFamily="2" charset="0"/>
              </a:rPr>
            </a:br>
            <a:r>
              <a:rPr lang="en-US" sz="1800" b="1" dirty="0">
                <a:solidFill>
                  <a:srgbClr val="C00000"/>
                </a:solidFill>
                <a:latin typeface="Montserrat" panose="00000800000000000000" pitchFamily="2" charset="0"/>
              </a:rPr>
              <a:t>BULAN SEPT-DES 2026 </a:t>
            </a:r>
            <a:r>
              <a:rPr lang="en-US" sz="1800" b="1" dirty="0">
                <a:latin typeface="Montserrat" panose="00000800000000000000" pitchFamily="2" charset="0"/>
              </a:rPr>
              <a:t>(</a:t>
            </a:r>
            <a:r>
              <a:rPr lang="en-US" sz="1800" b="1" dirty="0" err="1">
                <a:latin typeface="Montserrat" panose="00000800000000000000" pitchFamily="2" charset="0"/>
              </a:rPr>
              <a:t>dari</a:t>
            </a:r>
            <a:r>
              <a:rPr lang="en-US" sz="1800" b="1" dirty="0">
                <a:latin typeface="Montserrat" panose="00000800000000000000" pitchFamily="2" charset="0"/>
              </a:rPr>
              <a:t> </a:t>
            </a:r>
            <a:r>
              <a:rPr lang="en-US" sz="1800" b="1" dirty="0" err="1">
                <a:latin typeface="Montserrat" panose="00000800000000000000" pitchFamily="2" charset="0"/>
              </a:rPr>
              <a:t>sisa</a:t>
            </a:r>
            <a:r>
              <a:rPr lang="en-US" sz="1800" b="1" dirty="0">
                <a:latin typeface="Montserrat" panose="00000800000000000000" pitchFamily="2" charset="0"/>
              </a:rPr>
              <a:t> dana)</a:t>
            </a:r>
            <a:endParaRPr lang="en-ID" sz="1800" b="1" dirty="0">
              <a:latin typeface="Montserrat" panose="00000800000000000000" pitchFamily="2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1AF34C-A592-A87F-8577-A038BD5063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5138572"/>
              </p:ext>
            </p:extLst>
          </p:nvPr>
        </p:nvGraphicFramePr>
        <p:xfrm>
          <a:off x="104774" y="609600"/>
          <a:ext cx="11952818" cy="572902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451747">
                  <a:extLst>
                    <a:ext uri="{9D8B030D-6E8A-4147-A177-3AD203B41FA5}">
                      <a16:colId xmlns:a16="http://schemas.microsoft.com/office/drawing/2014/main" val="1877556088"/>
                    </a:ext>
                  </a:extLst>
                </a:gridCol>
                <a:gridCol w="1362408">
                  <a:extLst>
                    <a:ext uri="{9D8B030D-6E8A-4147-A177-3AD203B41FA5}">
                      <a16:colId xmlns:a16="http://schemas.microsoft.com/office/drawing/2014/main" val="3792048257"/>
                    </a:ext>
                  </a:extLst>
                </a:gridCol>
                <a:gridCol w="187396">
                  <a:extLst>
                    <a:ext uri="{9D8B030D-6E8A-4147-A177-3AD203B41FA5}">
                      <a16:colId xmlns:a16="http://schemas.microsoft.com/office/drawing/2014/main" val="3450328755"/>
                    </a:ext>
                  </a:extLst>
                </a:gridCol>
                <a:gridCol w="1313150">
                  <a:extLst>
                    <a:ext uri="{9D8B030D-6E8A-4147-A177-3AD203B41FA5}">
                      <a16:colId xmlns:a16="http://schemas.microsoft.com/office/drawing/2014/main" val="315794108"/>
                    </a:ext>
                  </a:extLst>
                </a:gridCol>
                <a:gridCol w="554465">
                  <a:extLst>
                    <a:ext uri="{9D8B030D-6E8A-4147-A177-3AD203B41FA5}">
                      <a16:colId xmlns:a16="http://schemas.microsoft.com/office/drawing/2014/main" val="3589923594"/>
                    </a:ext>
                  </a:extLst>
                </a:gridCol>
                <a:gridCol w="495826">
                  <a:extLst>
                    <a:ext uri="{9D8B030D-6E8A-4147-A177-3AD203B41FA5}">
                      <a16:colId xmlns:a16="http://schemas.microsoft.com/office/drawing/2014/main" val="2503398449"/>
                    </a:ext>
                  </a:extLst>
                </a:gridCol>
                <a:gridCol w="466725">
                  <a:extLst>
                    <a:ext uri="{9D8B030D-6E8A-4147-A177-3AD203B41FA5}">
                      <a16:colId xmlns:a16="http://schemas.microsoft.com/office/drawing/2014/main" val="262463288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475826032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102803355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1734543044"/>
                    </a:ext>
                  </a:extLst>
                </a:gridCol>
                <a:gridCol w="2577676">
                  <a:extLst>
                    <a:ext uri="{9D8B030D-6E8A-4147-A177-3AD203B41FA5}">
                      <a16:colId xmlns:a16="http://schemas.microsoft.com/office/drawing/2014/main" val="2403470435"/>
                    </a:ext>
                  </a:extLst>
                </a:gridCol>
              </a:tblGrid>
              <a:tr h="355195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URAIAN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 ANGGARAN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 ANGGARAN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LOKASI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KETERANGAN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934434"/>
                  </a:ext>
                </a:extLst>
              </a:tr>
              <a:tr h="355195"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SEPT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OKT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NOV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201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Pengamanan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Kawasan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Hutan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fi-FI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248879"/>
                  </a:ext>
                </a:extLst>
              </a:tr>
              <a:tr h="520240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Operasi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Pengamanan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1,485,409,380</a:t>
                      </a:r>
                    </a:p>
                    <a:p>
                      <a:pPr algn="r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1,485,409,380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Pulau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Buru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Seram Bagian Timur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Kota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Sorong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Manokwari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Selatan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Tengah 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35058"/>
                  </a:ext>
                </a:extLst>
              </a:tr>
              <a:tr h="1150795">
                <a:tc rowSpan="2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l"/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Pulbaket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Pulau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Buru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Seram Bagian Timur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Barat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Daya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Barat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Tengah 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590723"/>
                  </a:ext>
                </a:extLst>
              </a:tr>
              <a:tr h="220805">
                <a:tc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Pulau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Buru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Seram Bagian Timur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Barat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Daya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Barat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Tengah 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5854857"/>
                  </a:ext>
                </a:extLst>
              </a:tr>
              <a:tr h="537210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Penyidikan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041242"/>
                  </a:ext>
                </a:extLst>
              </a:tr>
              <a:tr h="355195">
                <a:tc gridSpan="8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1.450.000.000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634483"/>
                  </a:ext>
                </a:extLst>
              </a:tr>
              <a:tr h="355195">
                <a:tc gridSpan="8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35.409.380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Untuk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memenuhi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kebutuhan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suoervisi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koordinasi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Pengamanan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Kawasan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hutan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06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43112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3DAEC-7995-40D4-1790-4A538660F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4" y="-317580"/>
            <a:ext cx="10515600" cy="1325563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Montserrat" panose="00000800000000000000" pitchFamily="2" charset="0"/>
              </a:rPr>
              <a:t>RENCANA DETAIL KEGIATAN </a:t>
            </a:r>
            <a:br>
              <a:rPr lang="en-US" sz="1800" b="1" dirty="0">
                <a:latin typeface="Montserrat" panose="00000800000000000000" pitchFamily="2" charset="0"/>
              </a:rPr>
            </a:br>
            <a:r>
              <a:rPr lang="en-US" sz="1800" b="1" dirty="0">
                <a:solidFill>
                  <a:srgbClr val="C00000"/>
                </a:solidFill>
                <a:latin typeface="Montserrat" panose="00000800000000000000" pitchFamily="2" charset="0"/>
              </a:rPr>
              <a:t>BULAN SEPT-DES 2026 </a:t>
            </a:r>
            <a:r>
              <a:rPr lang="en-US" sz="1800" b="1" dirty="0">
                <a:latin typeface="Montserrat" panose="00000800000000000000" pitchFamily="2" charset="0"/>
              </a:rPr>
              <a:t>(</a:t>
            </a:r>
            <a:r>
              <a:rPr lang="en-US" sz="1800" b="1" dirty="0" err="1">
                <a:latin typeface="Montserrat" panose="00000800000000000000" pitchFamily="2" charset="0"/>
              </a:rPr>
              <a:t>dari</a:t>
            </a:r>
            <a:r>
              <a:rPr lang="en-US" sz="1800" b="1" dirty="0">
                <a:latin typeface="Montserrat" panose="00000800000000000000" pitchFamily="2" charset="0"/>
              </a:rPr>
              <a:t> </a:t>
            </a:r>
            <a:r>
              <a:rPr lang="en-US" sz="1800" b="1" dirty="0" err="1">
                <a:latin typeface="Montserrat" panose="00000800000000000000" pitchFamily="2" charset="0"/>
              </a:rPr>
              <a:t>sisa</a:t>
            </a:r>
            <a:r>
              <a:rPr lang="en-US" sz="1800" b="1" dirty="0">
                <a:latin typeface="Montserrat" panose="00000800000000000000" pitchFamily="2" charset="0"/>
              </a:rPr>
              <a:t> dana)</a:t>
            </a:r>
            <a:endParaRPr lang="en-ID" sz="1800" b="1" dirty="0">
              <a:latin typeface="Montserrat" panose="00000800000000000000" pitchFamily="2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1AF34C-A592-A87F-8577-A038BD5063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4314137"/>
              </p:ext>
            </p:extLst>
          </p:nvPr>
        </p:nvGraphicFramePr>
        <p:xfrm>
          <a:off x="104774" y="609600"/>
          <a:ext cx="11952818" cy="578254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451747">
                  <a:extLst>
                    <a:ext uri="{9D8B030D-6E8A-4147-A177-3AD203B41FA5}">
                      <a16:colId xmlns:a16="http://schemas.microsoft.com/office/drawing/2014/main" val="1877556088"/>
                    </a:ext>
                  </a:extLst>
                </a:gridCol>
                <a:gridCol w="1362408">
                  <a:extLst>
                    <a:ext uri="{9D8B030D-6E8A-4147-A177-3AD203B41FA5}">
                      <a16:colId xmlns:a16="http://schemas.microsoft.com/office/drawing/2014/main" val="3792048257"/>
                    </a:ext>
                  </a:extLst>
                </a:gridCol>
                <a:gridCol w="187396">
                  <a:extLst>
                    <a:ext uri="{9D8B030D-6E8A-4147-A177-3AD203B41FA5}">
                      <a16:colId xmlns:a16="http://schemas.microsoft.com/office/drawing/2014/main" val="3450328755"/>
                    </a:ext>
                  </a:extLst>
                </a:gridCol>
                <a:gridCol w="1313150">
                  <a:extLst>
                    <a:ext uri="{9D8B030D-6E8A-4147-A177-3AD203B41FA5}">
                      <a16:colId xmlns:a16="http://schemas.microsoft.com/office/drawing/2014/main" val="315794108"/>
                    </a:ext>
                  </a:extLst>
                </a:gridCol>
                <a:gridCol w="554465">
                  <a:extLst>
                    <a:ext uri="{9D8B030D-6E8A-4147-A177-3AD203B41FA5}">
                      <a16:colId xmlns:a16="http://schemas.microsoft.com/office/drawing/2014/main" val="3589923594"/>
                    </a:ext>
                  </a:extLst>
                </a:gridCol>
                <a:gridCol w="495826">
                  <a:extLst>
                    <a:ext uri="{9D8B030D-6E8A-4147-A177-3AD203B41FA5}">
                      <a16:colId xmlns:a16="http://schemas.microsoft.com/office/drawing/2014/main" val="2503398449"/>
                    </a:ext>
                  </a:extLst>
                </a:gridCol>
                <a:gridCol w="466725">
                  <a:extLst>
                    <a:ext uri="{9D8B030D-6E8A-4147-A177-3AD203B41FA5}">
                      <a16:colId xmlns:a16="http://schemas.microsoft.com/office/drawing/2014/main" val="262463288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475826032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102803355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1734543044"/>
                    </a:ext>
                  </a:extLst>
                </a:gridCol>
                <a:gridCol w="2577676">
                  <a:extLst>
                    <a:ext uri="{9D8B030D-6E8A-4147-A177-3AD203B41FA5}">
                      <a16:colId xmlns:a16="http://schemas.microsoft.com/office/drawing/2014/main" val="2403470435"/>
                    </a:ext>
                  </a:extLst>
                </a:gridCol>
              </a:tblGrid>
              <a:tr h="355195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URAIAN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 ANGGARAN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 ANGGARAN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LOKASI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KETERANGAN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934434"/>
                  </a:ext>
                </a:extLst>
              </a:tr>
              <a:tr h="355195"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SEPT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OKT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NOV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201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Penanganan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Peredaran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Hasil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Hutan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Ilegal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fi-FI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248879"/>
                  </a:ext>
                </a:extLst>
              </a:tr>
              <a:tr h="520240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Operasi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Peredaran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hasil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Hutan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Illegal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1,485,409,380</a:t>
                      </a:r>
                    </a:p>
                    <a:p>
                      <a:pPr algn="r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1,726,966,556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Maluku Tengah 2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endParaRPr lang="en-ID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Pulau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Bacan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endParaRPr lang="en-ID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batanta</a:t>
                      </a:r>
                      <a:endParaRPr lang="en-ID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Misol</a:t>
                      </a:r>
                      <a:endParaRPr lang="en-ID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Manokwari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Selatan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Nabire</a:t>
                      </a:r>
                      <a:endParaRPr lang="en-ID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Selatan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35058"/>
                  </a:ext>
                </a:extLst>
              </a:tr>
              <a:tr h="1150795">
                <a:tc rowSpan="2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l"/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Pulbaket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Maluku Tengah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Pulau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Bacan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Raja Ampat (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Misol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Batanta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Nabire</a:t>
                      </a:r>
                      <a:endParaRPr lang="en-ID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(Jayapura)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Merauke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590723"/>
                  </a:ext>
                </a:extLst>
              </a:tr>
              <a:tr h="220805">
                <a:tc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720.000.000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Halmahera Selatan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Kepulauan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Buru Selatan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Misol</a:t>
                      </a:r>
                      <a:endParaRPr lang="en-ID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Batanta</a:t>
                      </a:r>
                      <a:endParaRPr lang="en-ID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Tengah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en-ID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5854857"/>
                  </a:ext>
                </a:extLst>
              </a:tr>
              <a:tr h="537210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Penyidikan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041242"/>
                  </a:ext>
                </a:extLst>
              </a:tr>
              <a:tr h="355195">
                <a:tc gridSpan="8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1.670.000.000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634483"/>
                  </a:ext>
                </a:extLst>
              </a:tr>
              <a:tr h="355195">
                <a:tc gridSpan="8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56.966.556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Untuk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Supervisi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Koordinasi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terkait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Penanganan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Peredaran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Hutan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hasil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Hutan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Illegal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06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3469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3DAEC-7995-40D4-1790-4A538660F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4" y="-317580"/>
            <a:ext cx="10515600" cy="1325563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Montserrat" panose="00000800000000000000" pitchFamily="2" charset="0"/>
              </a:rPr>
              <a:t>RENCANA DETAIL KEGIATAN </a:t>
            </a:r>
            <a:br>
              <a:rPr lang="en-US" sz="1800" b="1" dirty="0">
                <a:latin typeface="Montserrat" panose="00000800000000000000" pitchFamily="2" charset="0"/>
              </a:rPr>
            </a:br>
            <a:r>
              <a:rPr lang="en-US" sz="1800" b="1" dirty="0">
                <a:solidFill>
                  <a:srgbClr val="C00000"/>
                </a:solidFill>
                <a:latin typeface="Montserrat" panose="00000800000000000000" pitchFamily="2" charset="0"/>
              </a:rPr>
              <a:t>BULAN SEPT-DES 2026 </a:t>
            </a:r>
            <a:r>
              <a:rPr lang="en-US" sz="1800" b="1" dirty="0">
                <a:latin typeface="Montserrat" panose="00000800000000000000" pitchFamily="2" charset="0"/>
              </a:rPr>
              <a:t>(</a:t>
            </a:r>
            <a:r>
              <a:rPr lang="en-US" sz="1800" b="1" dirty="0" err="1">
                <a:latin typeface="Montserrat" panose="00000800000000000000" pitchFamily="2" charset="0"/>
              </a:rPr>
              <a:t>dari</a:t>
            </a:r>
            <a:r>
              <a:rPr lang="en-US" sz="1800" b="1" dirty="0">
                <a:latin typeface="Montserrat" panose="00000800000000000000" pitchFamily="2" charset="0"/>
              </a:rPr>
              <a:t> </a:t>
            </a:r>
            <a:r>
              <a:rPr lang="en-US" sz="1800" b="1" dirty="0" err="1">
                <a:latin typeface="Montserrat" panose="00000800000000000000" pitchFamily="2" charset="0"/>
              </a:rPr>
              <a:t>sisa</a:t>
            </a:r>
            <a:r>
              <a:rPr lang="en-US" sz="1800" b="1" dirty="0">
                <a:latin typeface="Montserrat" panose="00000800000000000000" pitchFamily="2" charset="0"/>
              </a:rPr>
              <a:t> dana)</a:t>
            </a:r>
            <a:endParaRPr lang="en-ID" sz="1800" b="1" dirty="0">
              <a:latin typeface="Montserrat" panose="00000800000000000000" pitchFamily="2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1AF34C-A592-A87F-8577-A038BD5063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2342329"/>
              </p:ext>
            </p:extLst>
          </p:nvPr>
        </p:nvGraphicFramePr>
        <p:xfrm>
          <a:off x="104774" y="1029127"/>
          <a:ext cx="11952818" cy="444038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451747">
                  <a:extLst>
                    <a:ext uri="{9D8B030D-6E8A-4147-A177-3AD203B41FA5}">
                      <a16:colId xmlns:a16="http://schemas.microsoft.com/office/drawing/2014/main" val="1877556088"/>
                    </a:ext>
                  </a:extLst>
                </a:gridCol>
                <a:gridCol w="1362408">
                  <a:extLst>
                    <a:ext uri="{9D8B030D-6E8A-4147-A177-3AD203B41FA5}">
                      <a16:colId xmlns:a16="http://schemas.microsoft.com/office/drawing/2014/main" val="3792048257"/>
                    </a:ext>
                  </a:extLst>
                </a:gridCol>
                <a:gridCol w="187396">
                  <a:extLst>
                    <a:ext uri="{9D8B030D-6E8A-4147-A177-3AD203B41FA5}">
                      <a16:colId xmlns:a16="http://schemas.microsoft.com/office/drawing/2014/main" val="3450328755"/>
                    </a:ext>
                  </a:extLst>
                </a:gridCol>
                <a:gridCol w="1313150">
                  <a:extLst>
                    <a:ext uri="{9D8B030D-6E8A-4147-A177-3AD203B41FA5}">
                      <a16:colId xmlns:a16="http://schemas.microsoft.com/office/drawing/2014/main" val="315794108"/>
                    </a:ext>
                  </a:extLst>
                </a:gridCol>
                <a:gridCol w="554465">
                  <a:extLst>
                    <a:ext uri="{9D8B030D-6E8A-4147-A177-3AD203B41FA5}">
                      <a16:colId xmlns:a16="http://schemas.microsoft.com/office/drawing/2014/main" val="3589923594"/>
                    </a:ext>
                  </a:extLst>
                </a:gridCol>
                <a:gridCol w="495826">
                  <a:extLst>
                    <a:ext uri="{9D8B030D-6E8A-4147-A177-3AD203B41FA5}">
                      <a16:colId xmlns:a16="http://schemas.microsoft.com/office/drawing/2014/main" val="2503398449"/>
                    </a:ext>
                  </a:extLst>
                </a:gridCol>
                <a:gridCol w="466725">
                  <a:extLst>
                    <a:ext uri="{9D8B030D-6E8A-4147-A177-3AD203B41FA5}">
                      <a16:colId xmlns:a16="http://schemas.microsoft.com/office/drawing/2014/main" val="262463288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475826032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102803355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1734543044"/>
                    </a:ext>
                  </a:extLst>
                </a:gridCol>
                <a:gridCol w="2577676">
                  <a:extLst>
                    <a:ext uri="{9D8B030D-6E8A-4147-A177-3AD203B41FA5}">
                      <a16:colId xmlns:a16="http://schemas.microsoft.com/office/drawing/2014/main" val="2403470435"/>
                    </a:ext>
                  </a:extLst>
                </a:gridCol>
              </a:tblGrid>
              <a:tr h="355195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URAIAN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 ANGGARAN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 ANGGARAN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LOKASI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KETERANGAN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934434"/>
                  </a:ext>
                </a:extLst>
              </a:tr>
              <a:tr h="355195"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SEPT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OKT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NOV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201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/>
                      <a:r>
                        <a:rPr lang="fi-FI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Masyarakat yang terlibat pencegahan kerusakan hutan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fi-FI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248879"/>
                  </a:ext>
                </a:extLst>
              </a:tr>
              <a:tr h="520240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Penyadartahuan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kerusakan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hutan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1,485,409,380</a:t>
                      </a:r>
                    </a:p>
                    <a:p>
                      <a:pPr algn="r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657,376,892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Maluku Utara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FakFak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35058"/>
                  </a:ext>
                </a:extLst>
              </a:tr>
              <a:tr h="1150795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Patroli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Teritorial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Meybrat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Papua Barat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Daya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Merauke Papua Selatan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Buru Selatan Maluku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Seram Utara Maluku Tengah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Taliabu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Maluku Utara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Halmahera Timur, Maluku Utara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Halmahera Selatan Maluku Utara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Baru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terealisasi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Akan di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laksanakan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Patroli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sesuai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jadwal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Patroli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selanjutnya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590723"/>
                  </a:ext>
                </a:extLst>
              </a:tr>
              <a:tr h="355195">
                <a:tc gridSpan="8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634483"/>
                  </a:ext>
                </a:extLst>
              </a:tr>
              <a:tr h="355195">
                <a:tc gridSpan="8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7.376.892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06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42031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3DAEC-7995-40D4-1790-4A538660F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4" y="-317580"/>
            <a:ext cx="10515600" cy="1325563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Montserrat" panose="00000800000000000000" pitchFamily="2" charset="0"/>
              </a:rPr>
              <a:t>RENCANA DETAIL KEGIATAN </a:t>
            </a:r>
            <a:br>
              <a:rPr lang="en-US" sz="1800" b="1" dirty="0">
                <a:latin typeface="Montserrat" panose="00000800000000000000" pitchFamily="2" charset="0"/>
              </a:rPr>
            </a:br>
            <a:r>
              <a:rPr lang="en-US" sz="1800" b="1" dirty="0">
                <a:solidFill>
                  <a:srgbClr val="C00000"/>
                </a:solidFill>
                <a:latin typeface="Montserrat" panose="00000800000000000000" pitchFamily="2" charset="0"/>
              </a:rPr>
              <a:t>BULAN SEPT-DES 2026 </a:t>
            </a:r>
            <a:r>
              <a:rPr lang="en-US" sz="1800" b="1" dirty="0">
                <a:latin typeface="Montserrat" panose="00000800000000000000" pitchFamily="2" charset="0"/>
              </a:rPr>
              <a:t>(</a:t>
            </a:r>
            <a:r>
              <a:rPr lang="en-US" sz="1800" b="1" dirty="0" err="1">
                <a:latin typeface="Montserrat" panose="00000800000000000000" pitchFamily="2" charset="0"/>
              </a:rPr>
              <a:t>dari</a:t>
            </a:r>
            <a:r>
              <a:rPr lang="en-US" sz="1800" b="1" dirty="0">
                <a:latin typeface="Montserrat" panose="00000800000000000000" pitchFamily="2" charset="0"/>
              </a:rPr>
              <a:t> </a:t>
            </a:r>
            <a:r>
              <a:rPr lang="en-US" sz="1800" b="1" dirty="0" err="1">
                <a:latin typeface="Montserrat" panose="00000800000000000000" pitchFamily="2" charset="0"/>
              </a:rPr>
              <a:t>sisa</a:t>
            </a:r>
            <a:r>
              <a:rPr lang="en-US" sz="1800" b="1" dirty="0">
                <a:latin typeface="Montserrat" panose="00000800000000000000" pitchFamily="2" charset="0"/>
              </a:rPr>
              <a:t> dana)</a:t>
            </a:r>
            <a:endParaRPr lang="en-ID" sz="1800" b="1" dirty="0">
              <a:latin typeface="Montserrat" panose="00000800000000000000" pitchFamily="2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1AF34C-A592-A87F-8577-A038BD5063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5777123"/>
              </p:ext>
            </p:extLst>
          </p:nvPr>
        </p:nvGraphicFramePr>
        <p:xfrm>
          <a:off x="104774" y="1029127"/>
          <a:ext cx="11952818" cy="507838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451747">
                  <a:extLst>
                    <a:ext uri="{9D8B030D-6E8A-4147-A177-3AD203B41FA5}">
                      <a16:colId xmlns:a16="http://schemas.microsoft.com/office/drawing/2014/main" val="1877556088"/>
                    </a:ext>
                  </a:extLst>
                </a:gridCol>
                <a:gridCol w="1362408">
                  <a:extLst>
                    <a:ext uri="{9D8B030D-6E8A-4147-A177-3AD203B41FA5}">
                      <a16:colId xmlns:a16="http://schemas.microsoft.com/office/drawing/2014/main" val="3792048257"/>
                    </a:ext>
                  </a:extLst>
                </a:gridCol>
                <a:gridCol w="187396">
                  <a:extLst>
                    <a:ext uri="{9D8B030D-6E8A-4147-A177-3AD203B41FA5}">
                      <a16:colId xmlns:a16="http://schemas.microsoft.com/office/drawing/2014/main" val="3450328755"/>
                    </a:ext>
                  </a:extLst>
                </a:gridCol>
                <a:gridCol w="1313150">
                  <a:extLst>
                    <a:ext uri="{9D8B030D-6E8A-4147-A177-3AD203B41FA5}">
                      <a16:colId xmlns:a16="http://schemas.microsoft.com/office/drawing/2014/main" val="315794108"/>
                    </a:ext>
                  </a:extLst>
                </a:gridCol>
                <a:gridCol w="554465">
                  <a:extLst>
                    <a:ext uri="{9D8B030D-6E8A-4147-A177-3AD203B41FA5}">
                      <a16:colId xmlns:a16="http://schemas.microsoft.com/office/drawing/2014/main" val="3589923594"/>
                    </a:ext>
                  </a:extLst>
                </a:gridCol>
                <a:gridCol w="495826">
                  <a:extLst>
                    <a:ext uri="{9D8B030D-6E8A-4147-A177-3AD203B41FA5}">
                      <a16:colId xmlns:a16="http://schemas.microsoft.com/office/drawing/2014/main" val="2503398449"/>
                    </a:ext>
                  </a:extLst>
                </a:gridCol>
                <a:gridCol w="466725">
                  <a:extLst>
                    <a:ext uri="{9D8B030D-6E8A-4147-A177-3AD203B41FA5}">
                      <a16:colId xmlns:a16="http://schemas.microsoft.com/office/drawing/2014/main" val="262463288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475826032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102803355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1734543044"/>
                    </a:ext>
                  </a:extLst>
                </a:gridCol>
                <a:gridCol w="2577676">
                  <a:extLst>
                    <a:ext uri="{9D8B030D-6E8A-4147-A177-3AD203B41FA5}">
                      <a16:colId xmlns:a16="http://schemas.microsoft.com/office/drawing/2014/main" val="2403470435"/>
                    </a:ext>
                  </a:extLst>
                </a:gridCol>
              </a:tblGrid>
              <a:tr h="355195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URAIAN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 ANGGARAN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 ANGGARAN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LOKASI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KETERANGAN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934434"/>
                  </a:ext>
                </a:extLst>
              </a:tr>
              <a:tr h="355195"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SEPT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OKT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NOV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201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/>
                      <a:r>
                        <a:rPr lang="fi-FI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Peta Kerawanan Kawasan Hutan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fi-FI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248879"/>
                  </a:ext>
                </a:extLst>
              </a:tr>
              <a:tr h="520240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Pengumpulan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Pengolahan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Analisis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Data dan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Informasi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Ancaman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Gangguan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Kerawanan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1,485,409,380</a:t>
                      </a:r>
                    </a:p>
                    <a:p>
                      <a:pPr algn="r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703,911,619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320.000.000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Maluku 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Maluku Utara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Barat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Daya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Barat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Tengah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Selatan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35058"/>
                  </a:ext>
                </a:extLst>
              </a:tr>
              <a:tr h="1150795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Verifikasi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Data dan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Informasi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Peta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Kerawanan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380.000.000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Pulau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Buru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Maluku Tengah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Buru Selatan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Pegunungan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Arfak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Manokwari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Pegunungan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Biaya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Termasuk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Cetak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Peta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Kerawanan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Sebesar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120.000.000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590723"/>
                  </a:ext>
                </a:extLst>
              </a:tr>
              <a:tr h="355195">
                <a:tc gridSpan="8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700.000.000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634483"/>
                  </a:ext>
                </a:extLst>
              </a:tr>
              <a:tr h="355195">
                <a:tc gridSpan="8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3.911.619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06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0593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3DAEC-7995-40D4-1790-4A538660F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4" y="-317580"/>
            <a:ext cx="10515600" cy="1325563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Montserrat" panose="00000800000000000000" pitchFamily="2" charset="0"/>
              </a:rPr>
              <a:t>RENCANA DETAIL KEGIATAN </a:t>
            </a:r>
            <a:br>
              <a:rPr lang="en-US" sz="1800" b="1" dirty="0">
                <a:latin typeface="Montserrat" panose="00000800000000000000" pitchFamily="2" charset="0"/>
              </a:rPr>
            </a:br>
            <a:r>
              <a:rPr lang="en-US" sz="1800" b="1" dirty="0">
                <a:solidFill>
                  <a:srgbClr val="C00000"/>
                </a:solidFill>
                <a:latin typeface="Montserrat" panose="00000800000000000000" pitchFamily="2" charset="0"/>
              </a:rPr>
              <a:t>BULAN SEPT-DES 2026 </a:t>
            </a:r>
            <a:r>
              <a:rPr lang="en-US" sz="1800" b="1" dirty="0">
                <a:latin typeface="Montserrat" panose="00000800000000000000" pitchFamily="2" charset="0"/>
              </a:rPr>
              <a:t>(</a:t>
            </a:r>
            <a:r>
              <a:rPr lang="en-US" sz="1800" b="1" dirty="0" err="1">
                <a:latin typeface="Montserrat" panose="00000800000000000000" pitchFamily="2" charset="0"/>
              </a:rPr>
              <a:t>dari</a:t>
            </a:r>
            <a:r>
              <a:rPr lang="en-US" sz="1800" b="1" dirty="0">
                <a:latin typeface="Montserrat" panose="00000800000000000000" pitchFamily="2" charset="0"/>
              </a:rPr>
              <a:t> </a:t>
            </a:r>
            <a:r>
              <a:rPr lang="en-US" sz="1800" b="1" dirty="0" err="1">
                <a:latin typeface="Montserrat" panose="00000800000000000000" pitchFamily="2" charset="0"/>
              </a:rPr>
              <a:t>sisa</a:t>
            </a:r>
            <a:r>
              <a:rPr lang="en-US" sz="1800" b="1" dirty="0">
                <a:latin typeface="Montserrat" panose="00000800000000000000" pitchFamily="2" charset="0"/>
              </a:rPr>
              <a:t> dana)</a:t>
            </a:r>
            <a:endParaRPr lang="en-ID" sz="1800" b="1" dirty="0">
              <a:latin typeface="Montserrat" panose="00000800000000000000" pitchFamily="2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1AF34C-A592-A87F-8577-A038BD5063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6734801"/>
              </p:ext>
            </p:extLst>
          </p:nvPr>
        </p:nvGraphicFramePr>
        <p:xfrm>
          <a:off x="104774" y="1029127"/>
          <a:ext cx="11952818" cy="359542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451747">
                  <a:extLst>
                    <a:ext uri="{9D8B030D-6E8A-4147-A177-3AD203B41FA5}">
                      <a16:colId xmlns:a16="http://schemas.microsoft.com/office/drawing/2014/main" val="1877556088"/>
                    </a:ext>
                  </a:extLst>
                </a:gridCol>
                <a:gridCol w="1362408">
                  <a:extLst>
                    <a:ext uri="{9D8B030D-6E8A-4147-A177-3AD203B41FA5}">
                      <a16:colId xmlns:a16="http://schemas.microsoft.com/office/drawing/2014/main" val="3792048257"/>
                    </a:ext>
                  </a:extLst>
                </a:gridCol>
                <a:gridCol w="187396">
                  <a:extLst>
                    <a:ext uri="{9D8B030D-6E8A-4147-A177-3AD203B41FA5}">
                      <a16:colId xmlns:a16="http://schemas.microsoft.com/office/drawing/2014/main" val="3450328755"/>
                    </a:ext>
                  </a:extLst>
                </a:gridCol>
                <a:gridCol w="1313150">
                  <a:extLst>
                    <a:ext uri="{9D8B030D-6E8A-4147-A177-3AD203B41FA5}">
                      <a16:colId xmlns:a16="http://schemas.microsoft.com/office/drawing/2014/main" val="315794108"/>
                    </a:ext>
                  </a:extLst>
                </a:gridCol>
                <a:gridCol w="554465">
                  <a:extLst>
                    <a:ext uri="{9D8B030D-6E8A-4147-A177-3AD203B41FA5}">
                      <a16:colId xmlns:a16="http://schemas.microsoft.com/office/drawing/2014/main" val="3589923594"/>
                    </a:ext>
                  </a:extLst>
                </a:gridCol>
                <a:gridCol w="495826">
                  <a:extLst>
                    <a:ext uri="{9D8B030D-6E8A-4147-A177-3AD203B41FA5}">
                      <a16:colId xmlns:a16="http://schemas.microsoft.com/office/drawing/2014/main" val="2503398449"/>
                    </a:ext>
                  </a:extLst>
                </a:gridCol>
                <a:gridCol w="466725">
                  <a:extLst>
                    <a:ext uri="{9D8B030D-6E8A-4147-A177-3AD203B41FA5}">
                      <a16:colId xmlns:a16="http://schemas.microsoft.com/office/drawing/2014/main" val="262463288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475826032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102803355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1734543044"/>
                    </a:ext>
                  </a:extLst>
                </a:gridCol>
                <a:gridCol w="2577676">
                  <a:extLst>
                    <a:ext uri="{9D8B030D-6E8A-4147-A177-3AD203B41FA5}">
                      <a16:colId xmlns:a16="http://schemas.microsoft.com/office/drawing/2014/main" val="2403470435"/>
                    </a:ext>
                  </a:extLst>
                </a:gridCol>
              </a:tblGrid>
              <a:tr h="355195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URAIAN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 ANGGARAN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 ANGGARAN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LOKASI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KETERANGAN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934434"/>
                  </a:ext>
                </a:extLst>
              </a:tr>
              <a:tr h="355195"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SEPT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OKT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NOV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201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/>
                      <a:r>
                        <a:rPr lang="fi-FI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Penanganan aduan atas usaha dan/atau kegiatan bidang kehutanan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fi-FI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248879"/>
                  </a:ext>
                </a:extLst>
              </a:tr>
              <a:tr h="520240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Pengumpulan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Pengolahan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Analisis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Data dan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Informasi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Ancaman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Gangguan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s-ES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Kerawanan</a:t>
                      </a:r>
                      <a:r>
                        <a:rPr lang="es-E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1,485,409,380</a:t>
                      </a:r>
                    </a:p>
                    <a:p>
                      <a:pPr algn="r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618,964,488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570.000.000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Maluku 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Maluku Utara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Barat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Daya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Barat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Tengah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Papua Selatan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35058"/>
                  </a:ext>
                </a:extLst>
              </a:tr>
              <a:tr h="355195">
                <a:tc gridSpan="8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570.000.000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634483"/>
                  </a:ext>
                </a:extLst>
              </a:tr>
              <a:tr h="355195">
                <a:tc gridSpan="8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48.964.488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Akan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digunakan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Terkait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supervisi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Koordinasi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Penanganan</a:t>
                      </a:r>
                      <a:r>
                        <a:rPr lang="en-ID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Aduan</a:t>
                      </a:r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06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3926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AB43E80-00E6-A250-EC23-45ED9F4B28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4577199"/>
              </p:ext>
            </p:extLst>
          </p:nvPr>
        </p:nvGraphicFramePr>
        <p:xfrm>
          <a:off x="268529" y="752475"/>
          <a:ext cx="11497304" cy="585911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18224">
                  <a:extLst>
                    <a:ext uri="{9D8B030D-6E8A-4147-A177-3AD203B41FA5}">
                      <a16:colId xmlns:a16="http://schemas.microsoft.com/office/drawing/2014/main" val="360983057"/>
                    </a:ext>
                  </a:extLst>
                </a:gridCol>
                <a:gridCol w="3228975">
                  <a:extLst>
                    <a:ext uri="{9D8B030D-6E8A-4147-A177-3AD203B41FA5}">
                      <a16:colId xmlns:a16="http://schemas.microsoft.com/office/drawing/2014/main" val="3169199627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val="2165300928"/>
                    </a:ext>
                  </a:extLst>
                </a:gridCol>
                <a:gridCol w="1400175">
                  <a:extLst>
                    <a:ext uri="{9D8B030D-6E8A-4147-A177-3AD203B41FA5}">
                      <a16:colId xmlns:a16="http://schemas.microsoft.com/office/drawing/2014/main" val="3381575326"/>
                    </a:ext>
                  </a:extLst>
                </a:gridCol>
                <a:gridCol w="1270672">
                  <a:extLst>
                    <a:ext uri="{9D8B030D-6E8A-4147-A177-3AD203B41FA5}">
                      <a16:colId xmlns:a16="http://schemas.microsoft.com/office/drawing/2014/main" val="1745802056"/>
                    </a:ext>
                  </a:extLst>
                </a:gridCol>
                <a:gridCol w="476250">
                  <a:extLst>
                    <a:ext uri="{9D8B030D-6E8A-4147-A177-3AD203B41FA5}">
                      <a16:colId xmlns:a16="http://schemas.microsoft.com/office/drawing/2014/main" val="1151558134"/>
                    </a:ext>
                  </a:extLst>
                </a:gridCol>
                <a:gridCol w="1177253">
                  <a:extLst>
                    <a:ext uri="{9D8B030D-6E8A-4147-A177-3AD203B41FA5}">
                      <a16:colId xmlns:a16="http://schemas.microsoft.com/office/drawing/2014/main" val="2954850849"/>
                    </a:ext>
                  </a:extLst>
                </a:gridCol>
                <a:gridCol w="1749380">
                  <a:extLst>
                    <a:ext uri="{9D8B030D-6E8A-4147-A177-3AD203B41FA5}">
                      <a16:colId xmlns:a16="http://schemas.microsoft.com/office/drawing/2014/main" val="1890328912"/>
                    </a:ext>
                  </a:extLst>
                </a:gridCol>
              </a:tblGrid>
              <a:tr h="4746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solidFill>
                            <a:srgbClr val="FFFFFF"/>
                          </a:solidFill>
                          <a:effectLst/>
                        </a:rPr>
                        <a:t>Kode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>
                          <a:solidFill>
                            <a:srgbClr val="FFFFFF"/>
                          </a:solidFill>
                          <a:effectLst/>
                        </a:rPr>
                        <a:t>KRO/RO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>
                          <a:solidFill>
                            <a:srgbClr val="FFFFFF"/>
                          </a:solidFill>
                          <a:effectLst/>
                        </a:rPr>
                        <a:t> PAGU 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>
                          <a:solidFill>
                            <a:srgbClr val="FFFFFF"/>
                          </a:solidFill>
                          <a:effectLst/>
                        </a:rPr>
                        <a:t> REALISASI 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>
                          <a:solidFill>
                            <a:srgbClr val="FFFFFF"/>
                          </a:solidFill>
                          <a:effectLst/>
                        </a:rPr>
                        <a:t> ANGGARAN BERJALAN 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>
                          <a:solidFill>
                            <a:srgbClr val="FFFFFF"/>
                          </a:solidFill>
                          <a:effectLst/>
                        </a:rPr>
                        <a:t> % 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solidFill>
                            <a:srgbClr val="FFFFFF"/>
                          </a:solidFill>
                          <a:effectLst/>
                        </a:rPr>
                        <a:t> SISA DANA 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 err="1">
                          <a:solidFill>
                            <a:srgbClr val="FFFFFF"/>
                          </a:solidFill>
                          <a:effectLst/>
                        </a:rPr>
                        <a:t>Keterangan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56231207"/>
                  </a:ext>
                </a:extLst>
              </a:tr>
              <a:tr h="7112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CAG 001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-FI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Sarana Prasarana Penegakan Hukum Kehutanan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500.000.000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215,553,983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        81.35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93,255,184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Sisa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Anggaran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Untuk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Pembelian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Roda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2 150 cc dan 125 cc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1815025889"/>
                  </a:ext>
                </a:extLst>
              </a:tr>
              <a:tr h="62456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SCE.001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sv-SE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Aparat Perlindungan Hutan dan Penegak Hukum Kehutanan yang ditingkatkan kapasitasnya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600,000,000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457,422,916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76.24                      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142,577,084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Sisa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Anggaran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Untuk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Pengurusan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Senpi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dan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Psikotes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Seksi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III JYP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2997492792"/>
                  </a:ext>
                </a:extLst>
              </a:tr>
              <a:tr h="6813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QIH.001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Usaha dan/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atau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kegiatan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yang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diawasi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ketaatannya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terhadap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perizinan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bidang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kehutan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1,499,800,000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               287,814,714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fontAlgn="t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T="7620" marB="0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               19.19 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1,211,985,286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4244978772"/>
                  </a:ext>
                </a:extLst>
              </a:tr>
              <a:tr h="5436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QCE.001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Pengamanan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Kawasan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Hutan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2,548,510,000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678,600,620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200.000.000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        28.63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1,485,409,380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Ada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Kegiatan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Yang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sesang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dilaksanakan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3410569211"/>
                  </a:ext>
                </a:extLst>
              </a:tr>
              <a:tr h="5994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QCE.002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Penanganan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Peredaran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Hasil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Hutan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Ilegal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2,943,973,000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777,006,444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220.000.000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        78.26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1,726,966,556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Ada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kegiatan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yang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sedang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dilaksanakan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694407990"/>
                  </a:ext>
                </a:extLst>
              </a:tr>
              <a:tr h="5014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BDC.001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-FI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Masyarakat yang terlibat pencegahan kerusakan hutan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883,070,000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225,693,108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25.56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657,376,892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Kegiatan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Patroli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Wilayah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Baru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berjalan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1 Kegiatan1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Bulan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ini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328956184"/>
                  </a:ext>
                </a:extLst>
              </a:tr>
              <a:tr h="59029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QMA.001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Peta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Kerawanan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Kawasan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Hutan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1,099,571,000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395,659,381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35.98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703,911,619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162928002"/>
                  </a:ext>
                </a:extLst>
              </a:tr>
              <a:tr h="5761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QMA.002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Penanganan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aduan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atas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usaha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dan/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atau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kegiatan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bidang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kehutanan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848,988,000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230,023,512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27.09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618,964,488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231545534"/>
                  </a:ext>
                </a:extLst>
              </a:tr>
              <a:tr h="5014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CAN.001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Sarana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Bidang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Teknologi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Informasi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dan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Komunikasi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730,000,000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222,714,095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30.51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507,285,905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Sudah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di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Belanjakan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dan Belum </a:t>
                      </a:r>
                      <a:r>
                        <a:rPr lang="en-US" sz="12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terinput</a:t>
                      </a:r>
                      <a:r>
                        <a:rPr lang="en-US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di Sakti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3951154093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D4AEE53-D7B8-2100-44F7-EFC967F97040}"/>
              </a:ext>
            </a:extLst>
          </p:cNvPr>
          <p:cNvSpPr txBox="1">
            <a:spLocks/>
          </p:cNvSpPr>
          <p:nvPr/>
        </p:nvSpPr>
        <p:spPr>
          <a:xfrm>
            <a:off x="692375" y="-1970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002060"/>
                </a:solidFill>
                <a:latin typeface="Montserrat" panose="00000800000000000000" pitchFamily="2" charset="0"/>
              </a:rPr>
              <a:t>REALISASI ANGGARAN</a:t>
            </a:r>
            <a:r>
              <a:rPr lang="en-US" sz="2400" b="1" dirty="0">
                <a:latin typeface="Montserrat" panose="00000800000000000000" pitchFamily="2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Montserrat" panose="00000800000000000000" pitchFamily="2" charset="0"/>
              </a:rPr>
              <a:t>(PER RO)</a:t>
            </a:r>
          </a:p>
          <a:p>
            <a:r>
              <a:rPr lang="en-US" sz="1600" dirty="0">
                <a:latin typeface="Montserrat" panose="00000800000000000000" pitchFamily="2" charset="0"/>
              </a:rPr>
              <a:t>S.D 18 AGUST 2026 (Sakti)</a:t>
            </a:r>
            <a:endParaRPr lang="en-ID" sz="1600" dirty="0">
              <a:latin typeface="Montserrat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907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3DAEC-7995-40D4-1790-4A538660F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4" y="-317580"/>
            <a:ext cx="10515600" cy="1325563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Montserrat" panose="00000800000000000000" pitchFamily="2" charset="0"/>
              </a:rPr>
              <a:t>RENCANA DETAIL KEGIATAN </a:t>
            </a:r>
            <a:br>
              <a:rPr lang="en-US" sz="1800" b="1" dirty="0">
                <a:latin typeface="Montserrat" panose="00000800000000000000" pitchFamily="2" charset="0"/>
              </a:rPr>
            </a:br>
            <a:r>
              <a:rPr lang="en-US" sz="1800" b="1" dirty="0">
                <a:solidFill>
                  <a:srgbClr val="C00000"/>
                </a:solidFill>
                <a:latin typeface="Montserrat" panose="00000800000000000000" pitchFamily="2" charset="0"/>
              </a:rPr>
              <a:t>BULAN SEPT-DES 2026 </a:t>
            </a:r>
            <a:r>
              <a:rPr lang="en-US" sz="1800" b="1" dirty="0">
                <a:latin typeface="Montserrat" panose="00000800000000000000" pitchFamily="2" charset="0"/>
              </a:rPr>
              <a:t>(</a:t>
            </a:r>
            <a:r>
              <a:rPr lang="en-US" sz="1800" b="1" dirty="0" err="1">
                <a:latin typeface="Montserrat" panose="00000800000000000000" pitchFamily="2" charset="0"/>
              </a:rPr>
              <a:t>dari</a:t>
            </a:r>
            <a:r>
              <a:rPr lang="en-US" sz="1800" b="1" dirty="0">
                <a:latin typeface="Montserrat" panose="00000800000000000000" pitchFamily="2" charset="0"/>
              </a:rPr>
              <a:t> </a:t>
            </a:r>
            <a:r>
              <a:rPr lang="en-US" sz="1800" b="1" dirty="0" err="1">
                <a:latin typeface="Montserrat" panose="00000800000000000000" pitchFamily="2" charset="0"/>
              </a:rPr>
              <a:t>sisa</a:t>
            </a:r>
            <a:r>
              <a:rPr lang="en-US" sz="1800" b="1" dirty="0">
                <a:latin typeface="Montserrat" panose="00000800000000000000" pitchFamily="2" charset="0"/>
              </a:rPr>
              <a:t> dana)</a:t>
            </a:r>
            <a:endParaRPr lang="en-ID" sz="1800" b="1" dirty="0">
              <a:latin typeface="Montserrat" panose="00000800000000000000" pitchFamily="2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1AF34C-A592-A87F-8577-A038BD5063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4934330"/>
              </p:ext>
            </p:extLst>
          </p:nvPr>
        </p:nvGraphicFramePr>
        <p:xfrm>
          <a:off x="119591" y="743308"/>
          <a:ext cx="11952818" cy="560235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451747">
                  <a:extLst>
                    <a:ext uri="{9D8B030D-6E8A-4147-A177-3AD203B41FA5}">
                      <a16:colId xmlns:a16="http://schemas.microsoft.com/office/drawing/2014/main" val="1877556088"/>
                    </a:ext>
                  </a:extLst>
                </a:gridCol>
                <a:gridCol w="1549804">
                  <a:extLst>
                    <a:ext uri="{9D8B030D-6E8A-4147-A177-3AD203B41FA5}">
                      <a16:colId xmlns:a16="http://schemas.microsoft.com/office/drawing/2014/main" val="3792048257"/>
                    </a:ext>
                  </a:extLst>
                </a:gridCol>
                <a:gridCol w="1659335">
                  <a:extLst>
                    <a:ext uri="{9D8B030D-6E8A-4147-A177-3AD203B41FA5}">
                      <a16:colId xmlns:a16="http://schemas.microsoft.com/office/drawing/2014/main" val="315794108"/>
                    </a:ext>
                  </a:extLst>
                </a:gridCol>
                <a:gridCol w="378986">
                  <a:extLst>
                    <a:ext uri="{9D8B030D-6E8A-4147-A177-3AD203B41FA5}">
                      <a16:colId xmlns:a16="http://schemas.microsoft.com/office/drawing/2014/main" val="3298007796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503398449"/>
                    </a:ext>
                  </a:extLst>
                </a:gridCol>
                <a:gridCol w="349885">
                  <a:extLst>
                    <a:ext uri="{9D8B030D-6E8A-4147-A177-3AD203B41FA5}">
                      <a16:colId xmlns:a16="http://schemas.microsoft.com/office/drawing/2014/main" val="116475955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624632882"/>
                    </a:ext>
                  </a:extLst>
                </a:gridCol>
                <a:gridCol w="352847">
                  <a:extLst>
                    <a:ext uri="{9D8B030D-6E8A-4147-A177-3AD203B41FA5}">
                      <a16:colId xmlns:a16="http://schemas.microsoft.com/office/drawing/2014/main" val="3202183881"/>
                    </a:ext>
                  </a:extLst>
                </a:gridCol>
                <a:gridCol w="388833">
                  <a:extLst>
                    <a:ext uri="{9D8B030D-6E8A-4147-A177-3AD203B41FA5}">
                      <a16:colId xmlns:a16="http://schemas.microsoft.com/office/drawing/2014/main" val="3816147664"/>
                    </a:ext>
                  </a:extLst>
                </a:gridCol>
                <a:gridCol w="1892934">
                  <a:extLst>
                    <a:ext uri="{9D8B030D-6E8A-4147-A177-3AD203B41FA5}">
                      <a16:colId xmlns:a16="http://schemas.microsoft.com/office/drawing/2014/main" val="102803355"/>
                    </a:ext>
                  </a:extLst>
                </a:gridCol>
                <a:gridCol w="2117091">
                  <a:extLst>
                    <a:ext uri="{9D8B030D-6E8A-4147-A177-3AD203B41FA5}">
                      <a16:colId xmlns:a16="http://schemas.microsoft.com/office/drawing/2014/main" val="1604105851"/>
                    </a:ext>
                  </a:extLst>
                </a:gridCol>
                <a:gridCol w="2577676">
                  <a:extLst>
                    <a:ext uri="{9D8B030D-6E8A-4147-A177-3AD203B41FA5}">
                      <a16:colId xmlns:a16="http://schemas.microsoft.com/office/drawing/2014/main" val="2403470435"/>
                    </a:ext>
                  </a:extLst>
                </a:gridCol>
              </a:tblGrid>
              <a:tr h="355195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URAIAN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 ANGGARAN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WAKTU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 ANGGARAN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LOKASI KEGIATAN</a:t>
                      </a:r>
                      <a:endParaRPr lang="en-ID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D" sz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KETERANGAN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934434"/>
                  </a:ext>
                </a:extLst>
              </a:tr>
              <a:tr h="355195"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0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SEPT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OKT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OKT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NOV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NOV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201685"/>
                  </a:ext>
                </a:extLst>
              </a:tr>
              <a:tr h="305413">
                <a:tc gridSpan="12">
                  <a:txBody>
                    <a:bodyPr/>
                    <a:lstStyle/>
                    <a:p>
                      <a:pPr algn="l"/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DUKUNGAN MANAJEMEN UPT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ID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806744"/>
                  </a:ext>
                </a:extLst>
              </a:tr>
              <a:tr h="520240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Layanan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BMN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5.000.000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35058"/>
                  </a:ext>
                </a:extLst>
              </a:tr>
              <a:tr h="361523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Layanan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Umum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dukungan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UPT)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1,250,988,231</a:t>
                      </a:r>
                    </a:p>
                    <a:p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1.250.988.231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Wilayah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Kerja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Gakkumhut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Wilayah Maluku dan Papua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Kantor Pusat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Wilayah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Undangan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Rapat</a:t>
                      </a:r>
                      <a:endParaRPr lang="en-ID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Untuk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Pemnehuhan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Supervisi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Koordinasi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Undangan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Rapat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Pembahasan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Kegiatan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serta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Pemenuhan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Pemeliharaan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Sarpras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kendaraan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Mesin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590723"/>
                  </a:ext>
                </a:extLst>
              </a:tr>
              <a:tr h="1150795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Operasional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Perkantoran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1,040,909,353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1.040.909.353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Wilayah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Kerja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Gakkumhut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Wilayah Maluku dan Papua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endParaRPr lang="en-ID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Pemenuhan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Operasional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Perkantoran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sampai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Akhir 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Tahun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ID" sz="10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cukup</a:t>
                      </a:r>
                      <a:r>
                        <a:rPr lang="en-ID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1778392"/>
                  </a:ext>
                </a:extLst>
              </a:tr>
              <a:tr h="1150795"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Layanan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Sarana Internal (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embangunan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penambahan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Lantai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Balai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4,109,685,945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ID" sz="14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D" sz="14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4,109,685,945</a:t>
                      </a:r>
                    </a:p>
                    <a:p>
                      <a:pPr algn="r"/>
                      <a:endParaRPr lang="en-ID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Sorong</a:t>
                      </a:r>
                      <a:endParaRPr lang="en-ID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Dalam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Proses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Lelang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dan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sudah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ada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Pemenang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Proses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Pengerjaan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dilaksanakan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Pada </a:t>
                      </a:r>
                      <a:r>
                        <a:rPr lang="en-ID" sz="14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Bulan</a:t>
                      </a:r>
                      <a:r>
                        <a:rPr lang="en-ID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September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7154415"/>
                  </a:ext>
                </a:extLst>
              </a:tr>
              <a:tr h="355195">
                <a:tc gridSpan="9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Rencana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634483"/>
                  </a:ext>
                </a:extLst>
              </a:tr>
              <a:tr h="355195">
                <a:tc gridSpan="9">
                  <a:txBody>
                    <a:bodyPr/>
                    <a:lstStyle/>
                    <a:p>
                      <a:pPr algn="ctr"/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Sisa</a:t>
                      </a:r>
                      <a:r>
                        <a:rPr lang="en-ID" sz="1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ID" sz="12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Anggaran</a:t>
                      </a: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ID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06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69428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84DA3-6B91-F629-09D0-5DB3A45E4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068" y="180974"/>
            <a:ext cx="8595167" cy="1325563"/>
          </a:xfrm>
        </p:spPr>
        <p:txBody>
          <a:bodyPr>
            <a:normAutofit/>
          </a:bodyPr>
          <a:lstStyle/>
          <a:p>
            <a:r>
              <a:rPr lang="en-US" sz="3500" b="1" dirty="0">
                <a:solidFill>
                  <a:srgbClr val="C00000"/>
                </a:solidFill>
                <a:latin typeface="Montserrat" panose="00000800000000000000" pitchFamily="2" charset="0"/>
              </a:rPr>
              <a:t>Saran/</a:t>
            </a:r>
            <a:r>
              <a:rPr lang="en-US" sz="3500" b="1" dirty="0" err="1">
                <a:solidFill>
                  <a:srgbClr val="C00000"/>
                </a:solidFill>
                <a:latin typeface="Montserrat" panose="00000800000000000000" pitchFamily="2" charset="0"/>
              </a:rPr>
              <a:t>Masukan</a:t>
            </a:r>
            <a:r>
              <a:rPr lang="en-US" sz="3500" b="1" dirty="0">
                <a:solidFill>
                  <a:srgbClr val="C00000"/>
                </a:solidFill>
                <a:latin typeface="Montserrat" panose="00000800000000000000" pitchFamily="2" charset="0"/>
              </a:rPr>
              <a:t>/</a:t>
            </a:r>
            <a:r>
              <a:rPr lang="en-US" sz="3500" b="1" dirty="0" err="1">
                <a:solidFill>
                  <a:srgbClr val="C00000"/>
                </a:solidFill>
                <a:latin typeface="Montserrat" panose="00000800000000000000" pitchFamily="2" charset="0"/>
              </a:rPr>
              <a:t>Dukungan</a:t>
            </a:r>
            <a:r>
              <a:rPr lang="en-US" sz="3500" b="1" dirty="0">
                <a:solidFill>
                  <a:srgbClr val="C00000"/>
                </a:solidFill>
                <a:latin typeface="Montserrat" panose="00000800000000000000" pitchFamily="2" charset="0"/>
              </a:rPr>
              <a:t> </a:t>
            </a:r>
            <a:r>
              <a:rPr lang="en-US" sz="3500" b="1" dirty="0" err="1">
                <a:solidFill>
                  <a:srgbClr val="C00000"/>
                </a:solidFill>
                <a:latin typeface="Montserrat" panose="00000800000000000000" pitchFamily="2" charset="0"/>
              </a:rPr>
              <a:t>Direktorat</a:t>
            </a:r>
            <a:r>
              <a:rPr lang="en-US" sz="3500" b="1" dirty="0">
                <a:solidFill>
                  <a:srgbClr val="C00000"/>
                </a:solidFill>
                <a:latin typeface="Montserrat" panose="00000800000000000000" pitchFamily="2" charset="0"/>
              </a:rPr>
              <a:t> &amp; </a:t>
            </a:r>
            <a:r>
              <a:rPr lang="en-US" sz="3500" b="1" dirty="0" err="1">
                <a:solidFill>
                  <a:srgbClr val="C00000"/>
                </a:solidFill>
                <a:latin typeface="Montserrat" panose="00000800000000000000" pitchFamily="2" charset="0"/>
              </a:rPr>
              <a:t>SetdItjen</a:t>
            </a:r>
            <a:endParaRPr lang="en-ID" sz="3500" b="1" dirty="0">
              <a:solidFill>
                <a:srgbClr val="C00000"/>
              </a:solidFill>
              <a:latin typeface="Montserrat" panose="00000800000000000000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E069EA1-FB72-D9CC-52FD-E62E7B1A2614}"/>
              </a:ext>
            </a:extLst>
          </p:cNvPr>
          <p:cNvSpPr txBox="1">
            <a:spLocks/>
          </p:cNvSpPr>
          <p:nvPr/>
        </p:nvSpPr>
        <p:spPr>
          <a:xfrm>
            <a:off x="990599" y="1978025"/>
            <a:ext cx="10639425" cy="1262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20303E5-83C9-71CF-D8A0-4759D5623E9B}"/>
              </a:ext>
            </a:extLst>
          </p:cNvPr>
          <p:cNvGrpSpPr/>
          <p:nvPr/>
        </p:nvGrpSpPr>
        <p:grpSpPr>
          <a:xfrm>
            <a:off x="0" y="6507909"/>
            <a:ext cx="12192000" cy="514923"/>
            <a:chOff x="0" y="6439329"/>
            <a:chExt cx="12192000" cy="51492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E9466C-F4CF-358E-E923-9A21ACC9F001}"/>
                </a:ext>
              </a:extLst>
            </p:cNvPr>
            <p:cNvSpPr/>
            <p:nvPr/>
          </p:nvSpPr>
          <p:spPr>
            <a:xfrm>
              <a:off x="0" y="6439329"/>
              <a:ext cx="12192000" cy="514923"/>
            </a:xfrm>
            <a:prstGeom prst="rect">
              <a:avLst/>
            </a:prstGeom>
            <a:solidFill>
              <a:schemeClr val="bg2">
                <a:alpha val="39149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A1035C0-001F-FB23-0693-20CE67932F9F}"/>
                </a:ext>
              </a:extLst>
            </p:cNvPr>
            <p:cNvGrpSpPr/>
            <p:nvPr/>
          </p:nvGrpSpPr>
          <p:grpSpPr>
            <a:xfrm>
              <a:off x="174420" y="6513871"/>
              <a:ext cx="2000409" cy="288000"/>
              <a:chOff x="525148" y="6430281"/>
              <a:chExt cx="2000409" cy="288000"/>
            </a:xfrm>
          </p:grpSpPr>
          <p:grpSp>
            <p:nvGrpSpPr>
              <p:cNvPr id="42" name="Group">
                <a:extLst>
                  <a:ext uri="{FF2B5EF4-FFF2-40B4-BE49-F238E27FC236}">
                    <a16:creationId xmlns:a16="http://schemas.microsoft.com/office/drawing/2014/main" id="{FAB88B1B-BB67-2F42-8030-0D79AF89D51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5148" y="6430281"/>
                <a:ext cx="288000" cy="288000"/>
                <a:chOff x="0" y="0"/>
                <a:chExt cx="2316349" cy="2306337"/>
              </a:xfrm>
            </p:grpSpPr>
            <p:sp>
              <p:nvSpPr>
                <p:cNvPr id="44" name="Freeform 18">
                  <a:extLst>
                    <a:ext uri="{FF2B5EF4-FFF2-40B4-BE49-F238E27FC236}">
                      <a16:creationId xmlns:a16="http://schemas.microsoft.com/office/drawing/2014/main" id="{918B061F-C6E2-9254-FDBB-0926BA0E1B12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2316350" cy="2306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859" y="0"/>
                        <a:pt x="0" y="4856"/>
                        <a:pt x="0" y="10792"/>
                      </a:cubicBezTo>
                      <a:cubicBezTo>
                        <a:pt x="0" y="16744"/>
                        <a:pt x="4859" y="21600"/>
                        <a:pt x="10800" y="21600"/>
                      </a:cubicBezTo>
                      <a:cubicBezTo>
                        <a:pt x="16741" y="21600"/>
                        <a:pt x="21600" y="16744"/>
                        <a:pt x="21600" y="10792"/>
                      </a:cubicBezTo>
                      <a:cubicBezTo>
                        <a:pt x="21600" y="4856"/>
                        <a:pt x="16741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3384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45" name="Oval 21">
                  <a:extLst>
                    <a:ext uri="{FF2B5EF4-FFF2-40B4-BE49-F238E27FC236}">
                      <a16:creationId xmlns:a16="http://schemas.microsoft.com/office/drawing/2014/main" id="{E2C31ED8-3AB9-B95C-1E5B-21AF0B757048}"/>
                    </a:ext>
                  </a:extLst>
                </p:cNvPr>
                <p:cNvSpPr/>
                <p:nvPr/>
              </p:nvSpPr>
              <p:spPr>
                <a:xfrm>
                  <a:off x="193585" y="196922"/>
                  <a:ext cx="1925843" cy="1915831"/>
                </a:xfrm>
                <a:prstGeom prst="ellipse">
                  <a:avLst/>
                </a:prstGeom>
                <a:solidFill>
                  <a:srgbClr val="E6ECE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46" name="Freeform 22">
                  <a:extLst>
                    <a:ext uri="{FF2B5EF4-FFF2-40B4-BE49-F238E27FC236}">
                      <a16:creationId xmlns:a16="http://schemas.microsoft.com/office/drawing/2014/main" id="{A96A3EF4-2A0A-A71C-FE7A-933971D41680}"/>
                    </a:ext>
                  </a:extLst>
                </p:cNvPr>
                <p:cNvSpPr/>
                <p:nvPr/>
              </p:nvSpPr>
              <p:spPr>
                <a:xfrm>
                  <a:off x="183571" y="183571"/>
                  <a:ext cx="1945870" cy="19391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65" y="10790"/>
                      </a:moveTo>
                      <a:lnTo>
                        <a:pt x="21350" y="10790"/>
                      </a:lnTo>
                      <a:cubicBezTo>
                        <a:pt x="21350" y="13714"/>
                        <a:pt x="20178" y="16368"/>
                        <a:pt x="18256" y="18272"/>
                      </a:cubicBezTo>
                      <a:cubicBezTo>
                        <a:pt x="16354" y="20177"/>
                        <a:pt x="13721" y="21369"/>
                        <a:pt x="10800" y="21369"/>
                      </a:cubicBezTo>
                      <a:cubicBezTo>
                        <a:pt x="7879" y="21369"/>
                        <a:pt x="5246" y="20177"/>
                        <a:pt x="3325" y="18272"/>
                      </a:cubicBezTo>
                      <a:cubicBezTo>
                        <a:pt x="1422" y="16368"/>
                        <a:pt x="231" y="13714"/>
                        <a:pt x="231" y="10790"/>
                      </a:cubicBezTo>
                      <a:cubicBezTo>
                        <a:pt x="231" y="7886"/>
                        <a:pt x="1422" y="5232"/>
                        <a:pt x="3325" y="3328"/>
                      </a:cubicBezTo>
                      <a:cubicBezTo>
                        <a:pt x="5246" y="1423"/>
                        <a:pt x="7879" y="231"/>
                        <a:pt x="10800" y="231"/>
                      </a:cubicBezTo>
                      <a:cubicBezTo>
                        <a:pt x="13721" y="231"/>
                        <a:pt x="16354" y="1423"/>
                        <a:pt x="18256" y="3328"/>
                      </a:cubicBezTo>
                      <a:cubicBezTo>
                        <a:pt x="20178" y="5232"/>
                        <a:pt x="21350" y="7886"/>
                        <a:pt x="21350" y="10790"/>
                      </a:cubicBezTo>
                      <a:lnTo>
                        <a:pt x="21600" y="10790"/>
                      </a:lnTo>
                      <a:cubicBezTo>
                        <a:pt x="21600" y="4828"/>
                        <a:pt x="16757" y="0"/>
                        <a:pt x="10800" y="0"/>
                      </a:cubicBezTo>
                      <a:cubicBezTo>
                        <a:pt x="4843" y="0"/>
                        <a:pt x="0" y="4828"/>
                        <a:pt x="0" y="10790"/>
                      </a:cubicBezTo>
                      <a:cubicBezTo>
                        <a:pt x="0" y="16772"/>
                        <a:pt x="4843" y="21600"/>
                        <a:pt x="10800" y="21600"/>
                      </a:cubicBezTo>
                      <a:cubicBezTo>
                        <a:pt x="16757" y="21600"/>
                        <a:pt x="21600" y="16772"/>
                        <a:pt x="21600" y="10790"/>
                      </a:cubicBezTo>
                      <a:lnTo>
                        <a:pt x="21465" y="10790"/>
                      </a:ln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47" name="Freeform 23">
                  <a:extLst>
                    <a:ext uri="{FF2B5EF4-FFF2-40B4-BE49-F238E27FC236}">
                      <a16:creationId xmlns:a16="http://schemas.microsoft.com/office/drawing/2014/main" id="{459E9C8E-BD93-BDB3-5AF4-D09275D9EC1D}"/>
                    </a:ext>
                  </a:extLst>
                </p:cNvPr>
                <p:cNvSpPr/>
                <p:nvPr/>
              </p:nvSpPr>
              <p:spPr>
                <a:xfrm>
                  <a:off x="864458" y="644171"/>
                  <a:ext cx="500653" cy="10213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706" y="11347"/>
                      </a:moveTo>
                      <a:lnTo>
                        <a:pt x="14226" y="11347"/>
                      </a:lnTo>
                      <a:lnTo>
                        <a:pt x="14226" y="21600"/>
                      </a:lnTo>
                      <a:lnTo>
                        <a:pt x="4618" y="21600"/>
                      </a:lnTo>
                      <a:lnTo>
                        <a:pt x="4618" y="11347"/>
                      </a:lnTo>
                      <a:lnTo>
                        <a:pt x="0" y="11347"/>
                      </a:lnTo>
                      <a:lnTo>
                        <a:pt x="0" y="7334"/>
                      </a:lnTo>
                      <a:lnTo>
                        <a:pt x="4618" y="7334"/>
                      </a:lnTo>
                      <a:lnTo>
                        <a:pt x="4618" y="4743"/>
                      </a:lnTo>
                      <a:cubicBezTo>
                        <a:pt x="4618" y="2882"/>
                        <a:pt x="6406" y="0"/>
                        <a:pt x="14301" y="0"/>
                      </a:cubicBezTo>
                      <a:lnTo>
                        <a:pt x="21451" y="0"/>
                      </a:lnTo>
                      <a:lnTo>
                        <a:pt x="21451" y="3904"/>
                      </a:lnTo>
                      <a:lnTo>
                        <a:pt x="16312" y="3904"/>
                      </a:lnTo>
                      <a:cubicBezTo>
                        <a:pt x="15418" y="3904"/>
                        <a:pt x="14226" y="4123"/>
                        <a:pt x="14226" y="4999"/>
                      </a:cubicBezTo>
                      <a:lnTo>
                        <a:pt x="14226" y="7370"/>
                      </a:lnTo>
                      <a:lnTo>
                        <a:pt x="21600" y="7370"/>
                      </a:lnTo>
                      <a:lnTo>
                        <a:pt x="20706" y="11347"/>
                      </a:lnTo>
                    </a:path>
                  </a:pathLst>
                </a:custGeom>
                <a:solidFill>
                  <a:srgbClr val="3049A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3F0032A-9623-0567-D09E-25926EA10CC9}"/>
                  </a:ext>
                </a:extLst>
              </p:cNvPr>
              <p:cNvSpPr txBox="1"/>
              <p:nvPr/>
            </p:nvSpPr>
            <p:spPr>
              <a:xfrm>
                <a:off x="790787" y="6442807"/>
                <a:ext cx="173477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err="1">
                    <a:latin typeface="Montserrat" pitchFamily="2" charset="77"/>
                  </a:rPr>
                  <a:t>Ditjen</a:t>
                </a:r>
                <a:r>
                  <a:rPr lang="en-US" sz="900" dirty="0">
                    <a:latin typeface="Montserrat" pitchFamily="2" charset="77"/>
                  </a:rPr>
                  <a:t> </a:t>
                </a:r>
                <a:r>
                  <a:rPr lang="en-US" sz="900" dirty="0" err="1">
                    <a:latin typeface="Montserrat" pitchFamily="2" charset="77"/>
                  </a:rPr>
                  <a:t>Gakkum</a:t>
                </a:r>
                <a:r>
                  <a:rPr lang="en-US" sz="900" dirty="0">
                    <a:latin typeface="Montserrat" pitchFamily="2" charset="77"/>
                  </a:rPr>
                  <a:t> </a:t>
                </a:r>
                <a:r>
                  <a:rPr lang="en-US" sz="900" dirty="0" err="1">
                    <a:latin typeface="Montserrat" pitchFamily="2" charset="77"/>
                  </a:rPr>
                  <a:t>Kehutanan</a:t>
                </a:r>
                <a:endParaRPr lang="en-US" sz="900" dirty="0">
                  <a:latin typeface="Montserrat" pitchFamily="2" charset="77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2723638-79B9-9E58-4400-25444C6EB6E9}"/>
                </a:ext>
              </a:extLst>
            </p:cNvPr>
            <p:cNvGrpSpPr/>
            <p:nvPr/>
          </p:nvGrpSpPr>
          <p:grpSpPr>
            <a:xfrm>
              <a:off x="2987324" y="6513871"/>
              <a:ext cx="1622184" cy="288000"/>
              <a:chOff x="3159729" y="6430281"/>
              <a:chExt cx="1622184" cy="288000"/>
            </a:xfrm>
          </p:grpSpPr>
          <p:grpSp>
            <p:nvGrpSpPr>
              <p:cNvPr id="34" name="Group">
                <a:extLst>
                  <a:ext uri="{FF2B5EF4-FFF2-40B4-BE49-F238E27FC236}">
                    <a16:creationId xmlns:a16="http://schemas.microsoft.com/office/drawing/2014/main" id="{C9A01BB3-FEF4-2A70-B448-0F7A23048C2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159729" y="6430281"/>
                <a:ext cx="288000" cy="288000"/>
                <a:chOff x="0" y="0"/>
                <a:chExt cx="2319688" cy="2306337"/>
              </a:xfrm>
            </p:grpSpPr>
            <p:sp>
              <p:nvSpPr>
                <p:cNvPr id="36" name="Freeform 51">
                  <a:extLst>
                    <a:ext uri="{FF2B5EF4-FFF2-40B4-BE49-F238E27FC236}">
                      <a16:creationId xmlns:a16="http://schemas.microsoft.com/office/drawing/2014/main" id="{90675A0C-E62E-B784-A187-D74CBF3FCF84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2319689" cy="2306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2" y="0"/>
                      </a:moveTo>
                      <a:cubicBezTo>
                        <a:pt x="4856" y="0"/>
                        <a:pt x="0" y="4856"/>
                        <a:pt x="0" y="10792"/>
                      </a:cubicBezTo>
                      <a:cubicBezTo>
                        <a:pt x="0" y="16744"/>
                        <a:pt x="4856" y="21600"/>
                        <a:pt x="10792" y="21600"/>
                      </a:cubicBezTo>
                      <a:cubicBezTo>
                        <a:pt x="16728" y="21600"/>
                        <a:pt x="21600" y="16744"/>
                        <a:pt x="21600" y="10792"/>
                      </a:cubicBezTo>
                      <a:cubicBezTo>
                        <a:pt x="21600" y="4856"/>
                        <a:pt x="16728" y="0"/>
                        <a:pt x="10792" y="0"/>
                      </a:cubicBezTo>
                      <a:close/>
                    </a:path>
                  </a:pathLst>
                </a:custGeom>
                <a:solidFill>
                  <a:srgbClr val="A6249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7" name="Oval 54">
                  <a:extLst>
                    <a:ext uri="{FF2B5EF4-FFF2-40B4-BE49-F238E27FC236}">
                      <a16:creationId xmlns:a16="http://schemas.microsoft.com/office/drawing/2014/main" id="{ADBFE3B9-4C02-0867-1A1D-E99B60ED1C63}"/>
                    </a:ext>
                  </a:extLst>
                </p:cNvPr>
                <p:cNvSpPr/>
                <p:nvPr/>
              </p:nvSpPr>
              <p:spPr>
                <a:xfrm>
                  <a:off x="196923" y="193585"/>
                  <a:ext cx="1925844" cy="1915831"/>
                </a:xfrm>
                <a:prstGeom prst="ellipse">
                  <a:avLst/>
                </a:prstGeom>
                <a:solidFill>
                  <a:srgbClr val="E6ECE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8" name="Freeform 55">
                  <a:extLst>
                    <a:ext uri="{FF2B5EF4-FFF2-40B4-BE49-F238E27FC236}">
                      <a16:creationId xmlns:a16="http://schemas.microsoft.com/office/drawing/2014/main" id="{47896AC4-4F29-7689-9AA7-03E664C50431}"/>
                    </a:ext>
                  </a:extLst>
                </p:cNvPr>
                <p:cNvSpPr/>
                <p:nvPr/>
              </p:nvSpPr>
              <p:spPr>
                <a:xfrm>
                  <a:off x="186910" y="183571"/>
                  <a:ext cx="1945869" cy="19391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85" y="10790"/>
                      </a:moveTo>
                      <a:lnTo>
                        <a:pt x="21369" y="10790"/>
                      </a:lnTo>
                      <a:cubicBezTo>
                        <a:pt x="21369" y="13714"/>
                        <a:pt x="20177" y="16349"/>
                        <a:pt x="18272" y="18272"/>
                      </a:cubicBezTo>
                      <a:cubicBezTo>
                        <a:pt x="16349" y="20177"/>
                        <a:pt x="13714" y="21369"/>
                        <a:pt x="10790" y="21369"/>
                      </a:cubicBezTo>
                      <a:cubicBezTo>
                        <a:pt x="7886" y="21369"/>
                        <a:pt x="5232" y="20177"/>
                        <a:pt x="3328" y="18272"/>
                      </a:cubicBezTo>
                      <a:cubicBezTo>
                        <a:pt x="1423" y="16349"/>
                        <a:pt x="231" y="13714"/>
                        <a:pt x="231" y="10790"/>
                      </a:cubicBezTo>
                      <a:cubicBezTo>
                        <a:pt x="231" y="7886"/>
                        <a:pt x="1423" y="5232"/>
                        <a:pt x="3328" y="3328"/>
                      </a:cubicBezTo>
                      <a:cubicBezTo>
                        <a:pt x="5232" y="1423"/>
                        <a:pt x="7886" y="231"/>
                        <a:pt x="10790" y="231"/>
                      </a:cubicBezTo>
                      <a:cubicBezTo>
                        <a:pt x="13714" y="231"/>
                        <a:pt x="16349" y="1423"/>
                        <a:pt x="18272" y="3328"/>
                      </a:cubicBezTo>
                      <a:cubicBezTo>
                        <a:pt x="20177" y="5232"/>
                        <a:pt x="21369" y="7886"/>
                        <a:pt x="21369" y="10790"/>
                      </a:cubicBezTo>
                      <a:lnTo>
                        <a:pt x="21600" y="10790"/>
                      </a:lnTo>
                      <a:cubicBezTo>
                        <a:pt x="21600" y="4828"/>
                        <a:pt x="16772" y="0"/>
                        <a:pt x="10790" y="0"/>
                      </a:cubicBezTo>
                      <a:cubicBezTo>
                        <a:pt x="4828" y="0"/>
                        <a:pt x="0" y="4828"/>
                        <a:pt x="0" y="10790"/>
                      </a:cubicBezTo>
                      <a:cubicBezTo>
                        <a:pt x="0" y="16772"/>
                        <a:pt x="4828" y="21600"/>
                        <a:pt x="10790" y="21600"/>
                      </a:cubicBezTo>
                      <a:cubicBezTo>
                        <a:pt x="16772" y="21600"/>
                        <a:pt x="21600" y="16772"/>
                        <a:pt x="21600" y="10790"/>
                      </a:cubicBezTo>
                      <a:lnTo>
                        <a:pt x="21485" y="107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9" name="Freeform 56">
                  <a:extLst>
                    <a:ext uri="{FF2B5EF4-FFF2-40B4-BE49-F238E27FC236}">
                      <a16:creationId xmlns:a16="http://schemas.microsoft.com/office/drawing/2014/main" id="{8D43467D-3445-D251-90FC-318C13CDF4AD}"/>
                    </a:ext>
                  </a:extLst>
                </p:cNvPr>
                <p:cNvSpPr/>
                <p:nvPr/>
              </p:nvSpPr>
              <p:spPr>
                <a:xfrm>
                  <a:off x="650849" y="644171"/>
                  <a:ext cx="1017994" cy="10146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873" y="15649"/>
                      </a:moveTo>
                      <a:cubicBezTo>
                        <a:pt x="19873" y="17963"/>
                        <a:pt x="17963" y="19873"/>
                        <a:pt x="15649" y="19873"/>
                      </a:cubicBezTo>
                      <a:lnTo>
                        <a:pt x="5988" y="19873"/>
                      </a:lnTo>
                      <a:cubicBezTo>
                        <a:pt x="3637" y="19873"/>
                        <a:pt x="1763" y="17963"/>
                        <a:pt x="1763" y="15649"/>
                      </a:cubicBezTo>
                      <a:lnTo>
                        <a:pt x="1763" y="5988"/>
                      </a:lnTo>
                      <a:cubicBezTo>
                        <a:pt x="1763" y="3673"/>
                        <a:pt x="3637" y="1763"/>
                        <a:pt x="5988" y="1763"/>
                      </a:cubicBezTo>
                      <a:lnTo>
                        <a:pt x="15649" y="1763"/>
                      </a:lnTo>
                      <a:cubicBezTo>
                        <a:pt x="17963" y="1763"/>
                        <a:pt x="19873" y="3673"/>
                        <a:pt x="19873" y="5988"/>
                      </a:cubicBezTo>
                      <a:lnTo>
                        <a:pt x="19873" y="15649"/>
                      </a:lnTo>
                      <a:close/>
                      <a:moveTo>
                        <a:pt x="15649" y="0"/>
                      </a:moveTo>
                      <a:lnTo>
                        <a:pt x="5951" y="0"/>
                      </a:lnTo>
                      <a:cubicBezTo>
                        <a:pt x="2682" y="0"/>
                        <a:pt x="0" y="2682"/>
                        <a:pt x="0" y="5988"/>
                      </a:cubicBezTo>
                      <a:lnTo>
                        <a:pt x="0" y="15649"/>
                      </a:lnTo>
                      <a:cubicBezTo>
                        <a:pt x="0" y="18955"/>
                        <a:pt x="2682" y="21600"/>
                        <a:pt x="5951" y="21600"/>
                      </a:cubicBezTo>
                      <a:lnTo>
                        <a:pt x="15649" y="21600"/>
                      </a:lnTo>
                      <a:cubicBezTo>
                        <a:pt x="18955" y="21600"/>
                        <a:pt x="21600" y="18955"/>
                        <a:pt x="21600" y="15649"/>
                      </a:cubicBezTo>
                      <a:lnTo>
                        <a:pt x="21600" y="5988"/>
                      </a:lnTo>
                      <a:cubicBezTo>
                        <a:pt x="21600" y="2682"/>
                        <a:pt x="18955" y="0"/>
                        <a:pt x="15649" y="0"/>
                      </a:cubicBezTo>
                      <a:close/>
                    </a:path>
                  </a:pathLst>
                </a:custGeom>
                <a:solidFill>
                  <a:srgbClr val="A6259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40" name="Freeform 57">
                  <a:extLst>
                    <a:ext uri="{FF2B5EF4-FFF2-40B4-BE49-F238E27FC236}">
                      <a16:creationId xmlns:a16="http://schemas.microsoft.com/office/drawing/2014/main" id="{5F6EB080-9707-4031-0267-CADE3B5B5304}"/>
                    </a:ext>
                  </a:extLst>
                </p:cNvPr>
                <p:cNvSpPr/>
                <p:nvPr/>
              </p:nvSpPr>
              <p:spPr>
                <a:xfrm>
                  <a:off x="891162" y="884483"/>
                  <a:ext cx="537368" cy="5340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7907"/>
                      </a:moveTo>
                      <a:cubicBezTo>
                        <a:pt x="6968" y="17907"/>
                        <a:pt x="3763" y="14702"/>
                        <a:pt x="3763" y="10800"/>
                      </a:cubicBezTo>
                      <a:cubicBezTo>
                        <a:pt x="3763" y="6968"/>
                        <a:pt x="6968" y="3763"/>
                        <a:pt x="10800" y="3763"/>
                      </a:cubicBezTo>
                      <a:cubicBezTo>
                        <a:pt x="14702" y="3763"/>
                        <a:pt x="17837" y="6968"/>
                        <a:pt x="17837" y="10800"/>
                      </a:cubicBezTo>
                      <a:cubicBezTo>
                        <a:pt x="17837" y="14702"/>
                        <a:pt x="14702" y="17907"/>
                        <a:pt x="10800" y="17907"/>
                      </a:cubicBezTo>
                      <a:close/>
                      <a:moveTo>
                        <a:pt x="10800" y="0"/>
                      </a:moveTo>
                      <a:cubicBezTo>
                        <a:pt x="4877" y="0"/>
                        <a:pt x="0" y="4877"/>
                        <a:pt x="0" y="10800"/>
                      </a:cubicBezTo>
                      <a:cubicBezTo>
                        <a:pt x="0" y="16792"/>
                        <a:pt x="4877" y="21600"/>
                        <a:pt x="10800" y="21600"/>
                      </a:cubicBezTo>
                      <a:cubicBezTo>
                        <a:pt x="16792" y="21600"/>
                        <a:pt x="21600" y="16792"/>
                        <a:pt x="21600" y="10800"/>
                      </a:cubicBezTo>
                      <a:cubicBezTo>
                        <a:pt x="21600" y="4877"/>
                        <a:pt x="16792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A6259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41" name="Oval 58">
                  <a:extLst>
                    <a:ext uri="{FF2B5EF4-FFF2-40B4-BE49-F238E27FC236}">
                      <a16:creationId xmlns:a16="http://schemas.microsoft.com/office/drawing/2014/main" id="{B746BEAA-02A5-DD40-A9EA-3129724F3AF2}"/>
                    </a:ext>
                  </a:extLst>
                </p:cNvPr>
                <p:cNvSpPr/>
                <p:nvPr/>
              </p:nvSpPr>
              <p:spPr>
                <a:xfrm>
                  <a:off x="1378463" y="817730"/>
                  <a:ext cx="116823" cy="120157"/>
                </a:xfrm>
                <a:prstGeom prst="ellipse">
                  <a:avLst/>
                </a:prstGeom>
                <a:solidFill>
                  <a:srgbClr val="A6259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D8AF040-FA00-EE52-F48E-F4D367C7D906}"/>
                  </a:ext>
                </a:extLst>
              </p:cNvPr>
              <p:cNvSpPr txBox="1"/>
              <p:nvPr/>
            </p:nvSpPr>
            <p:spPr>
              <a:xfrm>
                <a:off x="3425451" y="6442807"/>
                <a:ext cx="135646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err="1">
                    <a:latin typeface="Montserrat" pitchFamily="2" charset="77"/>
                  </a:rPr>
                  <a:t>gakkum_kehutanan</a:t>
                </a:r>
                <a:endParaRPr lang="en-US" sz="900" dirty="0">
                  <a:latin typeface="Montserrat" pitchFamily="2" charset="77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3901EA8-E34D-8810-E10C-9484166690F0}"/>
                </a:ext>
              </a:extLst>
            </p:cNvPr>
            <p:cNvGrpSpPr/>
            <p:nvPr/>
          </p:nvGrpSpPr>
          <p:grpSpPr>
            <a:xfrm>
              <a:off x="7859944" y="6513871"/>
              <a:ext cx="1638860" cy="288000"/>
              <a:chOff x="7659365" y="6430281"/>
              <a:chExt cx="1638860" cy="288000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6B95AF80-ED5F-8159-D511-C1512248AE8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59365" y="6430281"/>
                <a:ext cx="288000" cy="288000"/>
                <a:chOff x="1221756" y="5672607"/>
                <a:chExt cx="2316353" cy="2309676"/>
              </a:xfrm>
            </p:grpSpPr>
            <p:sp>
              <p:nvSpPr>
                <p:cNvPr id="30" name="Oval 59">
                  <a:extLst>
                    <a:ext uri="{FF2B5EF4-FFF2-40B4-BE49-F238E27FC236}">
                      <a16:creationId xmlns:a16="http://schemas.microsoft.com/office/drawing/2014/main" id="{2585FAF0-C465-7FF0-2A16-9A600A7F51C1}"/>
                    </a:ext>
                  </a:extLst>
                </p:cNvPr>
                <p:cNvSpPr/>
                <p:nvPr/>
              </p:nvSpPr>
              <p:spPr>
                <a:xfrm>
                  <a:off x="1221756" y="5672607"/>
                  <a:ext cx="2316353" cy="2309676"/>
                </a:xfrm>
                <a:prstGeom prst="ellipse">
                  <a:avLst/>
                </a:prstGeom>
                <a:solidFill>
                  <a:srgbClr val="EF2436"/>
                </a:solidFill>
                <a:ln w="12700">
                  <a:miter lim="400000"/>
                </a:ln>
              </p:spPr>
              <p:txBody>
                <a:bodyPr lIns="45719" rIns="45719"/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1" name="Oval 62">
                  <a:extLst>
                    <a:ext uri="{FF2B5EF4-FFF2-40B4-BE49-F238E27FC236}">
                      <a16:creationId xmlns:a16="http://schemas.microsoft.com/office/drawing/2014/main" id="{8A62322F-C8C6-A348-1CA1-EB0545AA38DB}"/>
                    </a:ext>
                  </a:extLst>
                </p:cNvPr>
                <p:cNvSpPr/>
                <p:nvPr/>
              </p:nvSpPr>
              <p:spPr>
                <a:xfrm>
                  <a:off x="1418678" y="5869530"/>
                  <a:ext cx="1925843" cy="1915831"/>
                </a:xfrm>
                <a:prstGeom prst="ellipse">
                  <a:avLst/>
                </a:prstGeom>
                <a:solidFill>
                  <a:srgbClr val="E6ECEE"/>
                </a:solidFill>
                <a:ln w="12700">
                  <a:miter lim="400000"/>
                </a:ln>
              </p:spPr>
              <p:txBody>
                <a:bodyPr lIns="45719" rIns="45719"/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2" name="Freeform 63">
                  <a:extLst>
                    <a:ext uri="{FF2B5EF4-FFF2-40B4-BE49-F238E27FC236}">
                      <a16:creationId xmlns:a16="http://schemas.microsoft.com/office/drawing/2014/main" id="{827C0D6A-AA6C-9A9B-1D3B-F3EF91064DB3}"/>
                    </a:ext>
                  </a:extLst>
                </p:cNvPr>
                <p:cNvSpPr/>
                <p:nvPr/>
              </p:nvSpPr>
              <p:spPr>
                <a:xfrm>
                  <a:off x="1405328" y="5859517"/>
                  <a:ext cx="1949206" cy="1935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85" y="10810"/>
                      </a:moveTo>
                      <a:lnTo>
                        <a:pt x="21350" y="10810"/>
                      </a:lnTo>
                      <a:cubicBezTo>
                        <a:pt x="21350" y="13714"/>
                        <a:pt x="20178" y="16368"/>
                        <a:pt x="18275" y="18272"/>
                      </a:cubicBezTo>
                      <a:cubicBezTo>
                        <a:pt x="16354" y="20196"/>
                        <a:pt x="13721" y="21369"/>
                        <a:pt x="10800" y="21369"/>
                      </a:cubicBezTo>
                      <a:cubicBezTo>
                        <a:pt x="7879" y="21369"/>
                        <a:pt x="5246" y="20196"/>
                        <a:pt x="3344" y="18272"/>
                      </a:cubicBezTo>
                      <a:cubicBezTo>
                        <a:pt x="1422" y="16368"/>
                        <a:pt x="250" y="13714"/>
                        <a:pt x="250" y="10810"/>
                      </a:cubicBezTo>
                      <a:cubicBezTo>
                        <a:pt x="250" y="7886"/>
                        <a:pt x="1422" y="5251"/>
                        <a:pt x="3344" y="3328"/>
                      </a:cubicBezTo>
                      <a:cubicBezTo>
                        <a:pt x="5246" y="1423"/>
                        <a:pt x="7879" y="231"/>
                        <a:pt x="10800" y="231"/>
                      </a:cubicBezTo>
                      <a:cubicBezTo>
                        <a:pt x="13721" y="231"/>
                        <a:pt x="16354" y="1423"/>
                        <a:pt x="18275" y="3328"/>
                      </a:cubicBezTo>
                      <a:cubicBezTo>
                        <a:pt x="20178" y="5251"/>
                        <a:pt x="21350" y="7886"/>
                        <a:pt x="21350" y="10810"/>
                      </a:cubicBezTo>
                      <a:lnTo>
                        <a:pt x="21600" y="10810"/>
                      </a:lnTo>
                      <a:cubicBezTo>
                        <a:pt x="21600" y="4828"/>
                        <a:pt x="16757" y="0"/>
                        <a:pt x="10800" y="0"/>
                      </a:cubicBezTo>
                      <a:cubicBezTo>
                        <a:pt x="4843" y="0"/>
                        <a:pt x="0" y="4828"/>
                        <a:pt x="0" y="10810"/>
                      </a:cubicBezTo>
                      <a:cubicBezTo>
                        <a:pt x="0" y="16772"/>
                        <a:pt x="4843" y="21600"/>
                        <a:pt x="10800" y="21600"/>
                      </a:cubicBezTo>
                      <a:cubicBezTo>
                        <a:pt x="16757" y="21600"/>
                        <a:pt x="21600" y="16772"/>
                        <a:pt x="21600" y="10810"/>
                      </a:cubicBezTo>
                      <a:lnTo>
                        <a:pt x="21485" y="10810"/>
                      </a:lnTo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lIns="45719" rIns="45719"/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3" name="Freeform 64">
                  <a:extLst>
                    <a:ext uri="{FF2B5EF4-FFF2-40B4-BE49-F238E27FC236}">
                      <a16:creationId xmlns:a16="http://schemas.microsoft.com/office/drawing/2014/main" id="{6B5224E5-D5A0-DD18-03CB-1427ACF2EBBF}"/>
                    </a:ext>
                  </a:extLst>
                </p:cNvPr>
                <p:cNvSpPr/>
                <p:nvPr/>
              </p:nvSpPr>
              <p:spPr>
                <a:xfrm>
                  <a:off x="1899305" y="6493676"/>
                  <a:ext cx="964591" cy="6708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609" y="16006"/>
                      </a:moveTo>
                      <a:lnTo>
                        <a:pt x="8609" y="4375"/>
                      </a:lnTo>
                      <a:lnTo>
                        <a:pt x="14775" y="10191"/>
                      </a:lnTo>
                      <a:lnTo>
                        <a:pt x="8609" y="16006"/>
                      </a:lnTo>
                      <a:close/>
                      <a:moveTo>
                        <a:pt x="21600" y="4597"/>
                      </a:moveTo>
                      <a:cubicBezTo>
                        <a:pt x="21600" y="2049"/>
                        <a:pt x="20126" y="0"/>
                        <a:pt x="18343" y="0"/>
                      </a:cubicBezTo>
                      <a:lnTo>
                        <a:pt x="3219" y="0"/>
                      </a:lnTo>
                      <a:cubicBezTo>
                        <a:pt x="1435" y="0"/>
                        <a:pt x="0" y="2049"/>
                        <a:pt x="0" y="4597"/>
                      </a:cubicBezTo>
                      <a:lnTo>
                        <a:pt x="0" y="16948"/>
                      </a:lnTo>
                      <a:cubicBezTo>
                        <a:pt x="0" y="19495"/>
                        <a:pt x="1435" y="21600"/>
                        <a:pt x="3219" y="21600"/>
                      </a:cubicBezTo>
                      <a:lnTo>
                        <a:pt x="18343" y="21600"/>
                      </a:lnTo>
                      <a:cubicBezTo>
                        <a:pt x="20126" y="21600"/>
                        <a:pt x="21600" y="19495"/>
                        <a:pt x="21600" y="16948"/>
                      </a:cubicBezTo>
                      <a:lnTo>
                        <a:pt x="21600" y="4597"/>
                      </a:lnTo>
                      <a:close/>
                    </a:path>
                  </a:pathLst>
                </a:custGeom>
                <a:solidFill>
                  <a:srgbClr val="EE2436"/>
                </a:solidFill>
                <a:ln w="12700">
                  <a:miter lim="400000"/>
                </a:ln>
              </p:spPr>
              <p:txBody>
                <a:bodyPr lIns="45719" rIns="45719"/>
                <a:lstStyle/>
                <a:p>
                  <a:pPr algn="l" defTabSz="914400">
                    <a:defRPr sz="180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A1A41A4-81F6-8778-F4AD-D46BB2A61DBE}"/>
                  </a:ext>
                </a:extLst>
              </p:cNvPr>
              <p:cNvSpPr txBox="1"/>
              <p:nvPr/>
            </p:nvSpPr>
            <p:spPr>
              <a:xfrm>
                <a:off x="7941763" y="6442807"/>
                <a:ext cx="135646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err="1">
                    <a:latin typeface="Montserrat" pitchFamily="2" charset="77"/>
                  </a:rPr>
                  <a:t>gakkum_kehutanan</a:t>
                </a:r>
                <a:endParaRPr lang="en-US" sz="900" dirty="0">
                  <a:latin typeface="Montserrat" pitchFamily="2" charset="77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06A5BB5-8B68-5504-1700-4F68E80B041E}"/>
                </a:ext>
              </a:extLst>
            </p:cNvPr>
            <p:cNvGrpSpPr/>
            <p:nvPr/>
          </p:nvGrpSpPr>
          <p:grpSpPr>
            <a:xfrm>
              <a:off x="5422003" y="6513871"/>
              <a:ext cx="1625446" cy="291600"/>
              <a:chOff x="5416423" y="6430281"/>
              <a:chExt cx="1625446" cy="291600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D53DAD4-0861-5140-1703-89AC19947BEE}"/>
                  </a:ext>
                </a:extLst>
              </p:cNvPr>
              <p:cNvSpPr txBox="1"/>
              <p:nvPr/>
            </p:nvSpPr>
            <p:spPr>
              <a:xfrm>
                <a:off x="5685407" y="6442807"/>
                <a:ext cx="135646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err="1">
                    <a:latin typeface="Montserrat" pitchFamily="2" charset="77"/>
                  </a:rPr>
                  <a:t>gakkum_kehutanan</a:t>
                </a:r>
                <a:endParaRPr lang="en-US" sz="900" dirty="0">
                  <a:latin typeface="Montserrat" pitchFamily="2" charset="77"/>
                </a:endParaRPr>
              </a:p>
            </p:txBody>
          </p: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3060F58A-5E1C-DAF1-15CD-A0BE7BD1E71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416423" y="6430281"/>
                <a:ext cx="291600" cy="291600"/>
                <a:chOff x="6142115" y="5967847"/>
                <a:chExt cx="720000" cy="720000"/>
              </a:xfrm>
            </p:grpSpPr>
            <p:grpSp>
              <p:nvGrpSpPr>
                <p:cNvPr id="23" name="Group">
                  <a:extLst>
                    <a:ext uri="{FF2B5EF4-FFF2-40B4-BE49-F238E27FC236}">
                      <a16:creationId xmlns:a16="http://schemas.microsoft.com/office/drawing/2014/main" id="{EDF62666-A833-AF07-E08C-CDC032958B8E}"/>
                    </a:ext>
                  </a:extLst>
                </p:cNvPr>
                <p:cNvGrpSpPr/>
                <p:nvPr/>
              </p:nvGrpSpPr>
              <p:grpSpPr>
                <a:xfrm>
                  <a:off x="6142115" y="5967847"/>
                  <a:ext cx="720000" cy="720000"/>
                  <a:chOff x="0" y="0"/>
                  <a:chExt cx="2316350" cy="2306338"/>
                </a:xfrm>
              </p:grpSpPr>
              <p:sp>
                <p:nvSpPr>
                  <p:cNvPr id="25" name="Freeform 18">
                    <a:extLst>
                      <a:ext uri="{FF2B5EF4-FFF2-40B4-BE49-F238E27FC236}">
                        <a16:creationId xmlns:a16="http://schemas.microsoft.com/office/drawing/2014/main" id="{BE00A077-9272-77AE-6151-91E1C8B121EC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316350" cy="230633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59" y="0"/>
                          <a:pt x="0" y="4856"/>
                          <a:pt x="0" y="10792"/>
                        </a:cubicBezTo>
                        <a:cubicBezTo>
                          <a:pt x="0" y="16744"/>
                          <a:pt x="4859" y="21600"/>
                          <a:pt x="10800" y="21600"/>
                        </a:cubicBezTo>
                        <a:cubicBezTo>
                          <a:pt x="16741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41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24F3F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  <p:sp>
                <p:nvSpPr>
                  <p:cNvPr id="26" name="Oval 21">
                    <a:extLst>
                      <a:ext uri="{FF2B5EF4-FFF2-40B4-BE49-F238E27FC236}">
                        <a16:creationId xmlns:a16="http://schemas.microsoft.com/office/drawing/2014/main" id="{C7C6B652-C639-AAA4-B341-242A12A098DD}"/>
                      </a:ext>
                    </a:extLst>
                  </p:cNvPr>
                  <p:cNvSpPr/>
                  <p:nvPr/>
                </p:nvSpPr>
                <p:spPr>
                  <a:xfrm>
                    <a:off x="193585" y="196922"/>
                    <a:ext cx="1925843" cy="1915831"/>
                  </a:xfrm>
                  <a:prstGeom prst="ellipse">
                    <a:avLst/>
                  </a:prstGeom>
                  <a:solidFill>
                    <a:srgbClr val="E6ECEE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  <p:sp>
                <p:nvSpPr>
                  <p:cNvPr id="27" name="Freeform 22">
                    <a:extLst>
                      <a:ext uri="{FF2B5EF4-FFF2-40B4-BE49-F238E27FC236}">
                        <a16:creationId xmlns:a16="http://schemas.microsoft.com/office/drawing/2014/main" id="{B604D98B-DF53-05CF-41C2-77F528DE7A2B}"/>
                      </a:ext>
                    </a:extLst>
                  </p:cNvPr>
                  <p:cNvSpPr/>
                  <p:nvPr/>
                </p:nvSpPr>
                <p:spPr>
                  <a:xfrm>
                    <a:off x="183571" y="183571"/>
                    <a:ext cx="1945870" cy="193919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465" y="10790"/>
                        </a:moveTo>
                        <a:lnTo>
                          <a:pt x="21350" y="10790"/>
                        </a:lnTo>
                        <a:cubicBezTo>
                          <a:pt x="21350" y="13714"/>
                          <a:pt x="20178" y="16368"/>
                          <a:pt x="18256" y="18272"/>
                        </a:cubicBezTo>
                        <a:cubicBezTo>
                          <a:pt x="16354" y="20177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77"/>
                          <a:pt x="3325" y="18272"/>
                        </a:cubicBezTo>
                        <a:cubicBezTo>
                          <a:pt x="1422" y="16368"/>
                          <a:pt x="231" y="13714"/>
                          <a:pt x="231" y="10790"/>
                        </a:cubicBezTo>
                        <a:cubicBezTo>
                          <a:pt x="231" y="7886"/>
                          <a:pt x="1422" y="5232"/>
                          <a:pt x="3325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56" y="3328"/>
                        </a:cubicBezTo>
                        <a:cubicBezTo>
                          <a:pt x="20178" y="5232"/>
                          <a:pt x="21350" y="7886"/>
                          <a:pt x="21350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79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790"/>
                        </a:cubicBezTo>
                        <a:lnTo>
                          <a:pt x="21465" y="10790"/>
                        </a:lnTo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</p:grpSp>
            <p:pic>
              <p:nvPicPr>
                <p:cNvPr id="24" name="Picture 23" descr="A white and blue logo&#10;&#10;Description automatically generated">
                  <a:extLst>
                    <a:ext uri="{FF2B5EF4-FFF2-40B4-BE49-F238E27FC236}">
                      <a16:creationId xmlns:a16="http://schemas.microsoft.com/office/drawing/2014/main" id="{E46C1330-824F-7E0B-C58B-87C9337910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306587" y="6137795"/>
                  <a:ext cx="389718" cy="38812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9FAF00E-A015-59A0-D66E-8EE992E2792E}"/>
                </a:ext>
              </a:extLst>
            </p:cNvPr>
            <p:cNvGrpSpPr/>
            <p:nvPr/>
          </p:nvGrpSpPr>
          <p:grpSpPr>
            <a:xfrm>
              <a:off x="10311298" y="6513871"/>
              <a:ext cx="1734230" cy="288000"/>
              <a:chOff x="10236861" y="6430281"/>
              <a:chExt cx="1734230" cy="28800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55F236CA-37ED-95A0-C9F9-759E0FA23BC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236861" y="6430281"/>
                <a:ext cx="288000" cy="288000"/>
                <a:chOff x="427015" y="339506"/>
                <a:chExt cx="2316352" cy="2306340"/>
              </a:xfrm>
            </p:grpSpPr>
            <p:grpSp>
              <p:nvGrpSpPr>
                <p:cNvPr id="16" name="Group">
                  <a:extLst>
                    <a:ext uri="{FF2B5EF4-FFF2-40B4-BE49-F238E27FC236}">
                      <a16:creationId xmlns:a16="http://schemas.microsoft.com/office/drawing/2014/main" id="{190A791B-DD4B-3968-DF16-960F6E390547}"/>
                    </a:ext>
                  </a:extLst>
                </p:cNvPr>
                <p:cNvGrpSpPr/>
                <p:nvPr/>
              </p:nvGrpSpPr>
              <p:grpSpPr>
                <a:xfrm>
                  <a:off x="427015" y="339506"/>
                  <a:ext cx="2316352" cy="2306340"/>
                  <a:chOff x="0" y="0"/>
                  <a:chExt cx="2316350" cy="2306338"/>
                </a:xfrm>
              </p:grpSpPr>
              <p:sp>
                <p:nvSpPr>
                  <p:cNvPr id="18" name="Freeform 18">
                    <a:extLst>
                      <a:ext uri="{FF2B5EF4-FFF2-40B4-BE49-F238E27FC236}">
                        <a16:creationId xmlns:a16="http://schemas.microsoft.com/office/drawing/2014/main" id="{6BF7F43C-341B-1B00-149A-C099F5CB6D07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316350" cy="230633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59" y="0"/>
                          <a:pt x="0" y="4856"/>
                          <a:pt x="0" y="10792"/>
                        </a:cubicBezTo>
                        <a:cubicBezTo>
                          <a:pt x="0" y="16744"/>
                          <a:pt x="4859" y="21600"/>
                          <a:pt x="10800" y="21600"/>
                        </a:cubicBezTo>
                        <a:cubicBezTo>
                          <a:pt x="16741" y="21600"/>
                          <a:pt x="21600" y="16744"/>
                          <a:pt x="21600" y="10792"/>
                        </a:cubicBezTo>
                        <a:cubicBezTo>
                          <a:pt x="21600" y="4856"/>
                          <a:pt x="16741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365B7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  <p:sp>
                <p:nvSpPr>
                  <p:cNvPr id="19" name="Oval 21">
                    <a:extLst>
                      <a:ext uri="{FF2B5EF4-FFF2-40B4-BE49-F238E27FC236}">
                        <a16:creationId xmlns:a16="http://schemas.microsoft.com/office/drawing/2014/main" id="{C795B6E8-0D16-1A30-9EDB-E057449AAC41}"/>
                      </a:ext>
                    </a:extLst>
                  </p:cNvPr>
                  <p:cNvSpPr/>
                  <p:nvPr/>
                </p:nvSpPr>
                <p:spPr>
                  <a:xfrm>
                    <a:off x="193584" y="196922"/>
                    <a:ext cx="1925998" cy="1915831"/>
                  </a:xfrm>
                  <a:prstGeom prst="ellipse">
                    <a:avLst/>
                  </a:prstGeom>
                  <a:solidFill>
                    <a:srgbClr val="E6ECEE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  <p:sp>
                <p:nvSpPr>
                  <p:cNvPr id="20" name="Freeform 22">
                    <a:extLst>
                      <a:ext uri="{FF2B5EF4-FFF2-40B4-BE49-F238E27FC236}">
                        <a16:creationId xmlns:a16="http://schemas.microsoft.com/office/drawing/2014/main" id="{E79471DC-A78F-15FF-5848-92DD3254691A}"/>
                      </a:ext>
                    </a:extLst>
                  </p:cNvPr>
                  <p:cNvSpPr/>
                  <p:nvPr/>
                </p:nvSpPr>
                <p:spPr>
                  <a:xfrm>
                    <a:off x="183571" y="183571"/>
                    <a:ext cx="1945870" cy="193919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465" y="10790"/>
                        </a:moveTo>
                        <a:lnTo>
                          <a:pt x="21350" y="10790"/>
                        </a:lnTo>
                        <a:cubicBezTo>
                          <a:pt x="21350" y="13714"/>
                          <a:pt x="20178" y="16368"/>
                          <a:pt x="18256" y="18272"/>
                        </a:cubicBezTo>
                        <a:cubicBezTo>
                          <a:pt x="16354" y="20177"/>
                          <a:pt x="13721" y="21369"/>
                          <a:pt x="10800" y="21369"/>
                        </a:cubicBezTo>
                        <a:cubicBezTo>
                          <a:pt x="7879" y="21369"/>
                          <a:pt x="5246" y="20177"/>
                          <a:pt x="3325" y="18272"/>
                        </a:cubicBezTo>
                        <a:cubicBezTo>
                          <a:pt x="1422" y="16368"/>
                          <a:pt x="231" y="13714"/>
                          <a:pt x="231" y="10790"/>
                        </a:cubicBezTo>
                        <a:cubicBezTo>
                          <a:pt x="231" y="7886"/>
                          <a:pt x="1422" y="5232"/>
                          <a:pt x="3325" y="3328"/>
                        </a:cubicBezTo>
                        <a:cubicBezTo>
                          <a:pt x="5246" y="1423"/>
                          <a:pt x="7879" y="231"/>
                          <a:pt x="10800" y="231"/>
                        </a:cubicBezTo>
                        <a:cubicBezTo>
                          <a:pt x="13721" y="231"/>
                          <a:pt x="16354" y="1423"/>
                          <a:pt x="18256" y="3328"/>
                        </a:cubicBezTo>
                        <a:cubicBezTo>
                          <a:pt x="20178" y="5232"/>
                          <a:pt x="21350" y="7886"/>
                          <a:pt x="21350" y="10790"/>
                        </a:cubicBezTo>
                        <a:lnTo>
                          <a:pt x="21600" y="10790"/>
                        </a:lnTo>
                        <a:cubicBezTo>
                          <a:pt x="21600" y="4828"/>
                          <a:pt x="16757" y="0"/>
                          <a:pt x="10800" y="0"/>
                        </a:cubicBezTo>
                        <a:cubicBezTo>
                          <a:pt x="4843" y="0"/>
                          <a:pt x="0" y="4828"/>
                          <a:pt x="0" y="10790"/>
                        </a:cubicBezTo>
                        <a:cubicBezTo>
                          <a:pt x="0" y="16772"/>
                          <a:pt x="4843" y="21600"/>
                          <a:pt x="10800" y="21600"/>
                        </a:cubicBezTo>
                        <a:cubicBezTo>
                          <a:pt x="16757" y="21600"/>
                          <a:pt x="21600" y="16772"/>
                          <a:pt x="21600" y="10790"/>
                        </a:cubicBezTo>
                        <a:lnTo>
                          <a:pt x="21465" y="10790"/>
                        </a:lnTo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t">
                    <a:noAutofit/>
                  </a:bodyPr>
                  <a:lstStyle/>
                  <a:p>
                    <a:pPr algn="l" defTabSz="914400">
                      <a:defRPr sz="1800"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  <a:endParaRPr/>
                  </a:p>
                </p:txBody>
              </p:sp>
            </p:grpSp>
            <p:sp>
              <p:nvSpPr>
                <p:cNvPr id="17" name="Shape">
                  <a:extLst>
                    <a:ext uri="{FF2B5EF4-FFF2-40B4-BE49-F238E27FC236}">
                      <a16:creationId xmlns:a16="http://schemas.microsoft.com/office/drawing/2014/main" id="{51905DBC-C0B9-414F-4499-BB7AF9AAFD5B}"/>
                    </a:ext>
                  </a:extLst>
                </p:cNvPr>
                <p:cNvSpPr/>
                <p:nvPr/>
              </p:nvSpPr>
              <p:spPr>
                <a:xfrm>
                  <a:off x="1004732" y="912105"/>
                  <a:ext cx="1186897" cy="11868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940" y="4980"/>
                      </a:moveTo>
                      <a:cubicBezTo>
                        <a:pt x="17746" y="5243"/>
                        <a:pt x="16200" y="7225"/>
                        <a:pt x="12790" y="8617"/>
                      </a:cubicBezTo>
                      <a:cubicBezTo>
                        <a:pt x="13004" y="9057"/>
                        <a:pt x="13210" y="9504"/>
                        <a:pt x="13402" y="9954"/>
                      </a:cubicBezTo>
                      <a:cubicBezTo>
                        <a:pt x="13469" y="10113"/>
                        <a:pt x="13535" y="10272"/>
                        <a:pt x="13600" y="10430"/>
                      </a:cubicBezTo>
                      <a:cubicBezTo>
                        <a:pt x="16669" y="10044"/>
                        <a:pt x="19719" y="10662"/>
                        <a:pt x="20024" y="10727"/>
                      </a:cubicBezTo>
                      <a:cubicBezTo>
                        <a:pt x="20003" y="8550"/>
                        <a:pt x="19225" y="6550"/>
                        <a:pt x="17940" y="4980"/>
                      </a:cubicBezTo>
                      <a:close/>
                      <a:moveTo>
                        <a:pt x="8638" y="1845"/>
                      </a:moveTo>
                      <a:cubicBezTo>
                        <a:pt x="8893" y="2187"/>
                        <a:pt x="10568" y="4469"/>
                        <a:pt x="12080" y="7246"/>
                      </a:cubicBezTo>
                      <a:cubicBezTo>
                        <a:pt x="15361" y="6017"/>
                        <a:pt x="16749" y="4150"/>
                        <a:pt x="16915" y="3914"/>
                      </a:cubicBezTo>
                      <a:cubicBezTo>
                        <a:pt x="15286" y="2468"/>
                        <a:pt x="13144" y="1589"/>
                        <a:pt x="10799" y="1589"/>
                      </a:cubicBezTo>
                      <a:cubicBezTo>
                        <a:pt x="10055" y="1589"/>
                        <a:pt x="9332" y="1678"/>
                        <a:pt x="8638" y="1845"/>
                      </a:cubicBezTo>
                      <a:close/>
                      <a:moveTo>
                        <a:pt x="1770" y="8925"/>
                      </a:moveTo>
                      <a:cubicBezTo>
                        <a:pt x="2182" y="8930"/>
                        <a:pt x="5983" y="8947"/>
                        <a:pt x="10299" y="7801"/>
                      </a:cubicBezTo>
                      <a:cubicBezTo>
                        <a:pt x="8770" y="5084"/>
                        <a:pt x="7121" y="2799"/>
                        <a:pt x="6878" y="2466"/>
                      </a:cubicBezTo>
                      <a:cubicBezTo>
                        <a:pt x="4297" y="3683"/>
                        <a:pt x="2368" y="6062"/>
                        <a:pt x="1770" y="8925"/>
                      </a:cubicBezTo>
                      <a:close/>
                      <a:moveTo>
                        <a:pt x="3946" y="16982"/>
                      </a:moveTo>
                      <a:cubicBezTo>
                        <a:pt x="4156" y="16624"/>
                        <a:pt x="6687" y="12433"/>
                        <a:pt x="11445" y="10895"/>
                      </a:cubicBezTo>
                      <a:cubicBezTo>
                        <a:pt x="11565" y="10856"/>
                        <a:pt x="11687" y="10819"/>
                        <a:pt x="11808" y="10785"/>
                      </a:cubicBezTo>
                      <a:cubicBezTo>
                        <a:pt x="11577" y="10261"/>
                        <a:pt x="11324" y="9736"/>
                        <a:pt x="11060" y="9220"/>
                      </a:cubicBezTo>
                      <a:cubicBezTo>
                        <a:pt x="6454" y="10598"/>
                        <a:pt x="1984" y="10540"/>
                        <a:pt x="1580" y="10532"/>
                      </a:cubicBezTo>
                      <a:cubicBezTo>
                        <a:pt x="1577" y="10626"/>
                        <a:pt x="1575" y="10720"/>
                        <a:pt x="1575" y="10814"/>
                      </a:cubicBezTo>
                      <a:cubicBezTo>
                        <a:pt x="1575" y="13184"/>
                        <a:pt x="2473" y="15347"/>
                        <a:pt x="3946" y="16982"/>
                      </a:cubicBezTo>
                      <a:close/>
                      <a:moveTo>
                        <a:pt x="14403" y="19306"/>
                      </a:moveTo>
                      <a:cubicBezTo>
                        <a:pt x="14266" y="18497"/>
                        <a:pt x="13730" y="15676"/>
                        <a:pt x="12435" y="12311"/>
                      </a:cubicBezTo>
                      <a:cubicBezTo>
                        <a:pt x="12415" y="12317"/>
                        <a:pt x="12395" y="12324"/>
                        <a:pt x="12375" y="12331"/>
                      </a:cubicBezTo>
                      <a:cubicBezTo>
                        <a:pt x="7171" y="14144"/>
                        <a:pt x="5303" y="17753"/>
                        <a:pt x="5137" y="18092"/>
                      </a:cubicBezTo>
                      <a:cubicBezTo>
                        <a:pt x="6701" y="19312"/>
                        <a:pt x="8667" y="20039"/>
                        <a:pt x="10799" y="20039"/>
                      </a:cubicBezTo>
                      <a:cubicBezTo>
                        <a:pt x="12078" y="20039"/>
                        <a:pt x="13296" y="19778"/>
                        <a:pt x="14403" y="19306"/>
                      </a:cubicBezTo>
                      <a:close/>
                      <a:moveTo>
                        <a:pt x="19908" y="12278"/>
                      </a:moveTo>
                      <a:cubicBezTo>
                        <a:pt x="19592" y="12179"/>
                        <a:pt x="17052" y="11421"/>
                        <a:pt x="14162" y="11884"/>
                      </a:cubicBezTo>
                      <a:cubicBezTo>
                        <a:pt x="15368" y="15199"/>
                        <a:pt x="15860" y="17901"/>
                        <a:pt x="15954" y="18462"/>
                      </a:cubicBezTo>
                      <a:cubicBezTo>
                        <a:pt x="18023" y="17063"/>
                        <a:pt x="19496" y="14845"/>
                        <a:pt x="19908" y="12278"/>
                      </a:cubicBezTo>
                      <a:close/>
                      <a:moveTo>
                        <a:pt x="10799" y="21600"/>
                      </a:moveTo>
                      <a:cubicBezTo>
                        <a:pt x="4844" y="21600"/>
                        <a:pt x="0" y="16755"/>
                        <a:pt x="0" y="10800"/>
                      </a:cubicBezTo>
                      <a:cubicBezTo>
                        <a:pt x="0" y="4845"/>
                        <a:pt x="4844" y="0"/>
                        <a:pt x="10799" y="0"/>
                      </a:cubicBezTo>
                      <a:cubicBezTo>
                        <a:pt x="16755" y="0"/>
                        <a:pt x="21600" y="4845"/>
                        <a:pt x="21600" y="10800"/>
                      </a:cubicBezTo>
                      <a:cubicBezTo>
                        <a:pt x="21600" y="16755"/>
                        <a:pt x="16755" y="21600"/>
                        <a:pt x="10799" y="2160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D8B093A-1FB6-04AA-DFD5-E5D4DFAEFAF6}"/>
                  </a:ext>
                </a:extLst>
              </p:cNvPr>
              <p:cNvSpPr txBox="1"/>
              <p:nvPr/>
            </p:nvSpPr>
            <p:spPr>
              <a:xfrm>
                <a:off x="10524861" y="6442807"/>
                <a:ext cx="144623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err="1">
                    <a:latin typeface="Montserrat" pitchFamily="2" charset="77"/>
                  </a:rPr>
                  <a:t>gakkum.menlhk.go.id</a:t>
                </a:r>
                <a:endParaRPr lang="en-US" sz="900" dirty="0">
                  <a:latin typeface="Montserrat" pitchFamily="2" charset="77"/>
                </a:endParaRPr>
              </a:p>
            </p:txBody>
          </p:sp>
        </p:grpSp>
      </p:grpSp>
      <p:sp>
        <p:nvSpPr>
          <p:cNvPr id="50" name="Content Placeholder 49">
            <a:extLst>
              <a:ext uri="{FF2B5EF4-FFF2-40B4-BE49-F238E27FC236}">
                <a16:creationId xmlns:a16="http://schemas.microsoft.com/office/drawing/2014/main" id="{3208557A-847C-4DFD-B5A7-7547BE79AE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Balai </a:t>
            </a:r>
            <a:r>
              <a:rPr lang="en-US" dirty="0" err="1"/>
              <a:t>Gakkum</a:t>
            </a:r>
            <a:r>
              <a:rPr lang="en-US" dirty="0"/>
              <a:t> </a:t>
            </a:r>
            <a:r>
              <a:rPr lang="en-US" dirty="0" err="1"/>
              <a:t>Kehutanan</a:t>
            </a:r>
            <a:r>
              <a:rPr lang="en-US" dirty="0"/>
              <a:t> Maluku dan Papua </a:t>
            </a:r>
            <a:r>
              <a:rPr lang="en-US" dirty="0" err="1"/>
              <a:t>masih</a:t>
            </a:r>
            <a:r>
              <a:rPr lang="en-US" dirty="0"/>
              <a:t> sangat </a:t>
            </a:r>
            <a:r>
              <a:rPr lang="en-US" dirty="0" err="1"/>
              <a:t>membutuhkan</a:t>
            </a:r>
            <a:r>
              <a:rPr lang="en-US" dirty="0"/>
              <a:t> </a:t>
            </a:r>
            <a:r>
              <a:rPr lang="en-US" dirty="0" err="1"/>
              <a:t>tambahan</a:t>
            </a:r>
            <a:r>
              <a:rPr lang="en-US" dirty="0"/>
              <a:t> SDM,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personil</a:t>
            </a:r>
            <a:r>
              <a:rPr lang="en-US" dirty="0"/>
              <a:t> </a:t>
            </a:r>
            <a:r>
              <a:rPr lang="en-US" dirty="0" err="1"/>
              <a:t>sebanyak</a:t>
            </a:r>
            <a:r>
              <a:rPr lang="en-US" dirty="0"/>
              <a:t> 132 </a:t>
            </a:r>
            <a:r>
              <a:rPr lang="en-US" dirty="0" err="1"/>
              <a:t>pegawai</a:t>
            </a:r>
            <a:r>
              <a:rPr lang="en-US" dirty="0"/>
              <a:t> </a:t>
            </a:r>
            <a:r>
              <a:rPr lang="en-US" dirty="0" err="1"/>
              <a:t>termasuk</a:t>
            </a:r>
            <a:r>
              <a:rPr lang="en-US" dirty="0"/>
              <a:t> </a:t>
            </a:r>
            <a:r>
              <a:rPr lang="en-US" dirty="0" err="1"/>
              <a:t>Struktural</a:t>
            </a:r>
            <a:r>
              <a:rPr lang="en-US" dirty="0"/>
              <a:t>, PNS, dan P3K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luasan</a:t>
            </a:r>
            <a:r>
              <a:rPr lang="en-US" dirty="0"/>
              <a:t> wilayah yang </a:t>
            </a:r>
            <a:r>
              <a:rPr lang="en-US" dirty="0" err="1"/>
              <a:t>menangani</a:t>
            </a:r>
            <a:r>
              <a:rPr lang="en-US" dirty="0"/>
              <a:t> 2 </a:t>
            </a:r>
            <a:r>
              <a:rPr lang="en-US" dirty="0" err="1"/>
              <a:t>kepulauan</a:t>
            </a:r>
            <a:r>
              <a:rPr lang="en-US" dirty="0"/>
              <a:t> Maluku(2 </a:t>
            </a:r>
            <a:r>
              <a:rPr lang="en-US" dirty="0" err="1"/>
              <a:t>provinsi</a:t>
            </a:r>
            <a:r>
              <a:rPr lang="en-US" dirty="0"/>
              <a:t>) dan Papua (6 </a:t>
            </a:r>
            <a:r>
              <a:rPr lang="en-US" dirty="0" err="1"/>
              <a:t>Provinsi</a:t>
            </a:r>
            <a:r>
              <a:rPr lang="en-US" dirty="0"/>
              <a:t>)</a:t>
            </a:r>
          </a:p>
          <a:p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Biaya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agar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menyesuaikan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goegrfis</a:t>
            </a:r>
            <a:r>
              <a:rPr lang="en-US" dirty="0"/>
              <a:t> wilayah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Gakkum</a:t>
            </a:r>
            <a:r>
              <a:rPr lang="en-US" dirty="0"/>
              <a:t> </a:t>
            </a:r>
            <a:r>
              <a:rPr lang="en-US" dirty="0" err="1"/>
              <a:t>Kehutanan</a:t>
            </a:r>
            <a:r>
              <a:rPr lang="en-US" dirty="0"/>
              <a:t> Maluku dan Papua</a:t>
            </a:r>
          </a:p>
          <a:p>
            <a:r>
              <a:rPr lang="en-US" dirty="0" err="1"/>
              <a:t>Pembaharuan</a:t>
            </a:r>
            <a:r>
              <a:rPr lang="en-US" dirty="0"/>
              <a:t> </a:t>
            </a:r>
            <a:r>
              <a:rPr lang="en-US" dirty="0" err="1"/>
              <a:t>sarpras</a:t>
            </a:r>
            <a:r>
              <a:rPr lang="en-US" dirty="0"/>
              <a:t>, </a:t>
            </a:r>
            <a:r>
              <a:rPr lang="en-US" dirty="0" err="1"/>
              <a:t>peralatan</a:t>
            </a:r>
            <a:r>
              <a:rPr lang="en-US" dirty="0"/>
              <a:t> dan </a:t>
            </a:r>
            <a:r>
              <a:rPr lang="en-US" dirty="0" err="1"/>
              <a:t>perlengkapan</a:t>
            </a:r>
            <a:r>
              <a:rPr lang="en-US" dirty="0"/>
              <a:t> </a:t>
            </a:r>
            <a:r>
              <a:rPr lang="en-US" dirty="0" err="1"/>
              <a:t>pendukung</a:t>
            </a:r>
            <a:r>
              <a:rPr lang="en-US" dirty="0"/>
              <a:t> </a:t>
            </a:r>
            <a:r>
              <a:rPr lang="en-US" dirty="0" err="1"/>
              <a:t>kegiatan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6443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ambar 1">
            <a:extLst>
              <a:ext uri="{FF2B5EF4-FFF2-40B4-BE49-F238E27FC236}">
                <a16:creationId xmlns:a16="http://schemas.microsoft.com/office/drawing/2014/main" id="{FD344DBE-6462-B3F8-CC71-6BDA1C167E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6328" t="11215" r="555" b="13815"/>
          <a:stretch/>
        </p:blipFill>
        <p:spPr>
          <a:xfrm>
            <a:off x="96819" y="75739"/>
            <a:ext cx="11948709" cy="6303573"/>
          </a:xfrm>
          <a:prstGeom prst="rect">
            <a:avLst/>
          </a:prstGeom>
          <a:ln w="38100">
            <a:solidFill>
              <a:srgbClr val="001F60"/>
            </a:solidFill>
          </a:ln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1E050F31-B9A2-F245-92E0-5275F0B40D19}"/>
              </a:ext>
            </a:extLst>
          </p:cNvPr>
          <p:cNvSpPr txBox="1"/>
          <p:nvPr/>
        </p:nvSpPr>
        <p:spPr>
          <a:xfrm>
            <a:off x="771525" y="2507878"/>
            <a:ext cx="10839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pc="600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swald" pitchFamily="2" charset="77"/>
              </a:rPr>
              <a:t>TERIMA KASIH</a:t>
            </a:r>
            <a:endParaRPr sz="4000" b="1" spc="600" dirty="0">
              <a:solidFill>
                <a:schemeClr val="accent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Oswald" pitchFamily="2" charset="77"/>
            </a:endParaRPr>
          </a:p>
        </p:txBody>
      </p:sp>
      <p:pic>
        <p:nvPicPr>
          <p:cNvPr id="3" name="Picture 60" descr="A green and brown logo&#10;&#10;Description automatically generated">
            <a:extLst>
              <a:ext uri="{FF2B5EF4-FFF2-40B4-BE49-F238E27FC236}">
                <a16:creationId xmlns:a16="http://schemas.microsoft.com/office/drawing/2014/main" id="{E627BC2E-77B4-E542-8B2C-094178885E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607" y="205656"/>
            <a:ext cx="430403" cy="430403"/>
          </a:xfrm>
          <a:prstGeom prst="rect">
            <a:avLst/>
          </a:prstGeom>
        </p:spPr>
      </p:pic>
      <p:sp>
        <p:nvSpPr>
          <p:cNvPr id="4" name="TextBox 61">
            <a:extLst>
              <a:ext uri="{FF2B5EF4-FFF2-40B4-BE49-F238E27FC236}">
                <a16:creationId xmlns:a16="http://schemas.microsoft.com/office/drawing/2014/main" id="{F626B4CA-C2F2-73ED-E6F4-74D0802A7B67}"/>
              </a:ext>
            </a:extLst>
          </p:cNvPr>
          <p:cNvSpPr txBox="1"/>
          <p:nvPr/>
        </p:nvSpPr>
        <p:spPr>
          <a:xfrm>
            <a:off x="949974" y="254175"/>
            <a:ext cx="24497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Montserrat SemiBold" pitchFamily="2" charset="77"/>
              </a:rPr>
              <a:t>KEMENTERIAN KEHUTANAN</a:t>
            </a:r>
          </a:p>
        </p:txBody>
      </p:sp>
      <p:sp>
        <p:nvSpPr>
          <p:cNvPr id="5" name="TextBox 56">
            <a:extLst>
              <a:ext uri="{FF2B5EF4-FFF2-40B4-BE49-F238E27FC236}">
                <a16:creationId xmlns:a16="http://schemas.microsoft.com/office/drawing/2014/main" id="{6573E873-9AC1-142D-2E2D-AD0D29BAA8CA}"/>
              </a:ext>
            </a:extLst>
          </p:cNvPr>
          <p:cNvSpPr txBox="1"/>
          <p:nvPr/>
        </p:nvSpPr>
        <p:spPr>
          <a:xfrm>
            <a:off x="1972153" y="5419419"/>
            <a:ext cx="8410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Montserrat" pitchFamily="2" charset="77"/>
              </a:rPr>
              <a:t>BALAI PENEGAKAN HUKUM KEHUTANAN</a:t>
            </a: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Montserrat" pitchFamily="2" charset="77"/>
              </a:rPr>
              <a:t>WILAYAH MALUKU DAN PAPUA</a:t>
            </a:r>
          </a:p>
        </p:txBody>
      </p:sp>
    </p:spTree>
    <p:extLst>
      <p:ext uri="{BB962C8B-B14F-4D97-AF65-F5344CB8AC3E}">
        <p14:creationId xmlns:p14="http://schemas.microsoft.com/office/powerpoint/2010/main" val="694522378"/>
      </p:ext>
    </p:extLst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AB43E80-00E6-A250-EC23-45ED9F4B28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0411247"/>
              </p:ext>
            </p:extLst>
          </p:nvPr>
        </p:nvGraphicFramePr>
        <p:xfrm>
          <a:off x="347348" y="857250"/>
          <a:ext cx="11497304" cy="3876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8224">
                  <a:extLst>
                    <a:ext uri="{9D8B030D-6E8A-4147-A177-3AD203B41FA5}">
                      <a16:colId xmlns:a16="http://schemas.microsoft.com/office/drawing/2014/main" val="360983057"/>
                    </a:ext>
                  </a:extLst>
                </a:gridCol>
                <a:gridCol w="2534878">
                  <a:extLst>
                    <a:ext uri="{9D8B030D-6E8A-4147-A177-3AD203B41FA5}">
                      <a16:colId xmlns:a16="http://schemas.microsoft.com/office/drawing/2014/main" val="3169199627"/>
                    </a:ext>
                  </a:extLst>
                </a:gridCol>
                <a:gridCol w="1495425">
                  <a:extLst>
                    <a:ext uri="{9D8B030D-6E8A-4147-A177-3AD203B41FA5}">
                      <a16:colId xmlns:a16="http://schemas.microsoft.com/office/drawing/2014/main" val="2165300928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3381575326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1745802056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1151558134"/>
                    </a:ext>
                  </a:extLst>
                </a:gridCol>
                <a:gridCol w="1417997">
                  <a:extLst>
                    <a:ext uri="{9D8B030D-6E8A-4147-A177-3AD203B41FA5}">
                      <a16:colId xmlns:a16="http://schemas.microsoft.com/office/drawing/2014/main" val="2954850849"/>
                    </a:ext>
                  </a:extLst>
                </a:gridCol>
                <a:gridCol w="1749380">
                  <a:extLst>
                    <a:ext uri="{9D8B030D-6E8A-4147-A177-3AD203B41FA5}">
                      <a16:colId xmlns:a16="http://schemas.microsoft.com/office/drawing/2014/main" val="1890328912"/>
                    </a:ext>
                  </a:extLst>
                </a:gridCol>
              </a:tblGrid>
              <a:tr h="4746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Kode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KRO/RO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PAGU 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REALISASI 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ANGGARAN BERJALAN 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% 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SISA DANA 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Keterangan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231207"/>
                  </a:ext>
                </a:extLst>
              </a:tr>
              <a:tr h="7112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EBA.956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Layanan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BMN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5,000,000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5,000,000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1692251188"/>
                  </a:ext>
                </a:extLst>
              </a:tr>
              <a:tr h="7112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EBA.962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Layanan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Umum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(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dukungan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UPT)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1,890,000,000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469,011,769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170.000.000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25.82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1,250,988,231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1815025889"/>
                  </a:ext>
                </a:extLst>
              </a:tr>
              <a:tr h="37133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EBA.994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Layanan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Perkantoran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24,421,920,000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16,049,739,224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65.72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8,372,180,776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Terdapat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Dukungan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Tusi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UPT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terkait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Koordinasi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Supervisi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dan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Kegatan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Undangan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2997492792"/>
                  </a:ext>
                </a:extLst>
              </a:tr>
              <a:tr h="5014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EBB.951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Layanan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Sarana Internal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4,220,000,000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110,314,055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fontAlgn="t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T="7620" marB="0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2.61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4,109,685,945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Pembangunan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Lantai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Kantor Bali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Sorong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yang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sedang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dalam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Pengerjaan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4244978772"/>
                  </a:ext>
                </a:extLst>
              </a:tr>
              <a:tr h="50141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Jumlah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42,190,832,000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20,310,744,654 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590.000.000 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50.46 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21,290,087.346 </a:t>
                      </a:r>
                    </a:p>
                  </a:txBody>
                  <a:tcPr marL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620" marT="7620" marB="0" anchor="ctr"/>
                </a:tc>
                <a:extLst>
                  <a:ext uri="{0D108BD9-81ED-4DB2-BD59-A6C34878D82A}">
                    <a16:rowId xmlns:a16="http://schemas.microsoft.com/office/drawing/2014/main" val="1396902295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D4AEE53-D7B8-2100-44F7-EFC967F97040}"/>
              </a:ext>
            </a:extLst>
          </p:cNvPr>
          <p:cNvSpPr txBox="1">
            <a:spLocks/>
          </p:cNvSpPr>
          <p:nvPr/>
        </p:nvSpPr>
        <p:spPr>
          <a:xfrm>
            <a:off x="692375" y="-1970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002060"/>
                </a:solidFill>
                <a:latin typeface="Montserrat" panose="00000800000000000000" pitchFamily="2" charset="0"/>
              </a:rPr>
              <a:t>REALISASI ANGGARAN</a:t>
            </a:r>
            <a:r>
              <a:rPr lang="en-US" sz="2400" b="1" dirty="0">
                <a:latin typeface="Montserrat" panose="00000800000000000000" pitchFamily="2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Montserrat" panose="00000800000000000000" pitchFamily="2" charset="0"/>
              </a:rPr>
              <a:t>(PER RO)</a:t>
            </a:r>
          </a:p>
          <a:p>
            <a:r>
              <a:rPr lang="en-US" sz="1600" dirty="0">
                <a:latin typeface="Montserrat" panose="00000800000000000000" pitchFamily="2" charset="0"/>
              </a:rPr>
              <a:t>S.D 18 AGUST 2026 (Sakti)</a:t>
            </a:r>
            <a:endParaRPr lang="en-ID" sz="1600" dirty="0">
              <a:latin typeface="Montserrat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368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A3C4ACD-5AB1-4101-AB5F-87DD2EB9E990}"/>
              </a:ext>
            </a:extLst>
          </p:cNvPr>
          <p:cNvSpPr txBox="1">
            <a:spLocks/>
          </p:cNvSpPr>
          <p:nvPr/>
        </p:nvSpPr>
        <p:spPr>
          <a:xfrm>
            <a:off x="444046" y="187286"/>
            <a:ext cx="10687504" cy="868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3600" b="1" dirty="0">
                <a:latin typeface="Montserrat" panose="00000800000000000000" pitchFamily="2" charset="0"/>
                <a:cs typeface="Poppins Black" panose="00000A00000000000000" pitchFamily="50" charset="0"/>
              </a:rPr>
              <a:t>CAPAIAN </a:t>
            </a:r>
            <a:r>
              <a:rPr lang="en-ID" sz="3600" b="1" dirty="0">
                <a:solidFill>
                  <a:srgbClr val="C00000"/>
                </a:solidFill>
                <a:latin typeface="Montserrat" panose="00000800000000000000" pitchFamily="2" charset="0"/>
                <a:cs typeface="Poppins Black" panose="00000A00000000000000" pitchFamily="50" charset="0"/>
              </a:rPr>
              <a:t>KINERJA 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3986BA4C-6FA1-46FB-9F85-4D1DD5A8DB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317056"/>
              </p:ext>
            </p:extLst>
          </p:nvPr>
        </p:nvGraphicFramePr>
        <p:xfrm>
          <a:off x="333375" y="1209675"/>
          <a:ext cx="11514476" cy="4771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3306">
                  <a:extLst>
                    <a:ext uri="{9D8B030D-6E8A-4147-A177-3AD203B41FA5}">
                      <a16:colId xmlns:a16="http://schemas.microsoft.com/office/drawing/2014/main" val="2096673839"/>
                    </a:ext>
                  </a:extLst>
                </a:gridCol>
                <a:gridCol w="5461983">
                  <a:extLst>
                    <a:ext uri="{9D8B030D-6E8A-4147-A177-3AD203B41FA5}">
                      <a16:colId xmlns:a16="http://schemas.microsoft.com/office/drawing/2014/main" val="778694632"/>
                    </a:ext>
                  </a:extLst>
                </a:gridCol>
                <a:gridCol w="1374978">
                  <a:extLst>
                    <a:ext uri="{9D8B030D-6E8A-4147-A177-3AD203B41FA5}">
                      <a16:colId xmlns:a16="http://schemas.microsoft.com/office/drawing/2014/main" val="549545369"/>
                    </a:ext>
                  </a:extLst>
                </a:gridCol>
                <a:gridCol w="1232935">
                  <a:extLst>
                    <a:ext uri="{9D8B030D-6E8A-4147-A177-3AD203B41FA5}">
                      <a16:colId xmlns:a16="http://schemas.microsoft.com/office/drawing/2014/main" val="1547939881"/>
                    </a:ext>
                  </a:extLst>
                </a:gridCol>
                <a:gridCol w="2881274">
                  <a:extLst>
                    <a:ext uri="{9D8B030D-6E8A-4147-A177-3AD203B41FA5}">
                      <a16:colId xmlns:a16="http://schemas.microsoft.com/office/drawing/2014/main" val="1948791476"/>
                    </a:ext>
                  </a:extLst>
                </a:gridCol>
              </a:tblGrid>
              <a:tr h="356288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URAIAN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TARGET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REALISASI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KETERANGAN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419239"/>
                  </a:ext>
                </a:extLst>
              </a:tr>
              <a:tr h="7362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Pengawasan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Bidang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Kehutanan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 Badan Usaha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Badan Usaha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5792351"/>
                  </a:ext>
                </a:extLst>
              </a:tr>
              <a:tr h="526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Operasi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Penindakan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Pelanggaran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Hukum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Operasi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Operasi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3309729"/>
                  </a:ext>
                </a:extLst>
              </a:tr>
              <a:tr h="524256">
                <a:tc>
                  <a:txBody>
                    <a:bodyPr/>
                    <a:lstStyle/>
                    <a:p>
                      <a:pPr algn="ctr" fontAlgn="ctr"/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Operasi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Pengamanan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Hutan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Operasi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Operasi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6554635"/>
                  </a:ext>
                </a:extLst>
              </a:tr>
              <a:tr h="536100">
                <a:tc>
                  <a:txBody>
                    <a:bodyPr/>
                    <a:lstStyle/>
                    <a:p>
                      <a:pPr algn="ctr" fontAlgn="ctr"/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Operasi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Peredaran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Hasil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Hutan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Illegal / TSL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Operasi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Operasi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0876861"/>
                  </a:ext>
                </a:extLst>
              </a:tr>
              <a:tr h="53610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Penyidikan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Tindak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Pidana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Kehutanan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Perkara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Perkara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366194"/>
                  </a:ext>
                </a:extLst>
              </a:tr>
              <a:tr h="720024">
                <a:tc>
                  <a:txBody>
                    <a:bodyPr/>
                    <a:lstStyle/>
                    <a:p>
                      <a:pPr algn="ctr" fontAlgn="ctr"/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Jumlah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tindak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pidana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gangguan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keamanan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kawasan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hutan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yang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diselesaikan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sampai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dengan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Perkara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Perkara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267359"/>
                  </a:ext>
                </a:extLst>
              </a:tr>
              <a:tr h="836382">
                <a:tc>
                  <a:txBody>
                    <a:bodyPr/>
                    <a:lstStyle/>
                    <a:p>
                      <a:pPr algn="ctr" fontAlgn="ctr"/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Jumlah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tindak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pidana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peredaran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hasil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hutan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ilegal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yang</a:t>
                      </a: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diselesaikan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sampai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dengan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Perkara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Perkara</a:t>
                      </a:r>
                      <a:endParaRPr lang="en-ID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TSL 1 di </a:t>
                      </a:r>
                      <a:r>
                        <a:rPr lang="en-ID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seksi</a:t>
                      </a:r>
                      <a:r>
                        <a:rPr lang="en-ID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III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5832659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5D0F1AD-E765-7742-2386-4F206BA8596C}"/>
              </a:ext>
            </a:extLst>
          </p:cNvPr>
          <p:cNvCxnSpPr/>
          <p:nvPr/>
        </p:nvCxnSpPr>
        <p:spPr>
          <a:xfrm>
            <a:off x="462420" y="1055649"/>
            <a:ext cx="84221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3556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A3C4ACD-5AB1-4101-AB5F-87DD2EB9E990}"/>
              </a:ext>
            </a:extLst>
          </p:cNvPr>
          <p:cNvSpPr txBox="1">
            <a:spLocks/>
          </p:cNvSpPr>
          <p:nvPr/>
        </p:nvSpPr>
        <p:spPr>
          <a:xfrm>
            <a:off x="444046" y="187286"/>
            <a:ext cx="10687504" cy="868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3600" b="1" dirty="0">
                <a:latin typeface="Montserrat" panose="00000800000000000000" pitchFamily="2" charset="0"/>
                <a:cs typeface="Poppins Black" panose="00000A00000000000000" pitchFamily="50" charset="0"/>
              </a:rPr>
              <a:t>CAPAIAN </a:t>
            </a:r>
            <a:r>
              <a:rPr lang="en-ID" sz="3600" b="1" dirty="0">
                <a:solidFill>
                  <a:srgbClr val="C00000"/>
                </a:solidFill>
                <a:latin typeface="Montserrat" panose="00000800000000000000" pitchFamily="2" charset="0"/>
                <a:cs typeface="Poppins Black" panose="00000A00000000000000" pitchFamily="50" charset="0"/>
              </a:rPr>
              <a:t>KINERJA 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3986BA4C-6FA1-46FB-9F85-4D1DD5A8DBEC}"/>
              </a:ext>
            </a:extLst>
          </p:cNvPr>
          <p:cNvGraphicFramePr>
            <a:graphicFrameLocks noGrp="1"/>
          </p:cNvGraphicFramePr>
          <p:nvPr/>
        </p:nvGraphicFramePr>
        <p:xfrm>
          <a:off x="344149" y="1468705"/>
          <a:ext cx="11565911" cy="4639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1263">
                  <a:extLst>
                    <a:ext uri="{9D8B030D-6E8A-4147-A177-3AD203B41FA5}">
                      <a16:colId xmlns:a16="http://schemas.microsoft.com/office/drawing/2014/main" val="2096673839"/>
                    </a:ext>
                  </a:extLst>
                </a:gridCol>
                <a:gridCol w="3227361">
                  <a:extLst>
                    <a:ext uri="{9D8B030D-6E8A-4147-A177-3AD203B41FA5}">
                      <a16:colId xmlns:a16="http://schemas.microsoft.com/office/drawing/2014/main" val="778694632"/>
                    </a:ext>
                  </a:extLst>
                </a:gridCol>
                <a:gridCol w="1809517">
                  <a:extLst>
                    <a:ext uri="{9D8B030D-6E8A-4147-A177-3AD203B41FA5}">
                      <a16:colId xmlns:a16="http://schemas.microsoft.com/office/drawing/2014/main" val="549545369"/>
                    </a:ext>
                  </a:extLst>
                </a:gridCol>
                <a:gridCol w="2843626">
                  <a:extLst>
                    <a:ext uri="{9D8B030D-6E8A-4147-A177-3AD203B41FA5}">
                      <a16:colId xmlns:a16="http://schemas.microsoft.com/office/drawing/2014/main" val="1547939881"/>
                    </a:ext>
                  </a:extLst>
                </a:gridCol>
                <a:gridCol w="2894144">
                  <a:extLst>
                    <a:ext uri="{9D8B030D-6E8A-4147-A177-3AD203B41FA5}">
                      <a16:colId xmlns:a16="http://schemas.microsoft.com/office/drawing/2014/main" val="1948791476"/>
                    </a:ext>
                  </a:extLst>
                </a:gridCol>
              </a:tblGrid>
              <a:tr h="261267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URAIAN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TARGET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REALISASI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KETERANGAN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419239"/>
                  </a:ext>
                </a:extLst>
              </a:tr>
              <a:tr h="823137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Peta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Kerawanan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Hutan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Peta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Kerawanan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 Peta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Kerawanan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Sudah</a:t>
                      </a:r>
                      <a:r>
                        <a:rPr lang="en-ID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dilaksanakan</a:t>
                      </a:r>
                      <a:r>
                        <a:rPr lang="en-ID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Verifikasi</a:t>
                      </a:r>
                      <a:r>
                        <a:rPr lang="en-ID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data </a:t>
                      </a:r>
                      <a:r>
                        <a:rPr lang="en-ID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peta</a:t>
                      </a:r>
                      <a:r>
                        <a:rPr lang="en-ID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kerawanan</a:t>
                      </a:r>
                      <a:r>
                        <a:rPr lang="en-ID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pada </a:t>
                      </a:r>
                      <a:r>
                        <a:rPr lang="en-ID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sebagian</a:t>
                      </a:r>
                      <a:r>
                        <a:rPr lang="en-ID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wilayah </a:t>
                      </a:r>
                      <a:r>
                        <a:rPr lang="en-ID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Kerja</a:t>
                      </a:r>
                      <a:endParaRPr lang="en-ID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5792351"/>
                  </a:ext>
                </a:extLst>
              </a:tr>
              <a:tr h="73492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Font typeface="Arial" panose="020B0604020202020204" pitchFamily="34" charset="0"/>
                        <a:buNone/>
                      </a:pP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Penyadartahuan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Kerusakan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Hutan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 Orang</a:t>
                      </a:r>
                    </a:p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(4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Kegiatan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b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ID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 Orang (3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Kegiatan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Sisa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Kegiatan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yang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dilaksanakan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di Maluku Utara dan Fakfak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3309729"/>
                  </a:ext>
                </a:extLst>
              </a:tr>
              <a:tr h="1093878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Patroli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Teritorial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Laporan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Laporan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Baru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satu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Kegiatan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yang di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laksanakan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(Merauke) dan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di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laksanakan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yang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lainnya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mulai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Awal September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sesuai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Jadwal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Patroli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6554635"/>
                  </a:ext>
                </a:extLst>
              </a:tr>
              <a:tr h="565894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Font typeface="Arial" panose="020B0604020202020204" pitchFamily="34" charset="0"/>
                        <a:buNone/>
                      </a:pP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Peningkatan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Kapasitas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SDM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 Orang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 orang (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Termasuk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kegiatan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menembak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dan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psikotes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0876861"/>
                  </a:ext>
                </a:extLst>
              </a:tr>
              <a:tr h="543578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Font typeface="Arial" panose="020B0604020202020204" pitchFamily="34" charset="0"/>
                        <a:buNone/>
                      </a:pP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Penanganan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Aduan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Laporan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Laporan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366194"/>
                  </a:ext>
                </a:extLst>
              </a:tr>
              <a:tr h="597408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Font typeface="Arial" panose="020B0604020202020204" pitchFamily="34" charset="0"/>
                        <a:buNone/>
                      </a:pP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Dukungan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manajemen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Layanan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layanan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5832659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5D0F1AD-E765-7742-2386-4F206BA8596C}"/>
              </a:ext>
            </a:extLst>
          </p:cNvPr>
          <p:cNvCxnSpPr/>
          <p:nvPr/>
        </p:nvCxnSpPr>
        <p:spPr>
          <a:xfrm>
            <a:off x="462420" y="1055649"/>
            <a:ext cx="84221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692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ADCFD-4546-9A0F-1CD8-28BAA1BD1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9E0C0EA-A5EB-118E-4B8E-0D08C875EA2C}"/>
              </a:ext>
            </a:extLst>
          </p:cNvPr>
          <p:cNvSpPr txBox="1">
            <a:spLocks/>
          </p:cNvSpPr>
          <p:nvPr/>
        </p:nvSpPr>
        <p:spPr>
          <a:xfrm>
            <a:off x="444046" y="187286"/>
            <a:ext cx="10687504" cy="868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3600" b="1" dirty="0">
                <a:latin typeface="Montserrat" panose="00000800000000000000" pitchFamily="2" charset="0"/>
                <a:cs typeface="Poppins Black" panose="00000A00000000000000" pitchFamily="50" charset="0"/>
              </a:rPr>
              <a:t>HIGHLIGHT CAPAIAN </a:t>
            </a:r>
            <a:r>
              <a:rPr lang="en-ID" sz="3600" b="1" dirty="0">
                <a:solidFill>
                  <a:srgbClr val="C00000"/>
                </a:solidFill>
                <a:latin typeface="Montserrat" panose="00000800000000000000" pitchFamily="2" charset="0"/>
                <a:cs typeface="Poppins Black" panose="00000A00000000000000" pitchFamily="50" charset="0"/>
              </a:rPr>
              <a:t>KINERJA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2D84133-AA1C-D1BC-15AB-5B949096CFFE}"/>
              </a:ext>
            </a:extLst>
          </p:cNvPr>
          <p:cNvCxnSpPr/>
          <p:nvPr/>
        </p:nvCxnSpPr>
        <p:spPr>
          <a:xfrm>
            <a:off x="462420" y="1055649"/>
            <a:ext cx="84221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7E2CBF7A-37BC-B05E-1E0B-BCC6087F2357}"/>
              </a:ext>
            </a:extLst>
          </p:cNvPr>
          <p:cNvSpPr txBox="1">
            <a:spLocks/>
          </p:cNvSpPr>
          <p:nvPr/>
        </p:nvSpPr>
        <p:spPr>
          <a:xfrm>
            <a:off x="462420" y="1319400"/>
            <a:ext cx="10687504" cy="3025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+mj-lt"/>
              <a:buAutoNum type="alphaUcPeriod"/>
            </a:pPr>
            <a:r>
              <a:rPr lang="en-ID" sz="1800" b="1" dirty="0">
                <a:latin typeface="Montserrat" panose="00000800000000000000" pitchFamily="2" charset="0"/>
                <a:cs typeface="Poppins Black" panose="00000A00000000000000" pitchFamily="50" charset="0"/>
              </a:rPr>
              <a:t>PENGAWASAN KEHUTANAN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2E47FBF-A995-91D4-5449-BA622B0EC070}"/>
              </a:ext>
            </a:extLst>
          </p:cNvPr>
          <p:cNvSpPr txBox="1">
            <a:spLocks/>
          </p:cNvSpPr>
          <p:nvPr/>
        </p:nvSpPr>
        <p:spPr>
          <a:xfrm>
            <a:off x="5938787" y="1928939"/>
            <a:ext cx="5810043" cy="33150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D" sz="1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PT Gema Hutan Lestari (</a:t>
            </a:r>
            <a:r>
              <a:rPr lang="en-ID" sz="1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Pelaksanaan</a:t>
            </a:r>
            <a:r>
              <a:rPr lang="en-ID" sz="1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: 26 </a:t>
            </a:r>
            <a:r>
              <a:rPr lang="en-ID" sz="1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Februari</a:t>
            </a:r>
            <a:r>
              <a:rPr lang="en-ID" sz="1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s.d.</a:t>
            </a:r>
            <a:r>
              <a:rPr lang="en-ID" sz="1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2 Maret 2026).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Pengawasan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reguler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terhadap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PT Gema Hutan Lestari di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Kabupaten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Buru,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Provinsi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Maluku,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menunjukkan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bahwa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perusahaan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telah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menyelesaikan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kegiatan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fisik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tata batas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temu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gelang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Meskipun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demikian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hingga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saat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pelaksanaan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pengawasan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perusahaan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tersebut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belum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memperoleh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Surat Keputusan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Pengukuhan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Tata Batas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Temu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Gelang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Areal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Kerja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dari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pejabat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berwenang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sehingga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status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ketaatan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akhirnya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belum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dapat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ditetapkan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secara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definitif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dalam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rekapitulasi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data.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endParaRPr lang="en-ID" sz="1000" cap="none" dirty="0">
              <a:latin typeface="Montserrat" panose="00000800000000000000" pitchFamily="2" charset="0"/>
              <a:cs typeface="Poppins Black" panose="00000A00000000000000" pitchFamily="50" charset="0"/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D" sz="1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PT Jati Dharma Indah / JDI (</a:t>
            </a:r>
            <a:r>
              <a:rPr lang="en-ID" sz="1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Pelaksanaan</a:t>
            </a:r>
            <a:r>
              <a:rPr lang="en-ID" sz="1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: 2 </a:t>
            </a:r>
            <a:r>
              <a:rPr lang="en-ID" sz="10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s.d.</a:t>
            </a:r>
            <a:r>
              <a:rPr lang="en-ID" sz="10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6 Maret 2026). 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Di wilayah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Kabupaten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Nabire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Provinsi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Papua Tengah,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pengawasan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terhadap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pemegang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PPKH PT Jati Dharma Indah (JDI)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berujung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pada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penetapan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status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tidak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taat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dengan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rekomendasi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sanksi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administratif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 Hal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didasari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oleh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realisasi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penataan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batas areal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kerja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masih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sangat minim,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yakni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baru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mencapai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62.764 meter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dari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target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keseluruhan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491.796 meter. Selain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itu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JDI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terbukti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mengabaikan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kewajiban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penyediaan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menara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pengawasan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kebakaran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serta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melanggar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batas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waktu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tiga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tahun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untuk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menjalin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kerja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sama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dengan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koperasi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maupun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kemitraan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dengan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masyarakat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sekitar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kawasan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hutan</a:t>
            </a:r>
            <a:r>
              <a:rPr lang="en-ID" sz="10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5BFBBA8-E1FC-855D-D317-21BE7C041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64" y="1928939"/>
            <a:ext cx="2698458" cy="19392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AB2853B-AA18-0E69-1EC1-ECDC601309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084" y="1900170"/>
            <a:ext cx="1626519" cy="192483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CBD5548-E427-6837-F383-C99CC7E7FE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43" y="4143050"/>
            <a:ext cx="2841583" cy="190151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AC38C37-A219-52C2-2350-E9D50C1A63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9801" y="4125475"/>
            <a:ext cx="2819734" cy="216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41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B560F-BF6A-B412-C7BE-C9F1EC273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DFB8B9A-2024-771D-B565-338EF237CEDA}"/>
              </a:ext>
            </a:extLst>
          </p:cNvPr>
          <p:cNvSpPr txBox="1">
            <a:spLocks/>
          </p:cNvSpPr>
          <p:nvPr/>
        </p:nvSpPr>
        <p:spPr>
          <a:xfrm>
            <a:off x="444046" y="187286"/>
            <a:ext cx="10687504" cy="868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3600" b="1" dirty="0">
                <a:latin typeface="Montserrat" panose="00000800000000000000" pitchFamily="2" charset="0"/>
                <a:cs typeface="Poppins Black" panose="00000A00000000000000" pitchFamily="50" charset="0"/>
              </a:rPr>
              <a:t>HIGHLIGHT CAPAIAN </a:t>
            </a:r>
            <a:r>
              <a:rPr lang="en-ID" sz="3600" b="1" dirty="0">
                <a:solidFill>
                  <a:srgbClr val="C00000"/>
                </a:solidFill>
                <a:latin typeface="Montserrat" panose="00000800000000000000" pitchFamily="2" charset="0"/>
                <a:cs typeface="Poppins Black" panose="00000A00000000000000" pitchFamily="50" charset="0"/>
              </a:rPr>
              <a:t>KINERJA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2D47800-9BFC-04A3-6B85-7C66574CDC84}"/>
              </a:ext>
            </a:extLst>
          </p:cNvPr>
          <p:cNvCxnSpPr/>
          <p:nvPr/>
        </p:nvCxnSpPr>
        <p:spPr>
          <a:xfrm>
            <a:off x="462420" y="1055649"/>
            <a:ext cx="84221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334CEE9B-1F21-C51B-6E11-51761C9A4C84}"/>
              </a:ext>
            </a:extLst>
          </p:cNvPr>
          <p:cNvSpPr txBox="1">
            <a:spLocks/>
          </p:cNvSpPr>
          <p:nvPr/>
        </p:nvSpPr>
        <p:spPr>
          <a:xfrm>
            <a:off x="5582653" y="1183909"/>
            <a:ext cx="6146926" cy="46808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lnSpc>
                <a:spcPct val="150000"/>
              </a:lnSpc>
              <a:buFont typeface="+mj-lt"/>
              <a:buAutoNum type="arabicPeriod" startAt="3"/>
            </a:pP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PT Selaras Inti </a:t>
            </a:r>
            <a:r>
              <a:rPr lang="en-ID" sz="105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Semesta</a:t>
            </a: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(</a:t>
            </a:r>
            <a:r>
              <a:rPr lang="en-ID" sz="105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Pelaksanaan</a:t>
            </a: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: 27 April </a:t>
            </a:r>
            <a:r>
              <a:rPr lang="en-ID" sz="105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s.d.</a:t>
            </a: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1 Mei 2026).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Hasil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evaluasi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terhadap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PT Selaras Inti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Semesta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Kabupaten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Merauke,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Provinsi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Papua Selatan, juga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mencatatkan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status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tidak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taat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berimbas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pada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rekomendasi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sanksi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berupa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teguran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tertulis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 Perusahaan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melakukan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serangkaian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pelanggaran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meliputi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ketiadaan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Rencana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Kerja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Tahunan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(RKT) 2026 yang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tervalidasi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progres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penataan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batas yang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baru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mencapai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6% dan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belum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temu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gelang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serta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pencapaian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target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penanaman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produksi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tahun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2025 yang masing-masing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hanya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berada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kisaran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33% dan 31%.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Serupa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dengan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temuan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sebelumnya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perusahaan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juga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mengabaikan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kewajiban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kerja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sama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kemitraan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dengan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masyarakat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setempat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3"/>
            </a:pPr>
            <a:endParaRPr lang="en-ID" sz="1050" cap="none" dirty="0">
              <a:latin typeface="Montserrat" panose="00000800000000000000" pitchFamily="2" charset="0"/>
              <a:cs typeface="Poppins Black" panose="00000A00000000000000" pitchFamily="50" charset="0"/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3"/>
            </a:pP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PT Harum </a:t>
            </a:r>
            <a:r>
              <a:rPr lang="en-ID" sz="105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Sukses</a:t>
            </a: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Mining (</a:t>
            </a:r>
            <a:r>
              <a:rPr lang="en-ID" sz="105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Pelaksanaan</a:t>
            </a: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: 8 </a:t>
            </a:r>
            <a:r>
              <a:rPr lang="en-ID" sz="105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s.d.</a:t>
            </a: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12 Juni 2026). 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Pada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sektor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pertambangan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PT Harum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Sukses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Mining di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Kabupaten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Halmahera Tengah,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Provinsi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Maluku Utara,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dinyatakan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tidak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taat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direkomendasikan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untuk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diberikan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sanksi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administratif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 Keputusan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diambil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karena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perusahaan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belum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melakukan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penanaman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tanaman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kayu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pelindung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sekeliling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batas areal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persetujuan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belum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memelihara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batas areal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kerjanya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 Perusahaan juga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dinilai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lalai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dalam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melaksanakan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perlindungan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hutan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serta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tidak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memenuhi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kewajiban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pelaporan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atas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setiap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indikasi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pelanggaran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hukum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wilayah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kerjanya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kepada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instansi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kehutanan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terdekat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0868BE-234C-E062-929A-9487889BD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13" y="1257152"/>
            <a:ext cx="2538365" cy="16881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F56479-00B0-E08D-F008-D5F462F8A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331" y="1257152"/>
            <a:ext cx="2518423" cy="16881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E063712-BDBD-BAF3-9D6C-B9EE1EADAD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813" y="3906437"/>
            <a:ext cx="2589563" cy="21116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B289FFA-E6F3-EEF0-5E6C-406049C032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0228" y="3906437"/>
            <a:ext cx="2803623" cy="230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391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F21B29-46AC-8D2F-F77D-F593631A2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98D2E8-EDE8-A906-125B-759EF3B38E2D}"/>
              </a:ext>
            </a:extLst>
          </p:cNvPr>
          <p:cNvSpPr txBox="1">
            <a:spLocks/>
          </p:cNvSpPr>
          <p:nvPr/>
        </p:nvSpPr>
        <p:spPr>
          <a:xfrm>
            <a:off x="444046" y="187286"/>
            <a:ext cx="10687504" cy="868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3600" b="1" dirty="0">
                <a:latin typeface="Montserrat" panose="00000800000000000000" pitchFamily="2" charset="0"/>
                <a:cs typeface="Poppins Black" panose="00000A00000000000000" pitchFamily="50" charset="0"/>
              </a:rPr>
              <a:t>HIGHLIGHT CAPAIAN </a:t>
            </a:r>
            <a:r>
              <a:rPr lang="en-ID" sz="3600" b="1" dirty="0">
                <a:solidFill>
                  <a:srgbClr val="C00000"/>
                </a:solidFill>
                <a:latin typeface="Montserrat" panose="00000800000000000000" pitchFamily="2" charset="0"/>
                <a:cs typeface="Poppins Black" panose="00000A00000000000000" pitchFamily="50" charset="0"/>
              </a:rPr>
              <a:t>KINERJA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680491B-FB10-7EA2-AD96-76C6204375A0}"/>
              </a:ext>
            </a:extLst>
          </p:cNvPr>
          <p:cNvCxnSpPr/>
          <p:nvPr/>
        </p:nvCxnSpPr>
        <p:spPr>
          <a:xfrm>
            <a:off x="462420" y="1055649"/>
            <a:ext cx="84221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CA174098-40E7-775D-ACAE-6E807E16A672}"/>
              </a:ext>
            </a:extLst>
          </p:cNvPr>
          <p:cNvSpPr txBox="1">
            <a:spLocks/>
          </p:cNvSpPr>
          <p:nvPr/>
        </p:nvSpPr>
        <p:spPr>
          <a:xfrm>
            <a:off x="6095999" y="1183908"/>
            <a:ext cx="5633579" cy="54868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lnSpc>
                <a:spcPct val="150000"/>
              </a:lnSpc>
              <a:buFont typeface="+mj-lt"/>
              <a:buAutoNum type="arabicPeriod" startAt="5"/>
            </a:pP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PT Indonesia Mas Mulia (</a:t>
            </a:r>
            <a:r>
              <a:rPr lang="en-ID" sz="105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Pelaksanaan</a:t>
            </a: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: 20 </a:t>
            </a:r>
            <a:r>
              <a:rPr lang="en-ID" sz="105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s.d.</a:t>
            </a: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24 Juni 2026).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Kondisi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ketidaktaatan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serupa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juga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ditemukan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pada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pemegang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PPKH PT Indonesia Mas Mulia di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Kabupaten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Halmahera Selatan,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Provinsi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Maluku Utara, yang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turut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direkomendasikan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mendapat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sanksi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administratif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 Akar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masalah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dari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perusahaan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adalah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belum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diperolehnya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persetujuan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teknis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Rencana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Kerja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Anggaran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Biaya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(RKAB)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hingga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tahun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2026, yang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berakibat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pada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berhentinya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seluruh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aktivitas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operasional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(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nol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persen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).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Kelumpuhan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teknis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berdampak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langsung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pada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tidak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dilaksanakannya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kewajiban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dasar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seperti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penanaman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tanaman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kayu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pelindung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tepi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areal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persetujuan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pembangunan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infrastruktur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5"/>
            </a:pPr>
            <a:endParaRPr lang="en-ID" sz="1050" cap="none" dirty="0">
              <a:latin typeface="Montserrat" panose="00000800000000000000" pitchFamily="2" charset="0"/>
              <a:cs typeface="Poppins Black" panose="00000A00000000000000" pitchFamily="50" charset="0"/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5"/>
            </a:pPr>
            <a:endParaRPr lang="en-ID" sz="1050" cap="none" dirty="0">
              <a:latin typeface="Montserrat" panose="00000800000000000000" pitchFamily="2" charset="0"/>
              <a:cs typeface="Poppins Black" panose="00000A00000000000000" pitchFamily="50" charset="0"/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5"/>
            </a:pP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PT Karya Jaya </a:t>
            </a:r>
            <a:r>
              <a:rPr lang="en-ID" sz="105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Berdikari</a:t>
            </a: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(</a:t>
            </a:r>
            <a:r>
              <a:rPr lang="en-ID" sz="105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Pelaksanaan</a:t>
            </a: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: 21 </a:t>
            </a:r>
            <a:r>
              <a:rPr lang="en-ID" sz="105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s.d.</a:t>
            </a:r>
            <a:r>
              <a:rPr lang="en-ID" sz="105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25 Juli 2026).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Sebagai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capaian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positif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dalam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rangkaian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pengawasan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tahun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PT Karya Jaya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Berdikari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beroperasi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Kabupaten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Kepulauan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Tanimbar,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Provinsi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Maluku,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berhasil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mencatatkan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status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ketaatan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baik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.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Berdasarkan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hasil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tinjauan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validasi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tim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pengawas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di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lapangan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perusahaan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ini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secara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konsisten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telah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menjalankan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seluruh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kewajiban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selaku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pemegang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izin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PBPH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dengan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tertib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patuh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sesuai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dengan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ketentuan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yang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diamanatkan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dalam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Peraturan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Menteri LHK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Nomor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8 </a:t>
            </a:r>
            <a:r>
              <a:rPr lang="en-ID" sz="105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Tahun</a:t>
            </a:r>
            <a:r>
              <a:rPr lang="en-ID" sz="105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2021.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920451-5B15-B89F-E2BD-D7D1B020F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2" y="1305276"/>
            <a:ext cx="2941250" cy="16881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403E1A-E7E6-3145-F851-35B593F83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2401" y="1286028"/>
            <a:ext cx="2966036" cy="16881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CD18CD9-12A8-71F1-5EF9-66E5622E65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09" y="4040203"/>
            <a:ext cx="2694285" cy="19274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A3FB1BF-5AC0-AE2A-2D78-77BCF62E5E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7747" y="4059451"/>
            <a:ext cx="3048699" cy="2177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122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6895C0-741B-104A-B52E-1798E6B90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BE2C630-FFF5-4931-5C48-F6AFAEF07BD2}"/>
              </a:ext>
            </a:extLst>
          </p:cNvPr>
          <p:cNvSpPr txBox="1">
            <a:spLocks/>
          </p:cNvSpPr>
          <p:nvPr/>
        </p:nvSpPr>
        <p:spPr>
          <a:xfrm>
            <a:off x="444046" y="187286"/>
            <a:ext cx="10687504" cy="868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3600" b="1" dirty="0">
                <a:latin typeface="Montserrat" panose="00000800000000000000" pitchFamily="2" charset="0"/>
                <a:cs typeface="Poppins Black" panose="00000A00000000000000" pitchFamily="50" charset="0"/>
              </a:rPr>
              <a:t>HIGHLIGHT CAPAIAN </a:t>
            </a:r>
            <a:r>
              <a:rPr lang="en-ID" sz="3600" b="1" dirty="0">
                <a:solidFill>
                  <a:srgbClr val="C00000"/>
                </a:solidFill>
                <a:latin typeface="Montserrat" panose="00000800000000000000" pitchFamily="2" charset="0"/>
                <a:cs typeface="Poppins Black" panose="00000A00000000000000" pitchFamily="50" charset="0"/>
              </a:rPr>
              <a:t>KINERJA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AB7C917-423B-9E64-5E10-F54CFBE28C7B}"/>
              </a:ext>
            </a:extLst>
          </p:cNvPr>
          <p:cNvCxnSpPr/>
          <p:nvPr/>
        </p:nvCxnSpPr>
        <p:spPr>
          <a:xfrm>
            <a:off x="462420" y="1055649"/>
            <a:ext cx="84221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30405A50-CCDC-AF02-F058-A0B3B3ACF68D}"/>
              </a:ext>
            </a:extLst>
          </p:cNvPr>
          <p:cNvSpPr txBox="1">
            <a:spLocks/>
          </p:cNvSpPr>
          <p:nvPr/>
        </p:nvSpPr>
        <p:spPr>
          <a:xfrm>
            <a:off x="462420" y="1319400"/>
            <a:ext cx="10687504" cy="3025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B. 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Operasi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Penindakan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ID" sz="1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Pelanggaran</a:t>
            </a:r>
            <a:r>
              <a:rPr lang="en-ID" sz="1800" b="1" dirty="0">
                <a:solidFill>
                  <a:srgbClr val="000000"/>
                </a:solidFill>
                <a:latin typeface="Arial" panose="020B0604020202020204" pitchFamily="34" charset="0"/>
              </a:rPr>
              <a:t> Hukum</a:t>
            </a:r>
            <a:endParaRPr lang="en-ID" sz="1800" b="1" dirty="0">
              <a:latin typeface="Montserrat" panose="00000800000000000000" pitchFamily="2" charset="0"/>
              <a:cs typeface="Poppins Black" panose="00000A00000000000000" pitchFamily="50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0F169C9-5C6A-19E0-C49E-8A86FD9F2A8E}"/>
              </a:ext>
            </a:extLst>
          </p:cNvPr>
          <p:cNvSpPr txBox="1">
            <a:spLocks/>
          </p:cNvSpPr>
          <p:nvPr/>
        </p:nvSpPr>
        <p:spPr>
          <a:xfrm>
            <a:off x="914401" y="1621971"/>
            <a:ext cx="10834430" cy="36220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	Balai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Gakkumhut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Wilayah Maluku dan Papua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telah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berhasil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melaksanakan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total </a:t>
            </a:r>
            <a:r>
              <a:rPr lang="en-ID" sz="12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8 </a:t>
            </a:r>
            <a:r>
              <a:rPr lang="en-ID" sz="12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kegiatan</a:t>
            </a:r>
            <a:r>
              <a:rPr lang="en-ID" sz="12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b="1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operasi</a:t>
            </a:r>
            <a:r>
              <a:rPr lang="en-ID" sz="1200" b="1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dengan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rincian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sebagai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berikut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:</a:t>
            </a:r>
          </a:p>
          <a:p>
            <a:pPr marL="228600" indent="-228600" algn="just">
              <a:lnSpc>
                <a:spcPct val="150000"/>
              </a:lnSpc>
              <a:buFont typeface="+mj-lt"/>
              <a:buAutoNum type="arabicPeriod"/>
            </a:pP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Operasi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Peredaran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Hasil Hutan: 3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kegiatan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(Sorong,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Kepulauan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Sula, Fak-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fak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)</a:t>
            </a:r>
          </a:p>
          <a:p>
            <a:pPr marL="228600" indent="-228600" algn="just">
              <a:lnSpc>
                <a:spcPct val="150000"/>
              </a:lnSpc>
              <a:buFont typeface="+mj-lt"/>
              <a:buAutoNum type="arabicPeriod"/>
            </a:pP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Operasi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Pengamanan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Hutan: 3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kegiatan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(Cagar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alam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sibela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Teluk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Yotefa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,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Misol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)</a:t>
            </a:r>
          </a:p>
          <a:p>
            <a:pPr marL="228600" indent="-228600" algn="just">
              <a:lnSpc>
                <a:spcPct val="150000"/>
              </a:lnSpc>
              <a:buFont typeface="+mj-lt"/>
              <a:buAutoNum type="arabicPeriod"/>
            </a:pP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Operasi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Peredaran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Tumbuhan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dan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Satwa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Liar (TSL): 1 </a:t>
            </a:r>
            <a:r>
              <a:rPr lang="en-ID" sz="1200" cap="none" dirty="0" err="1">
                <a:latin typeface="Montserrat" panose="00000800000000000000" pitchFamily="2" charset="0"/>
                <a:cs typeface="Poppins Black" panose="00000A00000000000000" pitchFamily="50" charset="0"/>
              </a:rPr>
              <a:t>kegiatan</a:t>
            </a:r>
            <a:r>
              <a:rPr lang="en-ID" sz="1200" cap="none" dirty="0">
                <a:latin typeface="Montserrat" panose="00000800000000000000" pitchFamily="2" charset="0"/>
                <a:cs typeface="Poppins Black" panose="00000A00000000000000" pitchFamily="50" charset="0"/>
              </a:rPr>
              <a:t> (Jayapura)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FE8855-C082-F2B7-8638-04DDE3EA8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3131759"/>
            <a:ext cx="3416662" cy="26705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50AFA3-87FF-86E0-4138-930296CF88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8373" y="3131759"/>
            <a:ext cx="3723309" cy="21122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240613-776D-3B24-C5BF-7981B5434D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7118" y="3127375"/>
            <a:ext cx="3545199" cy="267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101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6607</TotalTime>
  <Words>2449</Words>
  <Application>Microsoft Macintosh PowerPoint</Application>
  <PresentationFormat>Widescreen</PresentationFormat>
  <Paragraphs>533</Paragraphs>
  <Slides>22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Aptos</vt:lpstr>
      <vt:lpstr>Arial</vt:lpstr>
      <vt:lpstr>Bebas Neue</vt:lpstr>
      <vt:lpstr>Calibri</vt:lpstr>
      <vt:lpstr>Calibri Light</vt:lpstr>
      <vt:lpstr>Montserrat</vt:lpstr>
      <vt:lpstr>Montserrat SemiBold</vt:lpstr>
      <vt:lpstr>Oswald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RENCANA DETAIL KEGIATAN  BULAN SEPT-DES 2026 (dari sisa dana)</vt:lpstr>
      <vt:lpstr>RENCANA DETAIL KEGIATAN  BULAN SEPT-DES 2026 (dari sisa dana)</vt:lpstr>
      <vt:lpstr>RENCANA DETAIL KEGIATAN  BULAN SEPT-DES 2026 (dari sisa dana)</vt:lpstr>
      <vt:lpstr>RENCANA DETAIL KEGIATAN  BULAN SEPT-DES 2026 (dari sisa dana)</vt:lpstr>
      <vt:lpstr>RENCANA DETAIL KEGIATAN  BULAN SEPT-DES 2026 (dari sisa dana)</vt:lpstr>
      <vt:lpstr>RENCANA DETAIL KEGIATAN  BULAN SEPT-DES 2026 (dari sisa dana)</vt:lpstr>
      <vt:lpstr>RENCANA DETAIL KEGIATAN  BULAN SEPT-DES 2026 (dari sisa dana)</vt:lpstr>
      <vt:lpstr>Saran/Masukan/Dukungan Direktorat &amp; SetdItjen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arkha shjs</dc:creator>
  <cp:lastModifiedBy>Achmad Afandy</cp:lastModifiedBy>
  <cp:revision>134</cp:revision>
  <dcterms:created xsi:type="dcterms:W3CDTF">2025-09-29T00:57:51Z</dcterms:created>
  <dcterms:modified xsi:type="dcterms:W3CDTF">2026-08-20T07:34:32Z</dcterms:modified>
</cp:coreProperties>
</file>