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  <p:sldMasterId id="2147483671" r:id="rId2"/>
    <p:sldMasterId id="2147483695" r:id="rId3"/>
  </p:sldMasterIdLst>
  <p:notesMasterIdLst>
    <p:notesMasterId r:id="rId15"/>
  </p:notesMasterIdLst>
  <p:sldIdLst>
    <p:sldId id="2147483030" r:id="rId4"/>
    <p:sldId id="2147483008" r:id="rId5"/>
    <p:sldId id="2147483024" r:id="rId6"/>
    <p:sldId id="2147483025" r:id="rId7"/>
    <p:sldId id="2147483026" r:id="rId8"/>
    <p:sldId id="2147483001" r:id="rId9"/>
    <p:sldId id="2147483029" r:id="rId10"/>
    <p:sldId id="2147483028" r:id="rId11"/>
    <p:sldId id="2147483031" r:id="rId12"/>
    <p:sldId id="2147483032" r:id="rId13"/>
    <p:sldId id="2147483033" r:id="rId14"/>
  </p:sldIdLst>
  <p:sldSz cx="9144000" cy="5143500" type="screen16x9"/>
  <p:notesSz cx="6858000" cy="9144000"/>
  <p:embeddedFontLst>
    <p:embeddedFont>
      <p:font typeface="Avenir Book" panose="020B0503020203020204" charset="-78"/>
      <p:regular r:id="rId16"/>
    </p:embeddedFont>
    <p:embeddedFont>
      <p:font typeface="DM Sans" pitchFamily="2" charset="0"/>
      <p:regular r:id="rId17"/>
      <p:bold r:id="rId18"/>
      <p:italic r:id="rId19"/>
      <p:boldItalic r:id="rId20"/>
    </p:embeddedFont>
    <p:embeddedFont>
      <p:font typeface="Montserrat" panose="00000500000000000000" pitchFamily="2" charset="0"/>
      <p:regular r:id="rId21"/>
      <p:bold r:id="rId22"/>
      <p:italic r:id="rId23"/>
      <p:boldItalic r:id="rId24"/>
    </p:embeddedFont>
    <p:embeddedFont>
      <p:font typeface="Montserrat Black" panose="00000A00000000000000" pitchFamily="2" charset="0"/>
      <p:bold r:id="rId25"/>
      <p:boldItalic r:id="rId26"/>
    </p:embeddedFont>
    <p:embeddedFont>
      <p:font typeface="Play" panose="020B0604020202020204" charset="0"/>
      <p:regular r:id="rId27"/>
      <p:bold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6">
          <p15:clr>
            <a:srgbClr val="747775"/>
          </p15:clr>
        </p15:guide>
        <p15:guide id="2" orient="horz" pos="119">
          <p15:clr>
            <a:srgbClr val="747775"/>
          </p15:clr>
        </p15:guide>
        <p15:guide id="3" orient="horz" pos="67">
          <p15:clr>
            <a:srgbClr val="747775"/>
          </p15:clr>
        </p15:guide>
        <p15:guide id="4" orient="horz" pos="259" userDrawn="1">
          <p15:clr>
            <a:srgbClr val="747775"/>
          </p15:clr>
        </p15:guide>
        <p15:guide id="5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7D23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154638A-526E-4E3A-8A45-21F9CA74AF2F}">
  <a:tblStyle styleId="{7154638A-526E-4E3A-8A45-21F9CA74AF2F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FF7"/>
          </a:solidFill>
        </a:fill>
      </a:tcStyle>
    </a:wholeTbl>
    <a:band1H>
      <a:tcTxStyle/>
      <a:tcStyle>
        <a:tcBdr/>
        <a:fill>
          <a:solidFill>
            <a:srgbClr val="CA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4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40F3AA6-8CEF-4203-AAF3-EE8F9FBDB66A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8F0B6D7-8DFD-4B1B-8AAD-4FAE0C7EEDC6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FF7"/>
          </a:solidFill>
        </a:fill>
      </a:tcStyle>
    </a:wholeTbl>
    <a:band1H>
      <a:tcTxStyle b="off" i="off"/>
      <a:tcStyle>
        <a:tcBdr/>
        <a:fill>
          <a:solidFill>
            <a:srgbClr val="CA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4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4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79" autoAdjust="0"/>
    <p:restoredTop sz="94719"/>
  </p:normalViewPr>
  <p:slideViewPr>
    <p:cSldViewPr snapToGrid="0">
      <p:cViewPr>
        <p:scale>
          <a:sx n="86" d="100"/>
          <a:sy n="86" d="100"/>
        </p:scale>
        <p:origin x="494" y="429"/>
      </p:cViewPr>
      <p:guideLst>
        <p:guide orient="horz" pos="176"/>
        <p:guide orient="horz" pos="119"/>
        <p:guide orient="horz" pos="67"/>
        <p:guide orient="horz" pos="25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6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7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07261217947298E-2"/>
          <c:y val="0.15484335758902698"/>
          <c:w val="0.94822603097191049"/>
          <c:h val="0.3578367713453681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05-4277-A34D-7F23DF7740A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05-4277-A34D-7F23DF7740A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705-4277-A34D-7F23DF7740A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705-4277-A34D-7F23DF7740A2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705-4277-A34D-7F23DF7740A2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705-4277-A34D-7F23DF7740A2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705-4277-A34D-7F23DF7740A2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705-4277-A34D-7F23DF7740A2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0705-4277-A34D-7F23DF7740A2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0705-4277-A34D-7F23DF7740A2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0705-4277-A34D-7F23DF7740A2}"/>
              </c:ext>
            </c:extLst>
          </c:dPt>
          <c:dLbls>
            <c:dLbl>
              <c:idx val="0"/>
              <c:layout>
                <c:manualLayout>
                  <c:x val="1.0794019601171642E-4"/>
                  <c:y val="2.47652420988836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705-4277-A34D-7F23DF7740A2}"/>
                </c:ext>
              </c:extLst>
            </c:dLbl>
            <c:dLbl>
              <c:idx val="1"/>
              <c:layout>
                <c:manualLayout>
                  <c:x val="-1.241688997704189E-17"/>
                  <c:y val="3.7728710426339004E-2"/>
                </c:manualLayout>
              </c:layout>
              <c:spPr>
                <a:noFill/>
                <a:ln>
                  <a:solidFill>
                    <a:schemeClr val="bg1"/>
                  </a:solidFill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0">
                  <a:spAutoFit/>
                </a:bodyPr>
                <a:lstStyle/>
                <a:p>
                  <a:pPr>
                    <a:defRPr sz="600" b="1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Arial" charset="0"/>
                      <a:ea typeface="Arial" charset="0"/>
                      <a:cs typeface="Arial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705-4277-A34D-7F23DF7740A2}"/>
                </c:ext>
              </c:extLst>
            </c:dLbl>
            <c:dLbl>
              <c:idx val="2"/>
              <c:layout>
                <c:manualLayout>
                  <c:x val="-2.4833779954083779E-17"/>
                  <c:y val="2.207509355841810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705-4277-A34D-7F23DF7740A2}"/>
                </c:ext>
              </c:extLst>
            </c:dLbl>
            <c:dLbl>
              <c:idx val="3"/>
              <c:layout>
                <c:manualLayout>
                  <c:x val="-2.4833779954083779E-17"/>
                  <c:y val="2.207509355841817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705-4277-A34D-7F23DF7740A2}"/>
                </c:ext>
              </c:extLst>
            </c:dLbl>
            <c:dLbl>
              <c:idx val="4"/>
              <c:layout>
                <c:manualLayout>
                  <c:x val="0"/>
                  <c:y val="2.66001980385033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705-4277-A34D-7F23DF7740A2}"/>
                </c:ext>
              </c:extLst>
            </c:dLbl>
            <c:dLbl>
              <c:idx val="5"/>
              <c:layout>
                <c:manualLayout>
                  <c:x val="9.1706502500863416E-4"/>
                  <c:y val="2.574268784253264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705-4277-A34D-7F23DF7740A2}"/>
                </c:ext>
              </c:extLst>
            </c:dLbl>
            <c:dLbl>
              <c:idx val="6"/>
              <c:layout>
                <c:manualLayout>
                  <c:x val="0"/>
                  <c:y val="1.078893688930904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705-4277-A34D-7F23DF7740A2}"/>
                </c:ext>
              </c:extLst>
            </c:dLbl>
            <c:dLbl>
              <c:idx val="7"/>
              <c:layout>
                <c:manualLayout>
                  <c:x val="3.2582561593924304E-4"/>
                  <c:y val="9.0373029672083053E-3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600" b="1" i="0" u="none" strike="noStrike" kern="1200" baseline="0">
                        <a:solidFill>
                          <a:schemeClr val="bg1"/>
                        </a:solidFill>
                        <a:latin typeface="Arial" charset="0"/>
                        <a:ea typeface="Arial" charset="0"/>
                        <a:cs typeface="Arial" charset="0"/>
                      </a:defRPr>
                    </a:pPr>
                    <a:fld id="{5EE88626-A509-4C14-A80C-9BDBD25ACCFE}" type="VALUE">
                      <a:rPr lang="en-US" sz="600" b="1" i="0" u="none" strike="noStrike" kern="1200" baseline="0">
                        <a:solidFill>
                          <a:schemeClr val="bg1"/>
                        </a:solidFill>
                        <a:latin typeface="Arial" charset="0"/>
                        <a:ea typeface="Arial" charset="0"/>
                        <a:cs typeface="Arial" charset="0"/>
                      </a:rPr>
                      <a:pPr algn="ctr" rtl="0">
                        <a:defRPr lang="en-US" sz="6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solidFill>
                    <a:schemeClr val="bg1"/>
                  </a:solidFill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600" b="1" i="0" u="none" strike="noStrike" kern="1200" baseline="0">
                      <a:solidFill>
                        <a:schemeClr val="bg1"/>
                      </a:solidFill>
                      <a:latin typeface="Arial" charset="0"/>
                      <a:ea typeface="Arial" charset="0"/>
                      <a:cs typeface="Arial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0705-4277-A34D-7F23DF7740A2}"/>
                </c:ext>
              </c:extLst>
            </c:dLbl>
            <c:dLbl>
              <c:idx val="8"/>
              <c:layout>
                <c:manualLayout>
                  <c:x val="-9.9335119816335118E-17"/>
                  <c:y val="-3.013453060297519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705-4277-A34D-7F23DF7740A2}"/>
                </c:ext>
              </c:extLst>
            </c:dLbl>
            <c:dLbl>
              <c:idx val="9"/>
              <c:layout>
                <c:manualLayout>
                  <c:x val="-2.2507358420557257E-3"/>
                  <c:y val="6.280491879189895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705-4277-A34D-7F23DF7740A2}"/>
                </c:ext>
              </c:extLst>
            </c:dLbl>
            <c:dLbl>
              <c:idx val="10"/>
              <c:layout>
                <c:manualLayout>
                  <c:x val="2.3179001941378299E-3"/>
                  <c:y val="-7.8569462726138128E-2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0">
                    <a:spAutoFit/>
                  </a:bodyPr>
                  <a:lstStyle/>
                  <a:p>
                    <a:pPr>
                      <a:defRPr sz="600" b="1" i="0" u="none" strike="noStrike" kern="1200" baseline="0">
                        <a:solidFill>
                          <a:schemeClr val="bg1"/>
                        </a:solidFill>
                        <a:latin typeface="Arial" charset="0"/>
                        <a:ea typeface="Arial" charset="0"/>
                        <a:cs typeface="Arial" charset="0"/>
                      </a:defRPr>
                    </a:pPr>
                    <a:fld id="{993156BD-0D92-4898-8D62-7C93168302AD}" type="VALUE">
                      <a:rPr lang="en-US">
                        <a:solidFill>
                          <a:schemeClr val="tx1"/>
                        </a:solidFill>
                      </a:rPr>
                      <a:pPr>
                        <a:defRPr sz="6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solidFill>
                    <a:schemeClr val="tx1"/>
                  </a:solidFill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0">
                  <a:spAutoFit/>
                </a:bodyPr>
                <a:lstStyle/>
                <a:p>
                  <a:pPr>
                    <a:defRPr sz="600" b="1" i="0" u="none" strike="noStrike" kern="1200" baseline="0">
                      <a:solidFill>
                        <a:schemeClr val="bg1"/>
                      </a:solidFill>
                      <a:latin typeface="Arial" charset="0"/>
                      <a:ea typeface="Arial" charset="0"/>
                      <a:cs typeface="Arial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4-0705-4277-A34D-7F23DF7740A2}"/>
                </c:ext>
              </c:extLst>
            </c:dLbl>
            <c:dLbl>
              <c:idx val="11"/>
              <c:layout>
                <c:manualLayout>
                  <c:x val="2.7091709275667954E-3"/>
                  <c:y val="-1.206192382412472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0705-4277-A34D-7F23DF7740A2}"/>
                </c:ext>
              </c:extLst>
            </c:dLbl>
            <c:dLbl>
              <c:idx val="12"/>
              <c:layout>
                <c:manualLayout>
                  <c:x val="0"/>
                  <c:y val="2.673925374595729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0705-4277-A34D-7F23DF7740A2}"/>
                </c:ext>
              </c:extLst>
            </c:dLbl>
            <c:dLbl>
              <c:idx val="13"/>
              <c:layout>
                <c:manualLayout>
                  <c:x val="-2.5861925788136256E-4"/>
                  <c:y val="-2.4400512307960988E-3"/>
                </c:manualLayout>
              </c:layout>
              <c:tx>
                <c:rich>
                  <a:bodyPr/>
                  <a:lstStyle/>
                  <a:p>
                    <a:fld id="{49D54D01-3C1E-4C48-9B66-C0BC20EF7B38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7-0705-4277-A34D-7F23DF7740A2}"/>
                </c:ext>
              </c:extLst>
            </c:dLbl>
            <c:dLbl>
              <c:idx val="14"/>
              <c:layout>
                <c:manualLayout>
                  <c:x val="-4.2666578481882159E-4"/>
                  <c:y val="-0.13092729890253771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0">
                    <a:spAutoFit/>
                  </a:bodyPr>
                  <a:lstStyle/>
                  <a:p>
                    <a:pPr>
                      <a:defRPr sz="600" b="1" i="0" u="none" strike="noStrike" kern="1200" baseline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defRPr>
                    </a:pPr>
                    <a:fld id="{E664772A-EB65-4ADC-B17B-9462261FDA42}" type="VALUE">
                      <a:rPr lang="en-US">
                        <a:solidFill>
                          <a:schemeClr val="tx1"/>
                        </a:solidFill>
                      </a:rPr>
                      <a:pPr>
                        <a:defRPr sz="600" b="1">
                          <a:solidFill>
                            <a:schemeClr val="tx1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solidFill>
                    <a:schemeClr val="tx1"/>
                  </a:solidFill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0">
                  <a:spAutoFit/>
                </a:bodyPr>
                <a:lstStyle/>
                <a:p>
                  <a:pPr>
                    <a:defRPr sz="600" b="1" i="0" u="none" strike="noStrike" kern="1200" baseline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8-0705-4277-A34D-7F23DF7740A2}"/>
                </c:ext>
              </c:extLst>
            </c:dLbl>
            <c:dLbl>
              <c:idx val="15"/>
              <c:layout>
                <c:manualLayout>
                  <c:x val="0"/>
                  <c:y val="-2.343286038308307E-3"/>
                </c:manualLayout>
              </c:layout>
              <c:tx>
                <c:rich>
                  <a:bodyPr/>
                  <a:lstStyle/>
                  <a:p>
                    <a:fld id="{C042402D-7EDB-41ED-9F1F-1A9D3D18EDDE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9-0705-4277-A34D-7F23DF7740A2}"/>
                </c:ext>
              </c:extLst>
            </c:dLbl>
            <c:spPr>
              <a:noFill/>
              <a:ln>
                <a:solidFill>
                  <a:schemeClr val="bg1"/>
                </a:solidFill>
              </a:ln>
              <a:effectLst/>
            </c:spPr>
            <c:txPr>
              <a:bodyPr rot="-5400000" spcFirstLastPara="1" vertOverflow="ellipsis" wrap="square" lIns="38100" tIns="19050" rIns="38100" bIns="19050" anchor="ctr" anchorCtr="0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Sheet1!$A$2:$A$17</c:f>
              <c:strCache>
                <c:ptCount val="16"/>
                <c:pt idx="0">
                  <c:v>GAKKUM SUMATERA</c:v>
                </c:pt>
                <c:pt idx="1">
                  <c:v>GAKKUM JABALNUSRA</c:v>
                </c:pt>
                <c:pt idx="2">
                  <c:v>GAKKUM KALIMANTAN</c:v>
                </c:pt>
                <c:pt idx="3">
                  <c:v>GAKKUM SULAWESI</c:v>
                </c:pt>
                <c:pt idx="4">
                  <c:v>GAKKUM MAPUA</c:v>
                </c:pt>
                <c:pt idx="5">
                  <c:v>DALKARHUT SUMATERA</c:v>
                </c:pt>
                <c:pt idx="6">
                  <c:v>DALKARHUT JABALNUSRA</c:v>
                </c:pt>
                <c:pt idx="7">
                  <c:v>DALKARHUT KALIMANTAN</c:v>
                </c:pt>
                <c:pt idx="8">
                  <c:v>DALKARHUT SULAWESI</c:v>
                </c:pt>
                <c:pt idx="9">
                  <c:v>DALKARHUT MAPUA</c:v>
                </c:pt>
                <c:pt idx="10">
                  <c:v>DIT. PSDPH</c:v>
                </c:pt>
                <c:pt idx="11">
                  <c:v>DIT. PPSAKK</c:v>
                </c:pt>
                <c:pt idx="12">
                  <c:v>DIT. PKH</c:v>
                </c:pt>
                <c:pt idx="13">
                  <c:v>DIT. TIPIHUT</c:v>
                </c:pt>
                <c:pt idx="14">
                  <c:v>DIT. PPPK</c:v>
                </c:pt>
                <c:pt idx="15">
                  <c:v>SETDITJEN</c:v>
                </c:pt>
              </c:strCache>
            </c:strRef>
          </c:cat>
          <c:val>
            <c:numRef>
              <c:f>Sheet1!$B$2:$B$17</c:f>
              <c:numCache>
                <c:formatCode>0.00%</c:formatCode>
                <c:ptCount val="16"/>
                <c:pt idx="0">
                  <c:v>0.57830000000000004</c:v>
                </c:pt>
                <c:pt idx="1">
                  <c:v>0.51160000000000005</c:v>
                </c:pt>
                <c:pt idx="2">
                  <c:v>0.63329999999999997</c:v>
                </c:pt>
                <c:pt idx="3">
                  <c:v>0.46379999999999999</c:v>
                </c:pt>
                <c:pt idx="4">
                  <c:v>0.43009999999999998</c:v>
                </c:pt>
                <c:pt idx="5">
                  <c:v>0.5786</c:v>
                </c:pt>
                <c:pt idx="6">
                  <c:v>0.52390000000000003</c:v>
                </c:pt>
                <c:pt idx="7">
                  <c:v>0.60519999999999996</c:v>
                </c:pt>
                <c:pt idx="8">
                  <c:v>0.5907</c:v>
                </c:pt>
                <c:pt idx="9">
                  <c:v>0.38269999999999998</c:v>
                </c:pt>
                <c:pt idx="10">
                  <c:v>3.09E-2</c:v>
                </c:pt>
                <c:pt idx="11">
                  <c:v>0.37619999999999998</c:v>
                </c:pt>
                <c:pt idx="12">
                  <c:v>0.56459999999999999</c:v>
                </c:pt>
                <c:pt idx="13">
                  <c:v>0.46899999999999997</c:v>
                </c:pt>
                <c:pt idx="14">
                  <c:v>0.23469999999999999</c:v>
                </c:pt>
                <c:pt idx="15">
                  <c:v>0.49149999999999999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0705-4277-A34D-7F23DF7740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"/>
        <c:overlap val="100"/>
        <c:axId val="-1392158416"/>
        <c:axId val="-1391905632"/>
      </c:barChart>
      <c:catAx>
        <c:axId val="-139215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600" b="1" i="0" u="none" strike="noStrike" kern="1200" baseline="0">
                <a:solidFill>
                  <a:schemeClr val="bg1"/>
                </a:solidFill>
                <a:effectLst>
                  <a:glow rad="1143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391905632"/>
        <c:crosses val="autoZero"/>
        <c:auto val="1"/>
        <c:lblAlgn val="ctr"/>
        <c:lblOffset val="100"/>
        <c:noMultiLvlLbl val="0"/>
      </c:catAx>
      <c:valAx>
        <c:axId val="-139190563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crossAx val="-1392158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>
              <a:lumMod val="85000"/>
              <a:lumOff val="15000"/>
            </a:schemeClr>
          </a:solidFill>
          <a:latin typeface="Arial" charset="0"/>
          <a:ea typeface="Arial" charset="0"/>
          <a:cs typeface="Arial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46953713469959"/>
          <c:y val="8.3796453196651743E-2"/>
          <c:w val="0.53892537642659977"/>
          <c:h val="0.832407093606696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8-4280-84C2-723D11D3F5F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8-4280-84C2-723D11D3F5F2}"/>
              </c:ext>
            </c:extLst>
          </c:dPt>
          <c:dPt>
            <c:idx val="2"/>
            <c:bubble3D val="0"/>
            <c:spPr>
              <a:solidFill>
                <a:schemeClr val="accent4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C28-4280-84C2-723D11D3F5F2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  <c:pt idx="0">
                  <c:v>51</c:v>
                </c:pt>
                <c:pt idx="1">
                  <c:v>52</c:v>
                </c:pt>
                <c:pt idx="2">
                  <c:v>53</c:v>
                </c:pt>
              </c:numCache>
            </c:numRef>
          </c:cat>
          <c:val>
            <c:numRef>
              <c:f>Sheet1!$B$2:$B$4</c:f>
              <c:numCache>
                <c:formatCode>#,##0</c:formatCode>
                <c:ptCount val="3"/>
                <c:pt idx="0">
                  <c:v>442614</c:v>
                </c:pt>
                <c:pt idx="1">
                  <c:v>275997</c:v>
                </c:pt>
                <c:pt idx="2" formatCode="General">
                  <c:v>21445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C28-4280-84C2-723D11D3F5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8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539775867955899"/>
          <c:y val="0.87021693611871231"/>
          <c:w val="0.35119244104806746"/>
          <c:h val="0.1229820549757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46953713469959"/>
          <c:y val="8.3796453196651743E-2"/>
          <c:w val="0.53892537642659977"/>
          <c:h val="0.832407093606696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2E7-47D3-BAA3-F910B7873979}"/>
              </c:ext>
            </c:extLst>
          </c:dPt>
          <c:dPt>
            <c:idx val="1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2E7-47D3-BAA3-F910B7873979}"/>
              </c:ext>
            </c:extLst>
          </c:dPt>
          <c:dPt>
            <c:idx val="2"/>
            <c:bubble3D val="0"/>
            <c:spPr>
              <a:solidFill>
                <a:schemeClr val="accent3">
                  <a:tint val="3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2E7-47D3-BAA3-F910B7873979}"/>
              </c:ext>
            </c:extLst>
          </c:dPt>
          <c:cat>
            <c:strRef>
              <c:f>Sheet1!$A$2:$A$3</c:f>
              <c:strCache>
                <c:ptCount val="2"/>
                <c:pt idx="0">
                  <c:v>RM</c:v>
                </c:pt>
                <c:pt idx="1">
                  <c:v>PNP</c:v>
                </c:pt>
              </c:strCache>
            </c:strRef>
          </c:cat>
          <c:val>
            <c:numRef>
              <c:f>Sheet1!$B$2:$B$3</c:f>
              <c:numCache>
                <c:formatCode>#,##0</c:formatCode>
                <c:ptCount val="2"/>
                <c:pt idx="0">
                  <c:v>643667497</c:v>
                </c:pt>
                <c:pt idx="1">
                  <c:v>96390000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2E7-47D3-BAA3-F910B78739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8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539775867955899"/>
          <c:y val="0.87021693611871231"/>
          <c:w val="0.35119244104806746"/>
          <c:h val="0.1229820549757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46953713469959"/>
          <c:y val="8.3796453196651743E-2"/>
          <c:w val="0.53892537642659977"/>
          <c:h val="0.832407093606696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AC-4EB7-853E-CA55188BA4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AC-4EB7-853E-CA55188BA4A5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AC-4EB7-853E-CA55188BA4A5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  <c:pt idx="0">
                  <c:v>51</c:v>
                </c:pt>
                <c:pt idx="1">
                  <c:v>52</c:v>
                </c:pt>
                <c:pt idx="2">
                  <c:v>53</c:v>
                </c:pt>
              </c:numCache>
            </c:numRef>
          </c:cat>
          <c:val>
            <c:numRef>
              <c:f>Sheet1!$B$2:$B$4</c:f>
              <c:numCache>
                <c:formatCode>#,##0</c:formatCode>
                <c:ptCount val="3"/>
                <c:pt idx="0">
                  <c:v>442614316000</c:v>
                </c:pt>
                <c:pt idx="1">
                  <c:v>366527027000</c:v>
                </c:pt>
                <c:pt idx="2">
                  <c:v>127797442000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1AC-4EB7-853E-CA55188BA4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8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539775867955899"/>
          <c:y val="0.87021693611871231"/>
          <c:w val="0.35119244104806746"/>
          <c:h val="0.1229820549757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46953713469959"/>
          <c:y val="8.3796453196651743E-2"/>
          <c:w val="0.53892537642659977"/>
          <c:h val="0.832407093606696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5050"/>
            </a:solidFill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D2-4FCC-A4DF-7D228847CAE1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D2-4FCC-A4DF-7D228847CAE1}"/>
              </c:ext>
            </c:extLst>
          </c:dPt>
          <c:dPt>
            <c:idx val="2"/>
            <c:bubble3D val="0"/>
            <c:spPr>
              <a:solidFill>
                <a:srgbClr val="FF5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AD2-4FCC-A4DF-7D228847CAE1}"/>
              </c:ext>
            </c:extLst>
          </c:dPt>
          <c:cat>
            <c:strRef>
              <c:f>Sheet1!$A$2:$A$4</c:f>
              <c:strCache>
                <c:ptCount val="3"/>
                <c:pt idx="0">
                  <c:v>RM</c:v>
                </c:pt>
                <c:pt idx="1">
                  <c:v>PNP</c:v>
                </c:pt>
                <c:pt idx="2">
                  <c:v>HIBAH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550868387000</c:v>
                </c:pt>
                <c:pt idx="1">
                  <c:v>382930771000</c:v>
                </c:pt>
                <c:pt idx="2">
                  <c:v>3139627000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AD2-4FCC-A4DF-7D228847CA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8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2547739369828695"/>
          <c:y val="0.90082037440680451"/>
          <c:w val="0.52692611809272716"/>
          <c:h val="9.3368085304732687E-2"/>
        </c:manualLayout>
      </c:layout>
      <c:overlay val="0"/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417441373654422E-2"/>
          <c:y val="4.5531671074254106E-2"/>
          <c:w val="0.92716511725269113"/>
          <c:h val="0.538760586846855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Pagu</c:v>
                </c:pt>
              </c:strCache>
            </c:strRef>
          </c:tx>
          <c:spPr>
            <a:solidFill>
              <a:schemeClr val="accent3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4.139242824932191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5365B74-B164-4CED-8157-6829B11A4F21}" type="VALUE">
                      <a:rPr lang="en-US" sz="800"/>
                      <a:pPr>
                        <a:defRPr/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989600304895054"/>
                      <c:h val="0.111055884992930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2435-449C-B541-851E936BCEBB}"/>
                </c:ext>
              </c:extLst>
            </c:dLbl>
            <c:dLbl>
              <c:idx val="1"/>
              <c:layout>
                <c:manualLayout>
                  <c:x val="1.3034159403598574E-7"/>
                  <c:y val="2.8974699774525339E-2"/>
                </c:manualLayout>
              </c:layout>
              <c:tx>
                <c:rich>
                  <a:bodyPr/>
                  <a:lstStyle/>
                  <a:p>
                    <a:fld id="{FFC3761F-80E3-40DD-B847-3D5166033EB5}" type="VALUE">
                      <a:rPr lang="en-US" sz="80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40333997727883"/>
                      <c:h val="0.1134566458313913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CC3-45F8-8FC1-32FE11C14D60}"/>
                </c:ext>
              </c:extLst>
            </c:dLbl>
            <c:dLbl>
              <c:idx val="2"/>
              <c:layout>
                <c:manualLayout>
                  <c:x val="1.3034159403598574E-7"/>
                  <c:y val="2.4835456949593149E-2"/>
                </c:manualLayout>
              </c:layout>
              <c:tx>
                <c:rich>
                  <a:bodyPr/>
                  <a:lstStyle/>
                  <a:p>
                    <a:fld id="{C5D12D33-2E45-4AAE-806C-328BCF29556A}" type="VALUE">
                      <a:rPr lang="en-US" sz="80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071401646579285"/>
                      <c:h val="0.1134566458313913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CC3-45F8-8FC1-32FE11C14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Belanja Pegawai</c:v>
                </c:pt>
                <c:pt idx="1">
                  <c:v>Belanja Barang</c:v>
                </c:pt>
                <c:pt idx="2">
                  <c:v>Belanja Modal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 formatCode="_-* #,##0_-;\-* #,##0_-;_-* &quot;-&quot;??_-;_-@_-">
                  <c:v>442614316000</c:v>
                </c:pt>
                <c:pt idx="1">
                  <c:v>366527027000</c:v>
                </c:pt>
                <c:pt idx="2">
                  <c:v>127797442000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2A-4453-ADC2-484300F1098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Realisasi</c:v>
                </c:pt>
              </c:strCache>
            </c:strRef>
          </c:tx>
          <c:spPr>
            <a:solidFill>
              <a:schemeClr val="accent3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3106764885140381E-3"/>
                  <c:y val="7.4506370848779438E-2"/>
                </c:manualLayout>
              </c:layout>
              <c:tx>
                <c:rich>
                  <a:bodyPr/>
                  <a:lstStyle/>
                  <a:p>
                    <a:fld id="{F1114B0B-8F29-45FC-943F-C266974A0338}" type="VALUE">
                      <a:rPr lang="en-US" sz="80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293479739963307"/>
                      <c:h val="0.1938407414915745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435-449C-B541-851E936BCEBB}"/>
                </c:ext>
              </c:extLst>
            </c:dLbl>
            <c:dLbl>
              <c:idx val="1"/>
              <c:layout>
                <c:manualLayout>
                  <c:x val="6.6213529770280154E-3"/>
                  <c:y val="4.9671076861502239E-2"/>
                </c:manualLayout>
              </c:layout>
              <c:tx>
                <c:rich>
                  <a:bodyPr/>
                  <a:lstStyle/>
                  <a:p>
                    <a:fld id="{1A945C96-1A5C-483E-ABA3-A97AC88FB423}" type="VALUE">
                      <a:rPr lang="en-US" sz="80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597359175031555"/>
                      <c:h val="0.133366403819315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435-449C-B541-851E936BCEBB}"/>
                </c:ext>
              </c:extLst>
            </c:dLbl>
            <c:dLbl>
              <c:idx val="2"/>
              <c:layout>
                <c:manualLayout>
                  <c:x val="0"/>
                  <c:y val="2.0696214124660956E-2"/>
                </c:manualLayout>
              </c:layout>
              <c:tx>
                <c:rich>
                  <a:bodyPr/>
                  <a:lstStyle/>
                  <a:p>
                    <a:fld id="{1AD8E4F4-DA3B-4361-B09B-147EB6BE9F10}" type="VALUE">
                      <a:rPr lang="en-US" sz="80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13745198867383"/>
                      <c:h val="0.1134566458313913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CC3-45F8-8FC1-32FE11C14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Belanja Pegawai</c:v>
                </c:pt>
                <c:pt idx="1">
                  <c:v>Belanja Barang</c:v>
                </c:pt>
                <c:pt idx="2">
                  <c:v>Belanja Modal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0">
                  <c:v>292207140149</c:v>
                </c:pt>
                <c:pt idx="1">
                  <c:v>139707043705</c:v>
                </c:pt>
                <c:pt idx="2">
                  <c:v>18166058544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2A-4453-ADC2-484300F109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9"/>
        <c:overlap val="-27"/>
        <c:axId val="879652624"/>
        <c:axId val="879648664"/>
      </c:barChart>
      <c:catAx>
        <c:axId val="879652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pPr>
            <a:endParaRPr lang="en-US"/>
          </a:p>
        </c:txPr>
        <c:crossAx val="879648664"/>
        <c:crosses val="autoZero"/>
        <c:auto val="1"/>
        <c:lblAlgn val="ctr"/>
        <c:lblOffset val="100"/>
        <c:noMultiLvlLbl val="0"/>
      </c:catAx>
      <c:valAx>
        <c:axId val="879648664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879652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54001565141863"/>
          <c:y val="0.68364125606138337"/>
          <c:w val="0.40567726274310661"/>
          <c:h val="8.87003885673461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DM Sans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417441373654422E-2"/>
          <c:y val="4.5531671074254106E-2"/>
          <c:w val="0.92716511725269113"/>
          <c:h val="0.547039072496719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Pagu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6296231594221227E-7"/>
                </c:manualLayout>
              </c:layout>
              <c:tx>
                <c:rich>
                  <a:bodyPr/>
                  <a:lstStyle/>
                  <a:p>
                    <a:fld id="{12732E52-A3BC-4E82-9B4E-CC75771A050A}" type="VALUE">
                      <a:rPr lang="en-US" sz="1000" dirty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976006198003477"/>
                      <c:h val="0.133366403819315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D327-4400-BEA3-50A2DFA822EA}"/>
                </c:ext>
              </c:extLst>
            </c:dLbl>
            <c:dLbl>
              <c:idx val="1"/>
              <c:layout>
                <c:manualLayout>
                  <c:x val="-9.9317687823540415E-3"/>
                  <c:y val="2.0696214124660918E-2"/>
                </c:manualLayout>
              </c:layout>
              <c:tx>
                <c:rich>
                  <a:bodyPr/>
                  <a:lstStyle/>
                  <a:p>
                    <a:fld id="{4E0B93A0-D80D-43B4-96DC-64141FB8F1B0}" type="VALUE">
                      <a:rPr lang="en-US" sz="100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395672241984904"/>
                      <c:h val="0.1134566458313913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D327-4400-BEA3-50A2DFA822EA}"/>
                </c:ext>
              </c:extLst>
            </c:dLbl>
            <c:dLbl>
              <c:idx val="2"/>
              <c:layout>
                <c:manualLayout>
                  <c:x val="-6.6213529770280761E-3"/>
                  <c:y val="5.38103196864344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593373329085935"/>
                      <c:h val="0.163976267472004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E1D-4EA2-B845-0EADE467A8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RM</c:v>
                </c:pt>
                <c:pt idx="1">
                  <c:v>PNP</c:v>
                </c:pt>
                <c:pt idx="2">
                  <c:v>PNBP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550868387000</c:v>
                </c:pt>
                <c:pt idx="1">
                  <c:v>382930771000</c:v>
                </c:pt>
                <c:pt idx="2" formatCode="_-* #,##0_-;\-* #,##0_-;_-* &quot;-&quot;??_-;_-@_-">
                  <c:v>3139627000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DA-41E0-A7B1-8C4304B652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Realisasi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3106764885140684E-3"/>
                  <c:y val="2.4835456949593149E-2"/>
                </c:manualLayout>
              </c:layout>
              <c:tx>
                <c:rich>
                  <a:bodyPr/>
                  <a:lstStyle/>
                  <a:p>
                    <a:fld id="{C48B7FBA-4C5E-4FBF-B248-35AF3069B16E}" type="VALUE">
                      <a:rPr lang="en-US" sz="100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388875188539115"/>
                      <c:h val="0.1134566458313913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327-4400-BEA3-50A2DFA822EA}"/>
                </c:ext>
              </c:extLst>
            </c:dLbl>
            <c:dLbl>
              <c:idx val="1"/>
              <c:layout>
                <c:manualLayout>
                  <c:x val="-6.62122263543404E-3"/>
                  <c:y val="2.069621412466095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579779222194355"/>
                      <c:h val="0.1134566458313913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327-4400-BEA3-50A2DFA822EA}"/>
                </c:ext>
              </c:extLst>
            </c:dLbl>
            <c:dLbl>
              <c:idx val="2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13745198867383"/>
                      <c:h val="0.163976267472004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E1D-4EA2-B845-0EADE467A8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RM</c:v>
                </c:pt>
                <c:pt idx="1">
                  <c:v>PNP</c:v>
                </c:pt>
                <c:pt idx="2">
                  <c:v>PNBP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0">
                  <c:v>350712376796</c:v>
                </c:pt>
                <c:pt idx="1">
                  <c:v>96216196872</c:v>
                </c:pt>
                <c:pt idx="2" formatCode="_-* #,##0_-;\-* #,##0_-;_-* &quot;-&quot;??_-;_-@_-">
                  <c:v>3139627000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DA-41E0-A7B1-8C4304B6525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9"/>
        <c:overlap val="-27"/>
        <c:axId val="879652624"/>
        <c:axId val="879648664"/>
      </c:barChart>
      <c:catAx>
        <c:axId val="879652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pPr>
            <a:endParaRPr lang="en-US"/>
          </a:p>
        </c:txPr>
        <c:crossAx val="879648664"/>
        <c:crosses val="autoZero"/>
        <c:auto val="1"/>
        <c:lblAlgn val="ctr"/>
        <c:lblOffset val="100"/>
        <c:noMultiLvlLbl val="0"/>
      </c:catAx>
      <c:valAx>
        <c:axId val="879648664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879652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060798618587651"/>
          <c:y val="0.68364125606138337"/>
          <c:w val="0.40567726274310661"/>
          <c:h val="8.87003885673461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DM Sans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>
          <a:extLst>
            <a:ext uri="{FF2B5EF4-FFF2-40B4-BE49-F238E27FC236}">
              <a16:creationId xmlns:a16="http://schemas.microsoft.com/office/drawing/2014/main" id="{66D18F34-08B7-C5B0-4E93-4EC53C764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a7b0528d68_1_3:notes">
            <a:extLst>
              <a:ext uri="{FF2B5EF4-FFF2-40B4-BE49-F238E27FC236}">
                <a16:creationId xmlns:a16="http://schemas.microsoft.com/office/drawing/2014/main" id="{341A49ED-8D30-EC4B-4467-186C3E73EE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51 </a:t>
            </a:r>
            <a:r>
              <a:rPr lang="en-US" dirty="0" err="1"/>
              <a:t>penerapan</a:t>
            </a:r>
            <a:endParaRPr dirty="0"/>
          </a:p>
        </p:txBody>
      </p:sp>
      <p:sp>
        <p:nvSpPr>
          <p:cNvPr id="422" name="Google Shape;422;g3a7b0528d68_1_3:notes">
            <a:extLst>
              <a:ext uri="{FF2B5EF4-FFF2-40B4-BE49-F238E27FC236}">
                <a16:creationId xmlns:a16="http://schemas.microsoft.com/office/drawing/2014/main" id="{F7382770-992F-58D4-AE18-039027F828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4488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>
          <a:extLst>
            <a:ext uri="{FF2B5EF4-FFF2-40B4-BE49-F238E27FC236}">
              <a16:creationId xmlns:a16="http://schemas.microsoft.com/office/drawing/2014/main" id="{34816A76-AC54-4132-0CBE-BAC481E5A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a7b0528d68_1_3:notes">
            <a:extLst>
              <a:ext uri="{FF2B5EF4-FFF2-40B4-BE49-F238E27FC236}">
                <a16:creationId xmlns:a16="http://schemas.microsoft.com/office/drawing/2014/main" id="{0BEDE163-BE29-75BE-3244-15C38EA86A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51 </a:t>
            </a:r>
            <a:r>
              <a:rPr lang="en-US" dirty="0" err="1"/>
              <a:t>penerapan</a:t>
            </a:r>
            <a:endParaRPr dirty="0"/>
          </a:p>
        </p:txBody>
      </p:sp>
      <p:sp>
        <p:nvSpPr>
          <p:cNvPr id="422" name="Google Shape;422;g3a7b0528d68_1_3:notes">
            <a:extLst>
              <a:ext uri="{FF2B5EF4-FFF2-40B4-BE49-F238E27FC236}">
                <a16:creationId xmlns:a16="http://schemas.microsoft.com/office/drawing/2014/main" id="{0071CA9F-A621-FA51-4B46-4EFAAD5804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8364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>
          <a:extLst>
            <a:ext uri="{FF2B5EF4-FFF2-40B4-BE49-F238E27FC236}">
              <a16:creationId xmlns:a16="http://schemas.microsoft.com/office/drawing/2014/main" id="{5A1DD407-799B-0F15-1DC6-BC4CF8469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a7b0528d68_1_3:notes">
            <a:extLst>
              <a:ext uri="{FF2B5EF4-FFF2-40B4-BE49-F238E27FC236}">
                <a16:creationId xmlns:a16="http://schemas.microsoft.com/office/drawing/2014/main" id="{0C1F2DFD-54F0-37AF-CA65-1F7E0CC9A8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51 </a:t>
            </a:r>
            <a:r>
              <a:rPr lang="en-US" dirty="0" err="1"/>
              <a:t>penerapan</a:t>
            </a:r>
            <a:endParaRPr dirty="0"/>
          </a:p>
        </p:txBody>
      </p:sp>
      <p:sp>
        <p:nvSpPr>
          <p:cNvPr id="422" name="Google Shape;422;g3a7b0528d68_1_3:notes">
            <a:extLst>
              <a:ext uri="{FF2B5EF4-FFF2-40B4-BE49-F238E27FC236}">
                <a16:creationId xmlns:a16="http://schemas.microsoft.com/office/drawing/2014/main" id="{C84AB511-6A9C-0785-C0BD-3A091C99DC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59981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>
          <a:extLst>
            <a:ext uri="{FF2B5EF4-FFF2-40B4-BE49-F238E27FC236}">
              <a16:creationId xmlns:a16="http://schemas.microsoft.com/office/drawing/2014/main" id="{15ABF5CF-E902-E8DD-C9D2-CF8D22C1E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a7b0528d68_1_3:notes">
            <a:extLst>
              <a:ext uri="{FF2B5EF4-FFF2-40B4-BE49-F238E27FC236}">
                <a16:creationId xmlns:a16="http://schemas.microsoft.com/office/drawing/2014/main" id="{C51869B9-E7D5-D14F-9BD8-817160B814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51 </a:t>
            </a:r>
            <a:r>
              <a:rPr lang="en-US" dirty="0" err="1"/>
              <a:t>penerapan</a:t>
            </a:r>
            <a:endParaRPr dirty="0"/>
          </a:p>
        </p:txBody>
      </p:sp>
      <p:sp>
        <p:nvSpPr>
          <p:cNvPr id="422" name="Google Shape;422;g3a7b0528d68_1_3:notes">
            <a:extLst>
              <a:ext uri="{FF2B5EF4-FFF2-40B4-BE49-F238E27FC236}">
                <a16:creationId xmlns:a16="http://schemas.microsoft.com/office/drawing/2014/main" id="{447D6BB8-C99D-B46A-7C3D-1AA8235613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95848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a7b0528d68_1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2" name="Google Shape;422;g3a7b0528d68_1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3.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Persentase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perizinan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berusaha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di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lingkungan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Kementerian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Kehutanan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yang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melanggar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dan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diberikan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tindakan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hukum</a:t>
            </a:r>
            <a:endParaRPr lang="en-ID" sz="1100" dirty="0">
              <a:latin typeface="Montserrat" pitchFamily="2" charset="77"/>
            </a:endParaRPr>
          </a:p>
          <a:p>
            <a:pPr marL="158750" indent="0">
              <a:buNone/>
            </a:pPr>
            <a:r>
              <a:rPr lang="en-US" dirty="0" err="1"/>
              <a:t>Pengawasan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=52</a:t>
            </a:r>
          </a:p>
          <a:p>
            <a:pPr marL="158750" indent="0">
              <a:buNone/>
            </a:pPr>
            <a:r>
              <a:rPr lang="en-US" dirty="0" err="1"/>
              <a:t>Pengawasan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(</a:t>
            </a:r>
            <a:r>
              <a:rPr lang="en-US" dirty="0" err="1"/>
              <a:t>dari</a:t>
            </a:r>
            <a:r>
              <a:rPr lang="en-US" dirty="0"/>
              <a:t> total SA)=101</a:t>
            </a:r>
          </a:p>
          <a:p>
            <a:pPr marL="158750" indent="0">
              <a:buNone/>
            </a:pPr>
            <a:r>
              <a:rPr lang="en-US" dirty="0" err="1"/>
              <a:t>Rumus</a:t>
            </a:r>
            <a:r>
              <a:rPr lang="en-US" dirty="0"/>
              <a:t>=101/(52+101)=66%</a:t>
            </a:r>
          </a:p>
          <a:p>
            <a:pPr marL="15875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2.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Persentase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penyelesaian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hukum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terhadap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keterlanjuran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kegiatan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terbangun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di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dalam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kawasan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hutan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 (Base SK 36) total 436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Realisasi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SA Denda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administrasi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57 (46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merupaka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kegiatan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100" b="0" i="0" u="none" strike="noStrike" kern="1200" cap="none" dirty="0" err="1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sawit</a:t>
            </a: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)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=46/436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ID" sz="1100" b="0" i="0" u="none" strike="noStrike" kern="1200" cap="none" dirty="0">
                <a:solidFill>
                  <a:schemeClr val="dk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=10%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ID" sz="1100" dirty="0">
              <a:latin typeface="Montserrat" pitchFamily="2" charset="77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C8EAB-E31F-E141-846A-1496F3E090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0252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/>
              <a:t>Pengaduan</a:t>
            </a:r>
            <a:r>
              <a:rPr lang="en-US" sz="1200" dirty="0"/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1. </a:t>
            </a:r>
            <a:r>
              <a:rPr lang="en-US" sz="1200" dirty="0" err="1"/>
              <a:t>Registrasi</a:t>
            </a:r>
            <a:r>
              <a:rPr lang="en-US" sz="1200" dirty="0"/>
              <a:t>: 130, </a:t>
            </a:r>
            <a:r>
              <a:rPr lang="en-US" sz="1200" dirty="0" err="1"/>
              <a:t>Selesai</a:t>
            </a:r>
            <a:r>
              <a:rPr lang="en-US" sz="1200" dirty="0"/>
              <a:t>: 92 </a:t>
            </a:r>
            <a:r>
              <a:rPr lang="en-US" sz="1200" dirty="0">
                <a:sym typeface="Wingdings" panose="05000000000000000000" pitchFamily="2" charset="2"/>
              </a:rPr>
              <a:t> 70,7%</a:t>
            </a: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200" dirty="0">
                <a:latin typeface="Montserrat" pitchFamily="2" charset="77"/>
              </a:rPr>
              <a:t>2. </a:t>
            </a:r>
            <a:r>
              <a:rPr lang="en-ID" sz="1200" dirty="0" err="1">
                <a:latin typeface="Montserrat" pitchFamily="2" charset="77"/>
              </a:rPr>
              <a:t>Penurunan</a:t>
            </a:r>
            <a:r>
              <a:rPr lang="en-ID" sz="1200" dirty="0">
                <a:latin typeface="Montserrat" pitchFamily="2" charset="77"/>
              </a:rPr>
              <a:t> Luas </a:t>
            </a:r>
            <a:r>
              <a:rPr lang="en-ID" sz="1200" dirty="0" err="1">
                <a:latin typeface="Montserrat" pitchFamily="2" charset="77"/>
              </a:rPr>
              <a:t>Karhut</a:t>
            </a:r>
            <a:r>
              <a:rPr lang="en-ID" sz="1200" dirty="0">
                <a:latin typeface="Montserrat" pitchFamily="2" charset="77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200" dirty="0">
                <a:latin typeface="Montserrat" pitchFamily="2" charset="77"/>
              </a:rPr>
              <a:t>3. </a:t>
            </a:r>
            <a:r>
              <a:rPr lang="en-ID" sz="1200" b="0" i="0" u="none" strike="noStrike" kern="1200" cap="none" dirty="0" err="1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Persentase</a:t>
            </a:r>
            <a:r>
              <a:rPr lang="en-ID" sz="1200" b="0" i="0" u="none" strike="noStrike" kern="1200" cap="none" dirty="0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kern="1200" cap="none" dirty="0" err="1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aparat</a:t>
            </a:r>
            <a:r>
              <a:rPr lang="en-ID" sz="1200" b="0" i="0" u="none" strike="noStrike" kern="1200" cap="none" dirty="0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kern="1200" cap="none" dirty="0" err="1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penegakan</a:t>
            </a:r>
            <a:r>
              <a:rPr lang="en-ID" sz="1200" b="0" i="0" u="none" strike="noStrike" kern="1200" cap="none" dirty="0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kern="1200" cap="none" dirty="0" err="1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hukum</a:t>
            </a:r>
            <a:r>
              <a:rPr lang="en-ID" sz="1200" b="0" i="0" u="none" strike="noStrike" kern="1200" cap="none" dirty="0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dan </a:t>
            </a:r>
            <a:r>
              <a:rPr lang="en-ID" sz="1200" b="0" i="0" u="none" strike="noStrike" kern="1200" cap="none" dirty="0" err="1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perlindungan</a:t>
            </a:r>
            <a:r>
              <a:rPr lang="en-ID" sz="1200" b="0" i="0" u="none" strike="noStrike" kern="1200" cap="none" dirty="0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kern="1200" cap="none" dirty="0" err="1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hutan</a:t>
            </a:r>
            <a:r>
              <a:rPr lang="en-ID" sz="1200" b="0" i="0" u="none" strike="noStrike" kern="1200" cap="none" dirty="0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yang </a:t>
            </a:r>
            <a:r>
              <a:rPr lang="en-ID" sz="1200" b="0" i="0" u="none" strike="noStrike" kern="1200" cap="none" dirty="0" err="1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meningkat</a:t>
            </a:r>
            <a:r>
              <a:rPr lang="en-ID" sz="1200" b="0" i="0" u="none" strike="noStrike" kern="1200" cap="none" dirty="0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kern="1200" cap="none" dirty="0" err="1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kompetensinya</a:t>
            </a:r>
            <a:r>
              <a:rPr lang="en-ID" sz="1200" b="0" i="0" u="none" strike="noStrike" kern="1200" cap="none" dirty="0">
                <a:solidFill>
                  <a:schemeClr val="tx1"/>
                </a:solidFill>
                <a:effectLst/>
                <a:latin typeface="Montserrat" pitchFamily="2" charset="77"/>
                <a:ea typeface="Arial"/>
                <a:cs typeface="Arial"/>
                <a:sym typeface="Arial"/>
              </a:rPr>
              <a:t> </a:t>
            </a:r>
            <a:endParaRPr lang="en-ID" sz="1200" dirty="0">
              <a:solidFill>
                <a:schemeClr val="tx1"/>
              </a:solidFill>
              <a:latin typeface="Montserrat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sz="1200" dirty="0">
              <a:latin typeface="Montserrat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C8EAB-E31F-E141-846A-1496F3E090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5549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A7E83-263A-EFAC-D9E9-A292510C9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08B346-0A8B-C630-2249-F78B91FCA6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B846C5-792F-1A3E-5808-5776E486E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sz="1200" dirty="0">
              <a:latin typeface="Montserrat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C4198-52E4-7880-1EF5-4A4D9233CE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C8EAB-E31F-E141-846A-1496F3E090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6082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2CAE7-6466-B590-3368-D1FB91DEE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1774A1-216C-5DBF-5D9F-7639E705B6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278334-1663-0E2E-EAEF-DDAEC3BE51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sz="1200" dirty="0">
              <a:latin typeface="Montserrat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52AD4B-1294-3983-DCB5-4A4768F49B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C8EAB-E31F-E141-846A-1496F3E090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4220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0777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500"/>
              <a:buNone/>
              <a:defRPr sz="15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400"/>
              <a:buNone/>
              <a:defRPr sz="14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4168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8910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8328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4347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7999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5340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2420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26552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C0572F-817B-A04B-816A-980EFCD9F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B2C73B-5697-B663-C8E4-F7E2A733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C82608-74AE-EE69-2A90-DD81EA691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75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35359-7FFA-EE3A-087E-FC73F2C693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656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411037-6282-CD88-6C1F-FC5BC63381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463"/>
            </a:lvl1pPr>
            <a:lvl2pPr marL="278606" indent="0" algn="ctr">
              <a:buNone/>
              <a:defRPr sz="1219"/>
            </a:lvl2pPr>
            <a:lvl3pPr marL="557213" indent="0" algn="ctr">
              <a:buNone/>
              <a:defRPr sz="1097"/>
            </a:lvl3pPr>
            <a:lvl4pPr marL="835819" indent="0" algn="ctr">
              <a:buNone/>
              <a:defRPr sz="975"/>
            </a:lvl4pPr>
            <a:lvl5pPr marL="1114425" indent="0" algn="ctr">
              <a:buNone/>
              <a:defRPr sz="975"/>
            </a:lvl5pPr>
            <a:lvl6pPr marL="1393031" indent="0" algn="ctr">
              <a:buNone/>
              <a:defRPr sz="975"/>
            </a:lvl6pPr>
            <a:lvl7pPr marL="1671638" indent="0" algn="ctr">
              <a:buNone/>
              <a:defRPr sz="975"/>
            </a:lvl7pPr>
            <a:lvl8pPr marL="1950244" indent="0" algn="ctr">
              <a:buNone/>
              <a:defRPr sz="975"/>
            </a:lvl8pPr>
            <a:lvl9pPr marL="2228850" indent="0" algn="ctr">
              <a:buNone/>
              <a:defRPr sz="975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E5964-B58B-44FC-C0AC-C72024980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826B0-578A-7CC0-9DE3-1A8FCCBC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64CB2-F3C6-5761-2D32-3A2B3C729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3925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83A62-3319-F9AE-B578-CB9722068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9E211F-1A6C-A63D-2EC1-35546FD64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CA1FA-A07F-D1C1-2938-DA916670B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D04A48-DF58-35B6-978E-EE00111F2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F0EFA-B661-2F18-95D1-7CD0B37A3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6755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EC31A-19A8-BE8E-F7FC-BFDA189AF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3656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EFF6F8-BE91-0A93-5E11-D99B8CF17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463">
                <a:solidFill>
                  <a:schemeClr val="tx1">
                    <a:tint val="82000"/>
                  </a:schemeClr>
                </a:solidFill>
              </a:defRPr>
            </a:lvl1pPr>
            <a:lvl2pPr marL="278606" indent="0">
              <a:buNone/>
              <a:defRPr sz="1219">
                <a:solidFill>
                  <a:schemeClr val="tx1">
                    <a:tint val="82000"/>
                  </a:schemeClr>
                </a:solidFill>
              </a:defRPr>
            </a:lvl2pPr>
            <a:lvl3pPr marL="557213" indent="0">
              <a:buNone/>
              <a:defRPr sz="1097">
                <a:solidFill>
                  <a:schemeClr val="tx1">
                    <a:tint val="82000"/>
                  </a:schemeClr>
                </a:solidFill>
              </a:defRPr>
            </a:lvl3pPr>
            <a:lvl4pPr marL="835819" indent="0">
              <a:buNone/>
              <a:defRPr sz="975">
                <a:solidFill>
                  <a:schemeClr val="tx1">
                    <a:tint val="82000"/>
                  </a:schemeClr>
                </a:solidFill>
              </a:defRPr>
            </a:lvl4pPr>
            <a:lvl5pPr marL="1114425" indent="0">
              <a:buNone/>
              <a:defRPr sz="975">
                <a:solidFill>
                  <a:schemeClr val="tx1">
                    <a:tint val="82000"/>
                  </a:schemeClr>
                </a:solidFill>
              </a:defRPr>
            </a:lvl5pPr>
            <a:lvl6pPr marL="1393031" indent="0">
              <a:buNone/>
              <a:defRPr sz="975">
                <a:solidFill>
                  <a:schemeClr val="tx1">
                    <a:tint val="82000"/>
                  </a:schemeClr>
                </a:solidFill>
              </a:defRPr>
            </a:lvl6pPr>
            <a:lvl7pPr marL="1671638" indent="0">
              <a:buNone/>
              <a:defRPr sz="975">
                <a:solidFill>
                  <a:schemeClr val="tx1">
                    <a:tint val="82000"/>
                  </a:schemeClr>
                </a:solidFill>
              </a:defRPr>
            </a:lvl7pPr>
            <a:lvl8pPr marL="1950244" indent="0">
              <a:buNone/>
              <a:defRPr sz="975">
                <a:solidFill>
                  <a:schemeClr val="tx1">
                    <a:tint val="82000"/>
                  </a:schemeClr>
                </a:solidFill>
              </a:defRPr>
            </a:lvl8pPr>
            <a:lvl9pPr marL="2228850" indent="0">
              <a:buNone/>
              <a:defRPr sz="97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D428B3-556B-714E-5905-D454546E7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F1997D-863F-B15D-5457-3DB7F2F71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3AACB-E389-B508-365C-EA2925DFE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0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20418-8BCA-0CDF-6B0F-6ECC87B4A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BC632-3963-8748-B4B2-65CC2725BE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1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176C60-6BD1-6DDC-60BA-53ADE69AF0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1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B88888-D5D2-EA8A-72A4-00098B0B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638C61-34FB-7213-2201-72A6A028B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B75AE3-6CCF-CFFD-0E7E-C7C9DA131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1053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605DC-0428-66C4-FC76-C3EC16041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273846"/>
            <a:ext cx="7886700" cy="9941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89755-1FAC-2275-68C0-1B4A4F912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463" b="1"/>
            </a:lvl1pPr>
            <a:lvl2pPr marL="278606" indent="0">
              <a:buNone/>
              <a:defRPr sz="1219" b="1"/>
            </a:lvl2pPr>
            <a:lvl3pPr marL="557213" indent="0">
              <a:buNone/>
              <a:defRPr sz="1097" b="1"/>
            </a:lvl3pPr>
            <a:lvl4pPr marL="835819" indent="0">
              <a:buNone/>
              <a:defRPr sz="975" b="1"/>
            </a:lvl4pPr>
            <a:lvl5pPr marL="1114425" indent="0">
              <a:buNone/>
              <a:defRPr sz="975" b="1"/>
            </a:lvl5pPr>
            <a:lvl6pPr marL="1393031" indent="0">
              <a:buNone/>
              <a:defRPr sz="975" b="1"/>
            </a:lvl6pPr>
            <a:lvl7pPr marL="1671638" indent="0">
              <a:buNone/>
              <a:defRPr sz="975" b="1"/>
            </a:lvl7pPr>
            <a:lvl8pPr marL="1950244" indent="0">
              <a:buNone/>
              <a:defRPr sz="975" b="1"/>
            </a:lvl8pPr>
            <a:lvl9pPr marL="2228850" indent="0">
              <a:buNone/>
              <a:defRPr sz="97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E5ACC1-E345-7EF1-EA34-C21E907EB2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AD71C7-B01A-CE03-C752-A859EBC2AF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463" b="1"/>
            </a:lvl1pPr>
            <a:lvl2pPr marL="278606" indent="0">
              <a:buNone/>
              <a:defRPr sz="1219" b="1"/>
            </a:lvl2pPr>
            <a:lvl3pPr marL="557213" indent="0">
              <a:buNone/>
              <a:defRPr sz="1097" b="1"/>
            </a:lvl3pPr>
            <a:lvl4pPr marL="835819" indent="0">
              <a:buNone/>
              <a:defRPr sz="975" b="1"/>
            </a:lvl4pPr>
            <a:lvl5pPr marL="1114425" indent="0">
              <a:buNone/>
              <a:defRPr sz="975" b="1"/>
            </a:lvl5pPr>
            <a:lvl6pPr marL="1393031" indent="0">
              <a:buNone/>
              <a:defRPr sz="975" b="1"/>
            </a:lvl6pPr>
            <a:lvl7pPr marL="1671638" indent="0">
              <a:buNone/>
              <a:defRPr sz="975" b="1"/>
            </a:lvl7pPr>
            <a:lvl8pPr marL="1950244" indent="0">
              <a:buNone/>
              <a:defRPr sz="975" b="1"/>
            </a:lvl8pPr>
            <a:lvl9pPr marL="2228850" indent="0">
              <a:buNone/>
              <a:defRPr sz="97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B8887C-B8B9-E2D0-0B91-5699A1BFA3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9CBB8B-5EA1-FB3B-7087-D0EFC7BE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DBE10A-725A-2A18-69C6-A23682AD8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532118-6BB7-F9AD-6151-645097382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445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C9B39-32DC-54CB-B634-EF355252C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9C479A-FCF3-CF92-652C-96EE0D9B1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FC67AF-4505-40A6-7AD2-28A47D3FB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6FAFA-F0B3-EC25-8956-B30307799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781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C0572F-817B-A04B-816A-980EFCD9F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B2C73B-5697-B663-C8E4-F7E2A733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C82608-74AE-EE69-2A90-DD81EA691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9243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6A15C-8307-0BD0-EA4E-D3378AD01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9" cy="1200150"/>
          </a:xfrm>
        </p:spPr>
        <p:txBody>
          <a:bodyPr anchor="b"/>
          <a:lstStyle>
            <a:lvl1pPr>
              <a:defRPr sz="195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DE545-B2B9-92BB-A86C-2CD92834B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1"/>
            <a:ext cx="4629151" cy="3655219"/>
          </a:xfrm>
        </p:spPr>
        <p:txBody>
          <a:bodyPr/>
          <a:lstStyle>
            <a:lvl1pPr>
              <a:defRPr sz="1950"/>
            </a:lvl1pPr>
            <a:lvl2pPr>
              <a:defRPr sz="1706"/>
            </a:lvl2pPr>
            <a:lvl3pPr>
              <a:defRPr sz="1463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620B1C-B743-2DCA-57DF-2A4136B2FA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9" cy="2858691"/>
          </a:xfrm>
        </p:spPr>
        <p:txBody>
          <a:bodyPr/>
          <a:lstStyle>
            <a:lvl1pPr marL="0" indent="0">
              <a:buNone/>
              <a:defRPr sz="975"/>
            </a:lvl1pPr>
            <a:lvl2pPr marL="278606" indent="0">
              <a:buNone/>
              <a:defRPr sz="854"/>
            </a:lvl2pPr>
            <a:lvl3pPr marL="557213" indent="0">
              <a:buNone/>
              <a:defRPr sz="731"/>
            </a:lvl3pPr>
            <a:lvl4pPr marL="835819" indent="0">
              <a:buNone/>
              <a:defRPr sz="610"/>
            </a:lvl4pPr>
            <a:lvl5pPr marL="1114425" indent="0">
              <a:buNone/>
              <a:defRPr sz="610"/>
            </a:lvl5pPr>
            <a:lvl6pPr marL="1393031" indent="0">
              <a:buNone/>
              <a:defRPr sz="610"/>
            </a:lvl6pPr>
            <a:lvl7pPr marL="1671638" indent="0">
              <a:buNone/>
              <a:defRPr sz="610"/>
            </a:lvl7pPr>
            <a:lvl8pPr marL="1950244" indent="0">
              <a:buNone/>
              <a:defRPr sz="610"/>
            </a:lvl8pPr>
            <a:lvl9pPr marL="2228850" indent="0">
              <a:buNone/>
              <a:defRPr sz="61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8718BF-F916-E6C0-DB16-49F5ED4E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B14DB5-93F6-18BE-91E3-E1C9A0CD2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60DB64-C5D4-F2F4-618A-6915BBE67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045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FF75A-9061-B4A7-00EF-B7E4CCF5D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9" cy="1200150"/>
          </a:xfrm>
        </p:spPr>
        <p:txBody>
          <a:bodyPr anchor="b"/>
          <a:lstStyle>
            <a:lvl1pPr>
              <a:defRPr sz="195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7A38A4-B377-B9D1-5B47-881D6EE4AE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1" cy="3655219"/>
          </a:xfrm>
        </p:spPr>
        <p:txBody>
          <a:bodyPr/>
          <a:lstStyle>
            <a:lvl1pPr marL="0" indent="0">
              <a:buNone/>
              <a:defRPr sz="1950"/>
            </a:lvl1pPr>
            <a:lvl2pPr marL="278606" indent="0">
              <a:buNone/>
              <a:defRPr sz="1706"/>
            </a:lvl2pPr>
            <a:lvl3pPr marL="557213" indent="0">
              <a:buNone/>
              <a:defRPr sz="1463"/>
            </a:lvl3pPr>
            <a:lvl4pPr marL="835819" indent="0">
              <a:buNone/>
              <a:defRPr sz="1219"/>
            </a:lvl4pPr>
            <a:lvl5pPr marL="1114425" indent="0">
              <a:buNone/>
              <a:defRPr sz="1219"/>
            </a:lvl5pPr>
            <a:lvl6pPr marL="1393031" indent="0">
              <a:buNone/>
              <a:defRPr sz="1219"/>
            </a:lvl6pPr>
            <a:lvl7pPr marL="1671638" indent="0">
              <a:buNone/>
              <a:defRPr sz="1219"/>
            </a:lvl7pPr>
            <a:lvl8pPr marL="1950244" indent="0">
              <a:buNone/>
              <a:defRPr sz="1219"/>
            </a:lvl8pPr>
            <a:lvl9pPr marL="2228850" indent="0">
              <a:buNone/>
              <a:defRPr sz="1219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0BD60-512E-C5AB-2E65-343B8A906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9" cy="2858691"/>
          </a:xfrm>
        </p:spPr>
        <p:txBody>
          <a:bodyPr/>
          <a:lstStyle>
            <a:lvl1pPr marL="0" indent="0">
              <a:buNone/>
              <a:defRPr sz="975"/>
            </a:lvl1pPr>
            <a:lvl2pPr marL="278606" indent="0">
              <a:buNone/>
              <a:defRPr sz="854"/>
            </a:lvl2pPr>
            <a:lvl3pPr marL="557213" indent="0">
              <a:buNone/>
              <a:defRPr sz="731"/>
            </a:lvl3pPr>
            <a:lvl4pPr marL="835819" indent="0">
              <a:buNone/>
              <a:defRPr sz="610"/>
            </a:lvl4pPr>
            <a:lvl5pPr marL="1114425" indent="0">
              <a:buNone/>
              <a:defRPr sz="610"/>
            </a:lvl5pPr>
            <a:lvl6pPr marL="1393031" indent="0">
              <a:buNone/>
              <a:defRPr sz="610"/>
            </a:lvl6pPr>
            <a:lvl7pPr marL="1671638" indent="0">
              <a:buNone/>
              <a:defRPr sz="610"/>
            </a:lvl7pPr>
            <a:lvl8pPr marL="1950244" indent="0">
              <a:buNone/>
              <a:defRPr sz="610"/>
            </a:lvl8pPr>
            <a:lvl9pPr marL="2228850" indent="0">
              <a:buNone/>
              <a:defRPr sz="61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B9C4CE-6982-5EA1-305A-86F039D33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6EF1E-9DD1-FE38-611B-2E566CBA6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EC714E-06AC-89FC-66CB-00421D1A0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674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B3E39-67B7-ADC2-B05C-ECA04C6B4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025EE-1BF7-DA56-9107-082CBB1B9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DAF11-7DA4-6E2F-5F2F-2E04191F2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88C11-BE0E-658F-7FD2-03D93A011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F3075-DAF6-6900-F418-09091C9A7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6416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B1F4C5-DEF0-4529-48C9-36434E23F6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BCE0A1-BC91-674E-5717-EF62A0DCDF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9532E8-BE55-8A9E-12DC-295ECCDE6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40B31-D604-9344-24B8-0BDB2507E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ED26A-1486-F76E-C0D1-A6156D320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12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sz="33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19977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70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B85BC5-18BB-D9CC-D47F-A095F15BE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3B36DF-F419-F5DB-3E09-1CD5D1677C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8359F6-EBB5-C555-16D0-A37EB7764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1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AF3571-5EA5-3E40-8AF5-AC77CCFA46CB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A5C1F-5BF3-0607-9204-788D72F1CF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DD7C4-EFE4-B5FD-8ADD-6F2C4388F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DB2F0A-B99C-DA45-AE30-24D9F025F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96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557213" rtl="0" eaLnBrk="1" latinLnBrk="0" hangingPunct="1">
        <a:lnSpc>
          <a:spcPct val="90000"/>
        </a:lnSpc>
        <a:spcBef>
          <a:spcPct val="0"/>
        </a:spcBef>
        <a:buNone/>
        <a:defRPr sz="268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9304" indent="-139304" algn="l" defTabSz="557213" rtl="0" eaLnBrk="1" latinLnBrk="0" hangingPunct="1">
        <a:lnSpc>
          <a:spcPct val="90000"/>
        </a:lnSpc>
        <a:spcBef>
          <a:spcPts val="610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696516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3pPr>
      <a:lvl4pPr marL="975122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253729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532335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810941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2089547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368154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606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213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819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425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3031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244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850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.png"/><Relationship Id="rId7" Type="http://schemas.openxmlformats.org/officeDocument/2006/relationships/chart" Target="../charts/chart1.xml"/><Relationship Id="rId12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.png"/><Relationship Id="rId11" Type="http://schemas.openxmlformats.org/officeDocument/2006/relationships/chart" Target="../charts/chart4.xml"/><Relationship Id="rId5" Type="http://schemas.openxmlformats.org/officeDocument/2006/relationships/image" Target="../media/image4.png"/><Relationship Id="rId10" Type="http://schemas.openxmlformats.org/officeDocument/2006/relationships/chart" Target="../charts/chart3.xml"/><Relationship Id="rId4" Type="http://schemas.openxmlformats.org/officeDocument/2006/relationships/image" Target="../media/image3.png"/><Relationship Id="rId9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image" Target="../media/image3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A3D32-790A-E1F2-595A-55E82644CE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DB85B6-F177-C090-2575-EFC80F3938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7B43BB-20D3-7FF9-1CEE-671B333C7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19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7099C-1676-942A-8B99-3F04CCCBD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C267F64-9FB4-F6E3-44DB-CCF43BEF55E0}"/>
              </a:ext>
            </a:extLst>
          </p:cNvPr>
          <p:cNvGraphicFramePr>
            <a:graphicFrameLocks noGrp="1"/>
          </p:cNvGraphicFramePr>
          <p:nvPr/>
        </p:nvGraphicFramePr>
        <p:xfrm>
          <a:off x="450273" y="1053323"/>
          <a:ext cx="8188036" cy="4045179"/>
        </p:xfrm>
        <a:graphic>
          <a:graphicData uri="http://schemas.openxmlformats.org/drawingml/2006/table">
            <a:tbl>
              <a:tblPr firstRow="1" bandRow="1"/>
              <a:tblGrid>
                <a:gridCol w="2047009">
                  <a:extLst>
                    <a:ext uri="{9D8B030D-6E8A-4147-A177-3AD203B41FA5}">
                      <a16:colId xmlns:a16="http://schemas.microsoft.com/office/drawing/2014/main" val="1288344582"/>
                    </a:ext>
                  </a:extLst>
                </a:gridCol>
                <a:gridCol w="2047009">
                  <a:extLst>
                    <a:ext uri="{9D8B030D-6E8A-4147-A177-3AD203B41FA5}">
                      <a16:colId xmlns:a16="http://schemas.microsoft.com/office/drawing/2014/main" val="3660046661"/>
                    </a:ext>
                  </a:extLst>
                </a:gridCol>
                <a:gridCol w="2047009">
                  <a:extLst>
                    <a:ext uri="{9D8B030D-6E8A-4147-A177-3AD203B41FA5}">
                      <a16:colId xmlns:a16="http://schemas.microsoft.com/office/drawing/2014/main" val="3425113981"/>
                    </a:ext>
                  </a:extLst>
                </a:gridCol>
                <a:gridCol w="2047009">
                  <a:extLst>
                    <a:ext uri="{9D8B030D-6E8A-4147-A177-3AD203B41FA5}">
                      <a16:colId xmlns:a16="http://schemas.microsoft.com/office/drawing/2014/main" val="3175632122"/>
                    </a:ext>
                  </a:extLst>
                </a:gridCol>
              </a:tblGrid>
              <a:tr h="35337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ES II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OUTPUT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5523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TARGET 2026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5523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REALISASI FISIK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55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985299"/>
                  </a:ext>
                </a:extLst>
              </a:tr>
              <a:tr h="621000"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Direktorat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Pencegahan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Penanganan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Pengaduan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Peta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Kerawanan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Kawasan Hutan</a:t>
                      </a: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12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Dokumen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0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Dokumen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922171"/>
                  </a:ext>
                </a:extLst>
              </a:tr>
              <a:tr h="621000">
                <a:tc vMerge="1"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Arial Nova" panose="020B05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Masyarakat yang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terlibat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pencegahan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kerusakan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1.850 Orang</a:t>
                      </a: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i="1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To be confirmed</a:t>
                      </a:r>
                      <a:r>
                        <a:rPr lang="en-US" sz="1050" i="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*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319276"/>
                  </a:ext>
                </a:extLst>
              </a:tr>
              <a:tr h="621000"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Penanganan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aduan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atas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usaha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dan/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atau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bidang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300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Dokumen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92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Dokumen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8237437"/>
                  </a:ext>
                </a:extLst>
              </a:tr>
              <a:tr h="800100"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Direktorat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Pengawasan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,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Pengenaan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Sanksi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Administratif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Keperdataan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Usaha dan/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atau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diawasi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ketaatannya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terhadap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perizinan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bidang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77 Usaha/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72 Usaha/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889015"/>
                  </a:ext>
                </a:extLst>
              </a:tr>
              <a:tr h="617220">
                <a:tc vMerge="1"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Arial Nova" panose="020B05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Usaha</a:t>
                      </a:r>
                      <a:r>
                        <a:rPr lang="es-E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dan/atau </a:t>
                      </a:r>
                      <a:r>
                        <a:rPr lang="es-E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s-E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pertambangan</a:t>
                      </a:r>
                      <a:r>
                        <a:rPr lang="es-E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perkebunan</a:t>
                      </a:r>
                      <a:r>
                        <a:rPr lang="es-E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dan/atau </a:t>
                      </a:r>
                      <a:r>
                        <a:rPr lang="es-E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s-E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lain</a:t>
                      </a:r>
                      <a:r>
                        <a:rPr lang="es-E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s-E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diberikan</a:t>
                      </a:r>
                      <a:r>
                        <a:rPr lang="es-E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sanksi</a:t>
                      </a:r>
                      <a:r>
                        <a:rPr lang="es-E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administratif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20 Usaha/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57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Perkara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500058"/>
                  </a:ext>
                </a:extLst>
              </a:tr>
            </a:tbl>
          </a:graphicData>
        </a:graphic>
      </p:graphicFrame>
      <p:sp>
        <p:nvSpPr>
          <p:cNvPr id="33" name="Title 1">
            <a:extLst>
              <a:ext uri="{FF2B5EF4-FFF2-40B4-BE49-F238E27FC236}">
                <a16:creationId xmlns:a16="http://schemas.microsoft.com/office/drawing/2014/main" id="{92610279-D52E-5CE0-1E29-F467A772FE8B}"/>
              </a:ext>
            </a:extLst>
          </p:cNvPr>
          <p:cNvSpPr txBox="1">
            <a:spLocks/>
          </p:cNvSpPr>
          <p:nvPr/>
        </p:nvSpPr>
        <p:spPr>
          <a:xfrm>
            <a:off x="368469" y="203926"/>
            <a:ext cx="8579981" cy="7648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3623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CAPAIAN RO PRIORITAS NASIONAL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DITJEN GAKKUM</a:t>
            </a:r>
          </a:p>
        </p:txBody>
      </p:sp>
    </p:spTree>
    <p:extLst>
      <p:ext uri="{BB962C8B-B14F-4D97-AF65-F5344CB8AC3E}">
        <p14:creationId xmlns:p14="http://schemas.microsoft.com/office/powerpoint/2010/main" val="96674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54F1B-2C1F-590C-AD59-B8144E4EE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FB746F6F-1795-3A22-6FDB-F0155A7E659B}"/>
              </a:ext>
            </a:extLst>
          </p:cNvPr>
          <p:cNvSpPr txBox="1">
            <a:spLocks/>
          </p:cNvSpPr>
          <p:nvPr/>
        </p:nvSpPr>
        <p:spPr>
          <a:xfrm>
            <a:off x="368469" y="203926"/>
            <a:ext cx="8579981" cy="7648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3623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CAPAIAN RO PRIORITAS NASIONAL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DITJEN GAKKUM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D1CA8BE-EB29-1A07-2E80-28AA6C5EFD67}"/>
              </a:ext>
            </a:extLst>
          </p:cNvPr>
          <p:cNvGraphicFramePr>
            <a:graphicFrameLocks noGrp="1"/>
          </p:cNvGraphicFramePr>
          <p:nvPr/>
        </p:nvGraphicFramePr>
        <p:xfrm>
          <a:off x="392259" y="1081031"/>
          <a:ext cx="8348376" cy="392588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87094">
                  <a:extLst>
                    <a:ext uri="{9D8B030D-6E8A-4147-A177-3AD203B41FA5}">
                      <a16:colId xmlns:a16="http://schemas.microsoft.com/office/drawing/2014/main" val="1288344582"/>
                    </a:ext>
                  </a:extLst>
                </a:gridCol>
                <a:gridCol w="2087094">
                  <a:extLst>
                    <a:ext uri="{9D8B030D-6E8A-4147-A177-3AD203B41FA5}">
                      <a16:colId xmlns:a16="http://schemas.microsoft.com/office/drawing/2014/main" val="3660046661"/>
                    </a:ext>
                  </a:extLst>
                </a:gridCol>
                <a:gridCol w="2087094">
                  <a:extLst>
                    <a:ext uri="{9D8B030D-6E8A-4147-A177-3AD203B41FA5}">
                      <a16:colId xmlns:a16="http://schemas.microsoft.com/office/drawing/2014/main" val="3425113981"/>
                    </a:ext>
                  </a:extLst>
                </a:gridCol>
                <a:gridCol w="2087094">
                  <a:extLst>
                    <a:ext uri="{9D8B030D-6E8A-4147-A177-3AD203B41FA5}">
                      <a16:colId xmlns:a16="http://schemas.microsoft.com/office/drawing/2014/main" val="3175632122"/>
                    </a:ext>
                  </a:extLst>
                </a:gridCol>
              </a:tblGrid>
              <a:tr h="239341"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ES II</a:t>
                      </a:r>
                    </a:p>
                  </a:txBody>
                  <a:tcPr marL="68580" marR="68580" marT="34290" marB="34290">
                    <a:solidFill>
                      <a:srgbClr val="3855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OUTPUT</a:t>
                      </a:r>
                    </a:p>
                  </a:txBody>
                  <a:tcPr marL="68580" marR="68580" marT="34290" marB="34290">
                    <a:solidFill>
                      <a:srgbClr val="3855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TARGET</a:t>
                      </a:r>
                    </a:p>
                  </a:txBody>
                  <a:tcPr marL="68580" marR="68580" marT="34290" marB="34290">
                    <a:solidFill>
                      <a:srgbClr val="3855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REALISASI FISIK</a:t>
                      </a:r>
                    </a:p>
                  </a:txBody>
                  <a:tcPr marL="68580" marR="68580" marT="34290" marB="34290">
                    <a:solidFill>
                      <a:srgbClr val="3855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985299"/>
                  </a:ext>
                </a:extLst>
              </a:tr>
              <a:tr h="539616">
                <a:tc rowSpan="2"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Direktorat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Pengendalian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Kebakaran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Hutan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09585" rtl="0" eaLnBrk="1" latinLnBrk="0" hangingPunct="1"/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Masyarakat yang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Terlibat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Pencegahan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Kebakaran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Hutan</a:t>
                      </a: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1.003</a:t>
                      </a:r>
                    </a:p>
                    <a:p>
                      <a:pPr marL="0" algn="ctr" defTabSz="609585" rtl="0" eaLnBrk="1" latinLnBrk="0" hangingPunct="1"/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Masyarakat</a:t>
                      </a:r>
                      <a:endParaRPr lang="en-US" sz="1050" b="0" kern="1200" dirty="0">
                        <a:solidFill>
                          <a:srgbClr val="FF0000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600</a:t>
                      </a:r>
                    </a:p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Masyarakat</a:t>
                      </a: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922171"/>
                  </a:ext>
                </a:extLst>
              </a:tr>
              <a:tr h="699503">
                <a:tc vMerge="1"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Arial Nova" panose="020B05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Operasi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Penanggulangan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Kebakaran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Hutan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Melalui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Pemadaman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Darat dan Udara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774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Operasi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616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Operasi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319276"/>
                  </a:ext>
                </a:extLst>
              </a:tr>
              <a:tr h="490539">
                <a:tc rowSpan="2"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Direktorat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Penindakan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Pidana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endParaRPr lang="en-ID" sz="105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Pengamanan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Kawasan Hutan </a:t>
                      </a:r>
                    </a:p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48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Perkara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  <a:p>
                      <a:pPr marL="0" algn="ctr" defTabSz="609585" rtl="0" eaLnBrk="1" latinLnBrk="0" hangingPunct="1"/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27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Perkara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889015"/>
                  </a:ext>
                </a:extLst>
              </a:tr>
              <a:tr h="490539">
                <a:tc vMerge="1"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Penanganan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Peredaran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Hasil Hutan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Ilegal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46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Perkara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  <a:p>
                      <a:pPr marL="0" algn="ctr" defTabSz="609585" rtl="0" eaLnBrk="1" latinLnBrk="0" hangingPunct="1"/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38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Perkara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  <a:p>
                      <a:pPr marL="0" algn="ctr" defTabSz="609585" rtl="0" eaLnBrk="1" latinLnBrk="0" hangingPunct="1"/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423766"/>
                  </a:ext>
                </a:extLst>
              </a:tr>
              <a:tr h="699503">
                <a:tc rowSpan="2"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Direktorat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Pendayagunaan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Sumber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Daya dan </a:t>
                      </a:r>
                      <a:r>
                        <a:rPr lang="en-ID" sz="105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Pengamanan</a:t>
                      </a:r>
                      <a:r>
                        <a:rPr lang="en-ID" sz="105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Hutan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Aparat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Perlindungan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Hutan dan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Penegak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Hukum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ditingkatkan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kapasitasnya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1.776 Orang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764 Orang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500058"/>
                  </a:ext>
                </a:extLst>
              </a:tr>
              <a:tr h="699503">
                <a:tc vMerge="1"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Sarana dan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Prasarana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Penegakan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 Hukum </a:t>
                      </a:r>
                      <a:r>
                        <a:rPr lang="en-US" sz="1050" b="0" kern="1200" dirty="0" err="1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endParaRPr lang="en-US" sz="1050" b="0" kern="1200" dirty="0">
                        <a:solidFill>
                          <a:schemeClr val="tx1"/>
                        </a:solidFill>
                        <a:latin typeface="Montserrat" pitchFamily="2" charset="77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11 Unit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585" rtl="0" eaLnBrk="1" latinLnBrk="0" hangingPunct="1"/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Montserrat" pitchFamily="2" charset="77"/>
                          <a:ea typeface="+mn-ea"/>
                          <a:cs typeface="+mn-cs"/>
                        </a:rPr>
                        <a:t>4 Unit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9959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357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>
          <a:extLst>
            <a:ext uri="{FF2B5EF4-FFF2-40B4-BE49-F238E27FC236}">
              <a16:creationId xmlns:a16="http://schemas.microsoft.com/office/drawing/2014/main" id="{61DAF8EC-4036-73F9-6122-5C90CC660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25"/>
          <p:cNvGrpSpPr/>
          <p:nvPr/>
        </p:nvGrpSpPr>
        <p:grpSpPr>
          <a:xfrm>
            <a:off x="11979" y="4160497"/>
            <a:ext cx="9338850" cy="1030338"/>
            <a:chOff x="0" y="4236694"/>
            <a:chExt cx="9338850" cy="1030338"/>
          </a:xfrm>
        </p:grpSpPr>
        <p:grpSp>
          <p:nvGrpSpPr>
            <p:cNvPr id="142" name="Google Shape;142;p25"/>
            <p:cNvGrpSpPr/>
            <p:nvPr/>
          </p:nvGrpSpPr>
          <p:grpSpPr>
            <a:xfrm>
              <a:off x="0" y="4236694"/>
              <a:ext cx="9143619" cy="994077"/>
              <a:chOff x="0" y="3785616"/>
              <a:chExt cx="12188952" cy="3072383"/>
            </a:xfrm>
          </p:grpSpPr>
          <p:pic>
            <p:nvPicPr>
              <p:cNvPr id="145" name="Google Shape;145;p25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3785616"/>
                <a:ext cx="12188952" cy="30723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3" name="Google Shape;143;p25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7872291" y="4778260"/>
                <a:ext cx="4306111" cy="207973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" name="Google Shape;144;p25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17250" y="4756410"/>
                <a:ext cx="4306111" cy="20975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6" name="Google Shape;146;p25"/>
            <p:cNvGrpSpPr/>
            <p:nvPr/>
          </p:nvGrpSpPr>
          <p:grpSpPr>
            <a:xfrm>
              <a:off x="0" y="4880932"/>
              <a:ext cx="9338850" cy="386100"/>
              <a:chOff x="0" y="6439329"/>
              <a:chExt cx="12451801" cy="514800"/>
            </a:xfrm>
          </p:grpSpPr>
          <p:sp>
            <p:nvSpPr>
              <p:cNvPr id="147" name="Google Shape;147;p25"/>
              <p:cNvSpPr/>
              <p:nvPr/>
            </p:nvSpPr>
            <p:spPr>
              <a:xfrm>
                <a:off x="0" y="6439329"/>
                <a:ext cx="12192000" cy="514800"/>
              </a:xfrm>
              <a:prstGeom prst="rect">
                <a:avLst/>
              </a:prstGeom>
              <a:solidFill>
                <a:schemeClr val="lt2">
                  <a:alpha val="38431"/>
                </a:schemeClr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48" name="Google Shape;148;p25"/>
              <p:cNvGrpSpPr/>
              <p:nvPr/>
            </p:nvGrpSpPr>
            <p:grpSpPr>
              <a:xfrm>
                <a:off x="174420" y="6513871"/>
                <a:ext cx="2613149" cy="288062"/>
                <a:chOff x="525148" y="6430281"/>
                <a:chExt cx="2613149" cy="288062"/>
              </a:xfrm>
            </p:grpSpPr>
            <p:grpSp>
              <p:nvGrpSpPr>
                <p:cNvPr id="149" name="Google Shape;149;p25"/>
                <p:cNvGrpSpPr/>
                <p:nvPr/>
              </p:nvGrpSpPr>
              <p:grpSpPr>
                <a:xfrm>
                  <a:off x="525148" y="6430281"/>
                  <a:ext cx="287920" cy="288062"/>
                  <a:chOff x="0" y="0"/>
                  <a:chExt cx="2316330" cy="2306340"/>
                </a:xfrm>
              </p:grpSpPr>
              <p:sp>
                <p:nvSpPr>
                  <p:cNvPr id="150" name="Google Shape;150;p25"/>
                  <p:cNvSpPr/>
                  <p:nvPr/>
                </p:nvSpPr>
                <p:spPr>
                  <a:xfrm>
                    <a:off x="0" y="0"/>
                    <a:ext cx="2316330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3384CA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" name="Google Shape;151;p25"/>
                  <p:cNvSpPr/>
                  <p:nvPr/>
                </p:nvSpPr>
                <p:spPr>
                  <a:xfrm>
                    <a:off x="193585" y="196922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" name="Google Shape;152;p25"/>
                  <p:cNvSpPr/>
                  <p:nvPr/>
                </p:nvSpPr>
                <p:spPr>
                  <a:xfrm>
                    <a:off x="183571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" name="Google Shape;153;p25"/>
                  <p:cNvSpPr/>
                  <p:nvPr/>
                </p:nvSpPr>
                <p:spPr>
                  <a:xfrm>
                    <a:off x="864458" y="644171"/>
                    <a:ext cx="500634" cy="1021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0706" y="11347"/>
                        </a:moveTo>
                        <a:lnTo>
                          <a:pt x="14226" y="11347"/>
                        </a:lnTo>
                        <a:lnTo>
                          <a:pt x="14226" y="21600"/>
                        </a:lnTo>
                        <a:lnTo>
                          <a:pt x="4618" y="21600"/>
                        </a:lnTo>
                        <a:lnTo>
                          <a:pt x="4618" y="11347"/>
                        </a:lnTo>
                        <a:lnTo>
                          <a:pt x="0" y="11347"/>
                        </a:lnTo>
                        <a:lnTo>
                          <a:pt x="0" y="7334"/>
                        </a:lnTo>
                        <a:lnTo>
                          <a:pt x="4618" y="7334"/>
                        </a:lnTo>
                        <a:lnTo>
                          <a:pt x="4618" y="4743"/>
                        </a:lnTo>
                        <a:cubicBezTo>
                          <a:pt x="4618" y="2882"/>
                          <a:pt x="6406" y="0"/>
                          <a:pt x="14301" y="0"/>
                        </a:cubicBezTo>
                        <a:lnTo>
                          <a:pt x="21451" y="0"/>
                        </a:lnTo>
                        <a:lnTo>
                          <a:pt x="21451" y="3904"/>
                        </a:lnTo>
                        <a:lnTo>
                          <a:pt x="16312" y="3904"/>
                        </a:lnTo>
                        <a:cubicBezTo>
                          <a:pt x="15418" y="3904"/>
                          <a:pt x="14226" y="4123"/>
                          <a:pt x="14226" y="4999"/>
                        </a:cubicBezTo>
                        <a:lnTo>
                          <a:pt x="14226" y="7370"/>
                        </a:lnTo>
                        <a:lnTo>
                          <a:pt x="21600" y="7370"/>
                        </a:lnTo>
                        <a:lnTo>
                          <a:pt x="20706" y="11347"/>
                        </a:lnTo>
                      </a:path>
                    </a:pathLst>
                  </a:custGeom>
                  <a:solidFill>
                    <a:srgbClr val="3049A5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54" name="Google Shape;154;p25"/>
                <p:cNvSpPr txBox="1"/>
                <p:nvPr/>
              </p:nvSpPr>
              <p:spPr>
                <a:xfrm>
                  <a:off x="790797" y="6442786"/>
                  <a:ext cx="2347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 dirty="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Ditjen Gakkum Kehutanan</a:t>
                  </a:r>
                  <a:endParaRPr sz="700" b="0" i="0" u="none" strike="noStrike" cap="none" dirty="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55" name="Google Shape;155;p25"/>
              <p:cNvGrpSpPr/>
              <p:nvPr/>
            </p:nvGrpSpPr>
            <p:grpSpPr>
              <a:xfrm>
                <a:off x="2987324" y="6513871"/>
                <a:ext cx="2118205" cy="288062"/>
                <a:chOff x="3159729" y="6430281"/>
                <a:chExt cx="2118205" cy="288062"/>
              </a:xfrm>
            </p:grpSpPr>
            <p:grpSp>
              <p:nvGrpSpPr>
                <p:cNvPr id="156" name="Google Shape;156;p25"/>
                <p:cNvGrpSpPr/>
                <p:nvPr/>
              </p:nvGrpSpPr>
              <p:grpSpPr>
                <a:xfrm>
                  <a:off x="3159729" y="6430281"/>
                  <a:ext cx="288104" cy="288062"/>
                  <a:chOff x="0" y="0"/>
                  <a:chExt cx="2319678" cy="2306340"/>
                </a:xfrm>
              </p:grpSpPr>
              <p:sp>
                <p:nvSpPr>
                  <p:cNvPr id="157" name="Google Shape;157;p25"/>
                  <p:cNvSpPr/>
                  <p:nvPr/>
                </p:nvSpPr>
                <p:spPr>
                  <a:xfrm>
                    <a:off x="0" y="0"/>
                    <a:ext cx="2319678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792" y="0"/>
                        </a:moveTo>
                        <a:cubicBezTo>
                          <a:pt x="4856" y="0"/>
                          <a:pt x="0" y="4856"/>
                          <a:pt x="0" y="10792"/>
                        </a:cubicBezTo>
                        <a:cubicBezTo>
                          <a:pt x="0" y="16744"/>
                          <a:pt x="4856" y="21600"/>
                          <a:pt x="10792" y="21600"/>
                        </a:cubicBezTo>
                        <a:cubicBezTo>
                          <a:pt x="16728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28" y="0"/>
                          <a:pt x="10792" y="0"/>
                        </a:cubicBezTo>
                        <a:close/>
                      </a:path>
                    </a:pathLst>
                  </a:custGeom>
                  <a:solidFill>
                    <a:srgbClr val="A624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8" name="Google Shape;158;p25"/>
                  <p:cNvSpPr/>
                  <p:nvPr/>
                </p:nvSpPr>
                <p:spPr>
                  <a:xfrm>
                    <a:off x="196923" y="193585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9" name="Google Shape;159;p25"/>
                  <p:cNvSpPr/>
                  <p:nvPr/>
                </p:nvSpPr>
                <p:spPr>
                  <a:xfrm>
                    <a:off x="186910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85" y="10790"/>
                        </a:moveTo>
                        <a:lnTo>
                          <a:pt x="21369" y="10790"/>
                        </a:lnTo>
                        <a:cubicBezTo>
                          <a:pt x="21369" y="13714"/>
                          <a:pt x="20177" y="16349"/>
                          <a:pt x="18272" y="18272"/>
                        </a:cubicBezTo>
                        <a:cubicBezTo>
                          <a:pt x="16349" y="20177"/>
                          <a:pt x="13714" y="21369"/>
                          <a:pt x="10790" y="21369"/>
                        </a:cubicBezTo>
                        <a:cubicBezTo>
                          <a:pt x="7886" y="21369"/>
                          <a:pt x="5232" y="20177"/>
                          <a:pt x="3328" y="18272"/>
                        </a:cubicBezTo>
                        <a:cubicBezTo>
                          <a:pt x="1423" y="16349"/>
                          <a:pt x="231" y="13714"/>
                          <a:pt x="231" y="10790"/>
                        </a:cubicBezTo>
                        <a:cubicBezTo>
                          <a:pt x="231" y="7886"/>
                          <a:pt x="1423" y="5232"/>
                          <a:pt x="3328" y="3328"/>
                        </a:cubicBezTo>
                        <a:cubicBezTo>
                          <a:pt x="5232" y="1423"/>
                          <a:pt x="7886" y="231"/>
                          <a:pt x="10790" y="231"/>
                        </a:cubicBezTo>
                        <a:cubicBezTo>
                          <a:pt x="13714" y="231"/>
                          <a:pt x="16349" y="1423"/>
                          <a:pt x="18272" y="3328"/>
                        </a:cubicBezTo>
                        <a:cubicBezTo>
                          <a:pt x="20177" y="5232"/>
                          <a:pt x="21369" y="7886"/>
                          <a:pt x="21369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72" y="0"/>
                          <a:pt x="10790" y="0"/>
                        </a:cubicBezTo>
                        <a:cubicBezTo>
                          <a:pt x="4828" y="0"/>
                          <a:pt x="0" y="4828"/>
                          <a:pt x="0" y="10790"/>
                        </a:cubicBezTo>
                        <a:cubicBezTo>
                          <a:pt x="0" y="16772"/>
                          <a:pt x="4828" y="21600"/>
                          <a:pt x="10790" y="21600"/>
                        </a:cubicBezTo>
                        <a:cubicBezTo>
                          <a:pt x="16772" y="21600"/>
                          <a:pt x="21600" y="16772"/>
                          <a:pt x="21600" y="10790"/>
                        </a:cubicBezTo>
                        <a:lnTo>
                          <a:pt x="21485" y="107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0" name="Google Shape;160;p25"/>
                  <p:cNvSpPr/>
                  <p:nvPr/>
                </p:nvSpPr>
                <p:spPr>
                  <a:xfrm>
                    <a:off x="650849" y="644171"/>
                    <a:ext cx="1018008" cy="10146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9873" y="15649"/>
                        </a:moveTo>
                        <a:cubicBezTo>
                          <a:pt x="19873" y="17963"/>
                          <a:pt x="17963" y="19873"/>
                          <a:pt x="15649" y="19873"/>
                        </a:cubicBezTo>
                        <a:lnTo>
                          <a:pt x="5988" y="19873"/>
                        </a:lnTo>
                        <a:cubicBezTo>
                          <a:pt x="3637" y="19873"/>
                          <a:pt x="1763" y="17963"/>
                          <a:pt x="1763" y="15649"/>
                        </a:cubicBezTo>
                        <a:lnTo>
                          <a:pt x="1763" y="5988"/>
                        </a:lnTo>
                        <a:cubicBezTo>
                          <a:pt x="1763" y="3673"/>
                          <a:pt x="3637" y="1763"/>
                          <a:pt x="5988" y="1763"/>
                        </a:cubicBezTo>
                        <a:lnTo>
                          <a:pt x="15649" y="1763"/>
                        </a:lnTo>
                        <a:cubicBezTo>
                          <a:pt x="17963" y="1763"/>
                          <a:pt x="19873" y="3673"/>
                          <a:pt x="19873" y="5988"/>
                        </a:cubicBezTo>
                        <a:lnTo>
                          <a:pt x="19873" y="15649"/>
                        </a:lnTo>
                        <a:close/>
                        <a:moveTo>
                          <a:pt x="15649" y="0"/>
                        </a:moveTo>
                        <a:lnTo>
                          <a:pt x="5951" y="0"/>
                        </a:lnTo>
                        <a:cubicBezTo>
                          <a:pt x="2682" y="0"/>
                          <a:pt x="0" y="2682"/>
                          <a:pt x="0" y="5988"/>
                        </a:cubicBezTo>
                        <a:lnTo>
                          <a:pt x="0" y="15649"/>
                        </a:lnTo>
                        <a:cubicBezTo>
                          <a:pt x="0" y="18955"/>
                          <a:pt x="2682" y="21600"/>
                          <a:pt x="5951" y="21600"/>
                        </a:cubicBezTo>
                        <a:lnTo>
                          <a:pt x="15649" y="21600"/>
                        </a:lnTo>
                        <a:cubicBezTo>
                          <a:pt x="18955" y="21600"/>
                          <a:pt x="21600" y="18955"/>
                          <a:pt x="21600" y="15649"/>
                        </a:cubicBezTo>
                        <a:lnTo>
                          <a:pt x="21600" y="5988"/>
                        </a:lnTo>
                        <a:cubicBezTo>
                          <a:pt x="21600" y="2682"/>
                          <a:pt x="18955" y="0"/>
                          <a:pt x="15649" y="0"/>
                        </a:cubicBezTo>
                        <a:close/>
                      </a:path>
                    </a:pathLst>
                  </a:cu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1" name="Google Shape;161;p25"/>
                  <p:cNvSpPr/>
                  <p:nvPr/>
                </p:nvSpPr>
                <p:spPr>
                  <a:xfrm>
                    <a:off x="891162" y="884483"/>
                    <a:ext cx="537354" cy="5340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17907"/>
                        </a:moveTo>
                        <a:cubicBezTo>
                          <a:pt x="6968" y="17907"/>
                          <a:pt x="3763" y="14702"/>
                          <a:pt x="3763" y="10800"/>
                        </a:cubicBezTo>
                        <a:cubicBezTo>
                          <a:pt x="3763" y="6968"/>
                          <a:pt x="6968" y="3763"/>
                          <a:pt x="10800" y="3763"/>
                        </a:cubicBezTo>
                        <a:cubicBezTo>
                          <a:pt x="14702" y="3763"/>
                          <a:pt x="17837" y="6968"/>
                          <a:pt x="17837" y="10800"/>
                        </a:cubicBezTo>
                        <a:cubicBezTo>
                          <a:pt x="17837" y="14702"/>
                          <a:pt x="14702" y="17907"/>
                          <a:pt x="10800" y="17907"/>
                        </a:cubicBezTo>
                        <a:close/>
                        <a:moveTo>
                          <a:pt x="10800" y="0"/>
                        </a:moveTo>
                        <a:cubicBezTo>
                          <a:pt x="4877" y="0"/>
                          <a:pt x="0" y="4877"/>
                          <a:pt x="0" y="10800"/>
                        </a:cubicBezTo>
                        <a:cubicBezTo>
                          <a:pt x="0" y="16792"/>
                          <a:pt x="4877" y="21600"/>
                          <a:pt x="10800" y="21600"/>
                        </a:cubicBezTo>
                        <a:cubicBezTo>
                          <a:pt x="16792" y="21600"/>
                          <a:pt x="21600" y="16792"/>
                          <a:pt x="21600" y="10800"/>
                        </a:cubicBezTo>
                        <a:cubicBezTo>
                          <a:pt x="21600" y="4877"/>
                          <a:pt x="16792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2" name="Google Shape;162;p25"/>
                  <p:cNvSpPr/>
                  <p:nvPr/>
                </p:nvSpPr>
                <p:spPr>
                  <a:xfrm>
                    <a:off x="1378463" y="817730"/>
                    <a:ext cx="116700" cy="120300"/>
                  </a:xfrm>
                  <a:prstGeom prst="ellipse">
                    <a:avLst/>
                  </a:pr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63" name="Google Shape;163;p25"/>
                <p:cNvSpPr txBox="1"/>
                <p:nvPr/>
              </p:nvSpPr>
              <p:spPr>
                <a:xfrm>
                  <a:off x="3425434" y="6442795"/>
                  <a:ext cx="1852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64" name="Google Shape;164;p25"/>
              <p:cNvGrpSpPr/>
              <p:nvPr/>
            </p:nvGrpSpPr>
            <p:grpSpPr>
              <a:xfrm>
                <a:off x="7859903" y="6513912"/>
                <a:ext cx="2110928" cy="288020"/>
                <a:chOff x="7659324" y="6430322"/>
                <a:chExt cx="2110928" cy="288020"/>
              </a:xfrm>
            </p:grpSpPr>
            <p:grpSp>
              <p:nvGrpSpPr>
                <p:cNvPr id="165" name="Google Shape;165;p25"/>
                <p:cNvGrpSpPr/>
                <p:nvPr/>
              </p:nvGrpSpPr>
              <p:grpSpPr>
                <a:xfrm>
                  <a:off x="7659324" y="6430322"/>
                  <a:ext cx="287916" cy="288020"/>
                  <a:chOff x="1221756" y="5672607"/>
                  <a:chExt cx="2316300" cy="2309700"/>
                </a:xfrm>
              </p:grpSpPr>
              <p:sp>
                <p:nvSpPr>
                  <p:cNvPr id="166" name="Google Shape;166;p25"/>
                  <p:cNvSpPr/>
                  <p:nvPr/>
                </p:nvSpPr>
                <p:spPr>
                  <a:xfrm>
                    <a:off x="1221756" y="5672607"/>
                    <a:ext cx="2316300" cy="2309700"/>
                  </a:xfrm>
                  <a:prstGeom prst="ellipse">
                    <a:avLst/>
                  </a:prstGeom>
                  <a:solidFill>
                    <a:srgbClr val="EF2436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7" name="Google Shape;167;p25"/>
                  <p:cNvSpPr/>
                  <p:nvPr/>
                </p:nvSpPr>
                <p:spPr>
                  <a:xfrm>
                    <a:off x="1418678" y="5869530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8" name="Google Shape;168;p25"/>
                  <p:cNvSpPr/>
                  <p:nvPr/>
                </p:nvSpPr>
                <p:spPr>
                  <a:xfrm>
                    <a:off x="1405328" y="5859517"/>
                    <a:ext cx="1949184" cy="1935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85" y="10810"/>
                        </a:moveTo>
                        <a:lnTo>
                          <a:pt x="21350" y="10810"/>
                        </a:lnTo>
                        <a:cubicBezTo>
                          <a:pt x="21350" y="13714"/>
                          <a:pt x="20178" y="16368"/>
                          <a:pt x="18275" y="18272"/>
                        </a:cubicBezTo>
                        <a:cubicBezTo>
                          <a:pt x="16354" y="20196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96"/>
                          <a:pt x="3344" y="18272"/>
                        </a:cubicBezTo>
                        <a:cubicBezTo>
                          <a:pt x="1422" y="16368"/>
                          <a:pt x="250" y="13714"/>
                          <a:pt x="250" y="10810"/>
                        </a:cubicBezTo>
                        <a:cubicBezTo>
                          <a:pt x="250" y="7886"/>
                          <a:pt x="1422" y="5251"/>
                          <a:pt x="3344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75" y="3328"/>
                        </a:cubicBezTo>
                        <a:cubicBezTo>
                          <a:pt x="20178" y="5251"/>
                          <a:pt x="21350" y="7886"/>
                          <a:pt x="21350" y="10810"/>
                        </a:cubicBezTo>
                        <a:lnTo>
                          <a:pt x="21600" y="1081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81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810"/>
                        </a:cubicBezTo>
                        <a:lnTo>
                          <a:pt x="21485" y="1081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9" name="Google Shape;169;p25"/>
                  <p:cNvSpPr/>
                  <p:nvPr/>
                </p:nvSpPr>
                <p:spPr>
                  <a:xfrm>
                    <a:off x="1899305" y="6493676"/>
                    <a:ext cx="964602" cy="6708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8609" y="16006"/>
                        </a:moveTo>
                        <a:lnTo>
                          <a:pt x="8609" y="4375"/>
                        </a:lnTo>
                        <a:lnTo>
                          <a:pt x="14775" y="10191"/>
                        </a:lnTo>
                        <a:lnTo>
                          <a:pt x="8609" y="16006"/>
                        </a:lnTo>
                        <a:close/>
                        <a:moveTo>
                          <a:pt x="21600" y="4597"/>
                        </a:moveTo>
                        <a:cubicBezTo>
                          <a:pt x="21600" y="2049"/>
                          <a:pt x="20126" y="0"/>
                          <a:pt x="18343" y="0"/>
                        </a:cubicBezTo>
                        <a:lnTo>
                          <a:pt x="3219" y="0"/>
                        </a:lnTo>
                        <a:cubicBezTo>
                          <a:pt x="1435" y="0"/>
                          <a:pt x="0" y="2049"/>
                          <a:pt x="0" y="4597"/>
                        </a:cubicBezTo>
                        <a:lnTo>
                          <a:pt x="0" y="16948"/>
                        </a:lnTo>
                        <a:cubicBezTo>
                          <a:pt x="0" y="19495"/>
                          <a:pt x="1435" y="21600"/>
                          <a:pt x="3219" y="21600"/>
                        </a:cubicBezTo>
                        <a:lnTo>
                          <a:pt x="18343" y="21600"/>
                        </a:lnTo>
                        <a:cubicBezTo>
                          <a:pt x="20126" y="21600"/>
                          <a:pt x="21600" y="19495"/>
                          <a:pt x="21600" y="16948"/>
                        </a:cubicBezTo>
                        <a:lnTo>
                          <a:pt x="21600" y="4597"/>
                        </a:lnTo>
                        <a:close/>
                      </a:path>
                    </a:pathLst>
                  </a:custGeom>
                  <a:solidFill>
                    <a:srgbClr val="EE2436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70" name="Google Shape;170;p25"/>
                <p:cNvSpPr txBox="1"/>
                <p:nvPr/>
              </p:nvSpPr>
              <p:spPr>
                <a:xfrm>
                  <a:off x="7941752" y="6442797"/>
                  <a:ext cx="1828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71" name="Google Shape;171;p25"/>
              <p:cNvGrpSpPr/>
              <p:nvPr/>
            </p:nvGrpSpPr>
            <p:grpSpPr>
              <a:xfrm>
                <a:off x="5422003" y="6513871"/>
                <a:ext cx="2121502" cy="291616"/>
                <a:chOff x="5416423" y="6430281"/>
                <a:chExt cx="2121502" cy="291616"/>
              </a:xfrm>
            </p:grpSpPr>
            <p:sp>
              <p:nvSpPr>
                <p:cNvPr id="172" name="Google Shape;172;p25"/>
                <p:cNvSpPr txBox="1"/>
                <p:nvPr/>
              </p:nvSpPr>
              <p:spPr>
                <a:xfrm>
                  <a:off x="5685425" y="6442795"/>
                  <a:ext cx="1852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grpSp>
              <p:nvGrpSpPr>
                <p:cNvPr id="173" name="Google Shape;173;p25"/>
                <p:cNvGrpSpPr/>
                <p:nvPr/>
              </p:nvGrpSpPr>
              <p:grpSpPr>
                <a:xfrm>
                  <a:off x="5416423" y="6430281"/>
                  <a:ext cx="291566" cy="291616"/>
                  <a:chOff x="6142115" y="5967847"/>
                  <a:chExt cx="719915" cy="720039"/>
                </a:xfrm>
              </p:grpSpPr>
              <p:grpSp>
                <p:nvGrpSpPr>
                  <p:cNvPr id="174" name="Google Shape;174;p25"/>
                  <p:cNvGrpSpPr/>
                  <p:nvPr/>
                </p:nvGrpSpPr>
                <p:grpSpPr>
                  <a:xfrm>
                    <a:off x="6142115" y="5967847"/>
                    <a:ext cx="719915" cy="720039"/>
                    <a:chOff x="0" y="0"/>
                    <a:chExt cx="2316330" cy="2306340"/>
                  </a:xfrm>
                </p:grpSpPr>
                <p:sp>
                  <p:nvSpPr>
                    <p:cNvPr id="175" name="Google Shape;175;p25"/>
                    <p:cNvSpPr/>
                    <p:nvPr/>
                  </p:nvSpPr>
                  <p:spPr>
                    <a:xfrm>
                      <a:off x="0" y="0"/>
                      <a:ext cx="2316330" cy="23063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10800" y="0"/>
                          </a:moveTo>
                          <a:cubicBezTo>
                            <a:pt x="4859" y="0"/>
                            <a:pt x="0" y="4856"/>
                            <a:pt x="0" y="10792"/>
                          </a:cubicBezTo>
                          <a:cubicBezTo>
                            <a:pt x="0" y="16744"/>
                            <a:pt x="4859" y="21600"/>
                            <a:pt x="10800" y="21600"/>
                          </a:cubicBezTo>
                          <a:cubicBezTo>
                            <a:pt x="16741" y="21600"/>
                            <a:pt x="21600" y="16744"/>
                            <a:pt x="21600" y="10792"/>
                          </a:cubicBezTo>
                          <a:cubicBezTo>
                            <a:pt x="21600" y="4856"/>
                            <a:pt x="16741" y="0"/>
                            <a:pt x="10800" y="0"/>
                          </a:cubicBezTo>
                          <a:close/>
                        </a:path>
                      </a:pathLst>
                    </a:custGeom>
                    <a:solidFill>
                      <a:srgbClr val="24F3F0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6" name="Google Shape;176;p25"/>
                    <p:cNvSpPr/>
                    <p:nvPr/>
                  </p:nvSpPr>
                  <p:spPr>
                    <a:xfrm>
                      <a:off x="193585" y="196922"/>
                      <a:ext cx="1925700" cy="1915800"/>
                    </a:xfrm>
                    <a:prstGeom prst="ellipse">
                      <a:avLst/>
                    </a:prstGeom>
                    <a:solidFill>
                      <a:srgbClr val="E6ECEE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" name="Google Shape;177;p25"/>
                    <p:cNvSpPr/>
                    <p:nvPr/>
                  </p:nvSpPr>
                  <p:spPr>
                    <a:xfrm>
                      <a:off x="183571" y="183571"/>
                      <a:ext cx="1945890" cy="193919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21465" y="10790"/>
                          </a:moveTo>
                          <a:lnTo>
                            <a:pt x="21350" y="10790"/>
                          </a:lnTo>
                          <a:cubicBezTo>
                            <a:pt x="21350" y="13714"/>
                            <a:pt x="20178" y="16368"/>
                            <a:pt x="18256" y="18272"/>
                          </a:cubicBezTo>
                          <a:cubicBezTo>
                            <a:pt x="16354" y="20177"/>
                            <a:pt x="13721" y="21369"/>
                            <a:pt x="10800" y="21369"/>
                          </a:cubicBezTo>
                          <a:cubicBezTo>
                            <a:pt x="7879" y="21369"/>
                            <a:pt x="5246" y="20177"/>
                            <a:pt x="3325" y="18272"/>
                          </a:cubicBezTo>
                          <a:cubicBezTo>
                            <a:pt x="1422" y="16368"/>
                            <a:pt x="231" y="13714"/>
                            <a:pt x="231" y="10790"/>
                          </a:cubicBezTo>
                          <a:cubicBezTo>
                            <a:pt x="231" y="7886"/>
                            <a:pt x="1422" y="5232"/>
                            <a:pt x="3325" y="3328"/>
                          </a:cubicBezTo>
                          <a:cubicBezTo>
                            <a:pt x="5246" y="1423"/>
                            <a:pt x="7879" y="231"/>
                            <a:pt x="10800" y="231"/>
                          </a:cubicBezTo>
                          <a:cubicBezTo>
                            <a:pt x="13721" y="231"/>
                            <a:pt x="16354" y="1423"/>
                            <a:pt x="18256" y="3328"/>
                          </a:cubicBezTo>
                          <a:cubicBezTo>
                            <a:pt x="20178" y="5232"/>
                            <a:pt x="21350" y="7886"/>
                            <a:pt x="21350" y="10790"/>
                          </a:cubicBezTo>
                          <a:lnTo>
                            <a:pt x="21600" y="10790"/>
                          </a:lnTo>
                          <a:cubicBezTo>
                            <a:pt x="21600" y="4828"/>
                            <a:pt x="16757" y="0"/>
                            <a:pt x="10800" y="0"/>
                          </a:cubicBezTo>
                          <a:cubicBezTo>
                            <a:pt x="4843" y="0"/>
                            <a:pt x="0" y="4828"/>
                            <a:pt x="0" y="10790"/>
                          </a:cubicBezTo>
                          <a:cubicBezTo>
                            <a:pt x="0" y="16772"/>
                            <a:pt x="4843" y="21600"/>
                            <a:pt x="10800" y="21600"/>
                          </a:cubicBezTo>
                          <a:cubicBezTo>
                            <a:pt x="16757" y="21600"/>
                            <a:pt x="21600" y="16772"/>
                            <a:pt x="21600" y="10790"/>
                          </a:cubicBezTo>
                          <a:lnTo>
                            <a:pt x="21465" y="10790"/>
                          </a:ln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pic>
                <p:nvPicPr>
                  <p:cNvPr id="178" name="Google Shape;178;p25" descr="A white and blue logo&#10;&#10;Description automatically generated"/>
                  <p:cNvPicPr preferRelativeResize="0"/>
                  <p:nvPr/>
                </p:nvPicPr>
                <p:blipFill rotWithShape="1">
                  <a:blip r:embed="rId6">
                    <a:alphaModFix/>
                  </a:blip>
                  <a:srcRect/>
                  <a:stretch/>
                </p:blipFill>
                <p:spPr>
                  <a:xfrm>
                    <a:off x="6306587" y="6137795"/>
                    <a:ext cx="389718" cy="3881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</p:grpSp>
          <p:grpSp>
            <p:nvGrpSpPr>
              <p:cNvPr id="179" name="Google Shape;179;p25"/>
              <p:cNvGrpSpPr/>
              <p:nvPr/>
            </p:nvGrpSpPr>
            <p:grpSpPr>
              <a:xfrm>
                <a:off x="10311284" y="6513880"/>
                <a:ext cx="2140517" cy="288062"/>
                <a:chOff x="10236847" y="6430290"/>
                <a:chExt cx="2140517" cy="288062"/>
              </a:xfrm>
            </p:grpSpPr>
            <p:grpSp>
              <p:nvGrpSpPr>
                <p:cNvPr id="180" name="Google Shape;180;p25"/>
                <p:cNvGrpSpPr/>
                <p:nvPr/>
              </p:nvGrpSpPr>
              <p:grpSpPr>
                <a:xfrm>
                  <a:off x="10236847" y="6430290"/>
                  <a:ext cx="287920" cy="288062"/>
                  <a:chOff x="427015" y="339506"/>
                  <a:chExt cx="2316330" cy="2306340"/>
                </a:xfrm>
              </p:grpSpPr>
              <p:grpSp>
                <p:nvGrpSpPr>
                  <p:cNvPr id="181" name="Google Shape;181;p25"/>
                  <p:cNvGrpSpPr/>
                  <p:nvPr/>
                </p:nvGrpSpPr>
                <p:grpSpPr>
                  <a:xfrm>
                    <a:off x="427015" y="339506"/>
                    <a:ext cx="2316330" cy="2306340"/>
                    <a:chOff x="0" y="0"/>
                    <a:chExt cx="2316330" cy="2306340"/>
                  </a:xfrm>
                </p:grpSpPr>
                <p:sp>
                  <p:nvSpPr>
                    <p:cNvPr id="182" name="Google Shape;182;p25"/>
                    <p:cNvSpPr/>
                    <p:nvPr/>
                  </p:nvSpPr>
                  <p:spPr>
                    <a:xfrm>
                      <a:off x="0" y="0"/>
                      <a:ext cx="2316330" cy="23063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10800" y="0"/>
                          </a:moveTo>
                          <a:cubicBezTo>
                            <a:pt x="4859" y="0"/>
                            <a:pt x="0" y="4856"/>
                            <a:pt x="0" y="10792"/>
                          </a:cubicBezTo>
                          <a:cubicBezTo>
                            <a:pt x="0" y="16744"/>
                            <a:pt x="4859" y="21600"/>
                            <a:pt x="10800" y="21600"/>
                          </a:cubicBezTo>
                          <a:cubicBezTo>
                            <a:pt x="16741" y="21600"/>
                            <a:pt x="21600" y="16744"/>
                            <a:pt x="21600" y="10792"/>
                          </a:cubicBezTo>
                          <a:cubicBezTo>
                            <a:pt x="21600" y="4856"/>
                            <a:pt x="16741" y="0"/>
                            <a:pt x="10800" y="0"/>
                          </a:cubicBezTo>
                          <a:close/>
                        </a:path>
                      </a:pathLst>
                    </a:custGeom>
                    <a:solidFill>
                      <a:srgbClr val="365B73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3" name="Google Shape;183;p25"/>
                    <p:cNvSpPr/>
                    <p:nvPr/>
                  </p:nvSpPr>
                  <p:spPr>
                    <a:xfrm>
                      <a:off x="193584" y="196922"/>
                      <a:ext cx="1926000" cy="1915800"/>
                    </a:xfrm>
                    <a:prstGeom prst="ellipse">
                      <a:avLst/>
                    </a:prstGeom>
                    <a:solidFill>
                      <a:srgbClr val="E6ECEE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4" name="Google Shape;184;p25"/>
                    <p:cNvSpPr/>
                    <p:nvPr/>
                  </p:nvSpPr>
                  <p:spPr>
                    <a:xfrm>
                      <a:off x="183571" y="183571"/>
                      <a:ext cx="1945890" cy="193919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21465" y="10790"/>
                          </a:moveTo>
                          <a:lnTo>
                            <a:pt x="21350" y="10790"/>
                          </a:lnTo>
                          <a:cubicBezTo>
                            <a:pt x="21350" y="13714"/>
                            <a:pt x="20178" y="16368"/>
                            <a:pt x="18256" y="18272"/>
                          </a:cubicBezTo>
                          <a:cubicBezTo>
                            <a:pt x="16354" y="20177"/>
                            <a:pt x="13721" y="21369"/>
                            <a:pt x="10800" y="21369"/>
                          </a:cubicBezTo>
                          <a:cubicBezTo>
                            <a:pt x="7879" y="21369"/>
                            <a:pt x="5246" y="20177"/>
                            <a:pt x="3325" y="18272"/>
                          </a:cubicBezTo>
                          <a:cubicBezTo>
                            <a:pt x="1422" y="16368"/>
                            <a:pt x="231" y="13714"/>
                            <a:pt x="231" y="10790"/>
                          </a:cubicBezTo>
                          <a:cubicBezTo>
                            <a:pt x="231" y="7886"/>
                            <a:pt x="1422" y="5232"/>
                            <a:pt x="3325" y="3328"/>
                          </a:cubicBezTo>
                          <a:cubicBezTo>
                            <a:pt x="5246" y="1423"/>
                            <a:pt x="7879" y="231"/>
                            <a:pt x="10800" y="231"/>
                          </a:cubicBezTo>
                          <a:cubicBezTo>
                            <a:pt x="13721" y="231"/>
                            <a:pt x="16354" y="1423"/>
                            <a:pt x="18256" y="3328"/>
                          </a:cubicBezTo>
                          <a:cubicBezTo>
                            <a:pt x="20178" y="5232"/>
                            <a:pt x="21350" y="7886"/>
                            <a:pt x="21350" y="10790"/>
                          </a:cubicBezTo>
                          <a:lnTo>
                            <a:pt x="21600" y="10790"/>
                          </a:lnTo>
                          <a:cubicBezTo>
                            <a:pt x="21600" y="4828"/>
                            <a:pt x="16757" y="0"/>
                            <a:pt x="10800" y="0"/>
                          </a:cubicBezTo>
                          <a:cubicBezTo>
                            <a:pt x="4843" y="0"/>
                            <a:pt x="0" y="4828"/>
                            <a:pt x="0" y="10790"/>
                          </a:cubicBezTo>
                          <a:cubicBezTo>
                            <a:pt x="0" y="16772"/>
                            <a:pt x="4843" y="21600"/>
                            <a:pt x="10800" y="21600"/>
                          </a:cubicBezTo>
                          <a:cubicBezTo>
                            <a:pt x="16757" y="21600"/>
                            <a:pt x="21600" y="16772"/>
                            <a:pt x="21600" y="10790"/>
                          </a:cubicBezTo>
                          <a:lnTo>
                            <a:pt x="21465" y="10790"/>
                          </a:ln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sp>
                <p:nvSpPr>
                  <p:cNvPr id="185" name="Google Shape;185;p25"/>
                  <p:cNvSpPr/>
                  <p:nvPr/>
                </p:nvSpPr>
                <p:spPr>
                  <a:xfrm>
                    <a:off x="1004732" y="912105"/>
                    <a:ext cx="1186920" cy="118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7940" y="4980"/>
                        </a:moveTo>
                        <a:cubicBezTo>
                          <a:pt x="17746" y="5243"/>
                          <a:pt x="16200" y="7225"/>
                          <a:pt x="12790" y="8617"/>
                        </a:cubicBezTo>
                        <a:cubicBezTo>
                          <a:pt x="13004" y="9057"/>
                          <a:pt x="13210" y="9504"/>
                          <a:pt x="13402" y="9954"/>
                        </a:cubicBezTo>
                        <a:cubicBezTo>
                          <a:pt x="13469" y="10113"/>
                          <a:pt x="13535" y="10272"/>
                          <a:pt x="13600" y="10430"/>
                        </a:cubicBezTo>
                        <a:cubicBezTo>
                          <a:pt x="16669" y="10044"/>
                          <a:pt x="19719" y="10662"/>
                          <a:pt x="20024" y="10727"/>
                        </a:cubicBezTo>
                        <a:cubicBezTo>
                          <a:pt x="20003" y="8550"/>
                          <a:pt x="19225" y="6550"/>
                          <a:pt x="17940" y="4980"/>
                        </a:cubicBezTo>
                        <a:close/>
                        <a:moveTo>
                          <a:pt x="8638" y="1845"/>
                        </a:moveTo>
                        <a:cubicBezTo>
                          <a:pt x="8893" y="2187"/>
                          <a:pt x="10568" y="4469"/>
                          <a:pt x="12080" y="7246"/>
                        </a:cubicBezTo>
                        <a:cubicBezTo>
                          <a:pt x="15361" y="6017"/>
                          <a:pt x="16749" y="4150"/>
                          <a:pt x="16915" y="3914"/>
                        </a:cubicBezTo>
                        <a:cubicBezTo>
                          <a:pt x="15286" y="2468"/>
                          <a:pt x="13144" y="1589"/>
                          <a:pt x="10799" y="1589"/>
                        </a:cubicBezTo>
                        <a:cubicBezTo>
                          <a:pt x="10055" y="1589"/>
                          <a:pt x="9332" y="1678"/>
                          <a:pt x="8638" y="1845"/>
                        </a:cubicBezTo>
                        <a:close/>
                        <a:moveTo>
                          <a:pt x="1770" y="8925"/>
                        </a:moveTo>
                        <a:cubicBezTo>
                          <a:pt x="2182" y="8930"/>
                          <a:pt x="5983" y="8947"/>
                          <a:pt x="10299" y="7801"/>
                        </a:cubicBezTo>
                        <a:cubicBezTo>
                          <a:pt x="8770" y="5084"/>
                          <a:pt x="7121" y="2799"/>
                          <a:pt x="6878" y="2466"/>
                        </a:cubicBezTo>
                        <a:cubicBezTo>
                          <a:pt x="4297" y="3683"/>
                          <a:pt x="2368" y="6062"/>
                          <a:pt x="1770" y="8925"/>
                        </a:cubicBezTo>
                        <a:close/>
                        <a:moveTo>
                          <a:pt x="3946" y="16982"/>
                        </a:moveTo>
                        <a:cubicBezTo>
                          <a:pt x="4156" y="16624"/>
                          <a:pt x="6687" y="12433"/>
                          <a:pt x="11445" y="10895"/>
                        </a:cubicBezTo>
                        <a:cubicBezTo>
                          <a:pt x="11565" y="10856"/>
                          <a:pt x="11687" y="10819"/>
                          <a:pt x="11808" y="10785"/>
                        </a:cubicBezTo>
                        <a:cubicBezTo>
                          <a:pt x="11577" y="10261"/>
                          <a:pt x="11324" y="9736"/>
                          <a:pt x="11060" y="9220"/>
                        </a:cubicBezTo>
                        <a:cubicBezTo>
                          <a:pt x="6454" y="10598"/>
                          <a:pt x="1984" y="10540"/>
                          <a:pt x="1580" y="10532"/>
                        </a:cubicBezTo>
                        <a:cubicBezTo>
                          <a:pt x="1577" y="10626"/>
                          <a:pt x="1575" y="10720"/>
                          <a:pt x="1575" y="10814"/>
                        </a:cubicBezTo>
                        <a:cubicBezTo>
                          <a:pt x="1575" y="13184"/>
                          <a:pt x="2473" y="15347"/>
                          <a:pt x="3946" y="16982"/>
                        </a:cubicBezTo>
                        <a:close/>
                        <a:moveTo>
                          <a:pt x="14403" y="19306"/>
                        </a:moveTo>
                        <a:cubicBezTo>
                          <a:pt x="14266" y="18497"/>
                          <a:pt x="13730" y="15676"/>
                          <a:pt x="12435" y="12311"/>
                        </a:cubicBezTo>
                        <a:cubicBezTo>
                          <a:pt x="12415" y="12317"/>
                          <a:pt x="12395" y="12324"/>
                          <a:pt x="12375" y="12331"/>
                        </a:cubicBezTo>
                        <a:cubicBezTo>
                          <a:pt x="7171" y="14144"/>
                          <a:pt x="5303" y="17753"/>
                          <a:pt x="5137" y="18092"/>
                        </a:cubicBezTo>
                        <a:cubicBezTo>
                          <a:pt x="6701" y="19312"/>
                          <a:pt x="8667" y="20039"/>
                          <a:pt x="10799" y="20039"/>
                        </a:cubicBezTo>
                        <a:cubicBezTo>
                          <a:pt x="12078" y="20039"/>
                          <a:pt x="13296" y="19778"/>
                          <a:pt x="14403" y="19306"/>
                        </a:cubicBezTo>
                        <a:close/>
                        <a:moveTo>
                          <a:pt x="19908" y="12278"/>
                        </a:moveTo>
                        <a:cubicBezTo>
                          <a:pt x="19592" y="12179"/>
                          <a:pt x="17052" y="11421"/>
                          <a:pt x="14162" y="11884"/>
                        </a:cubicBezTo>
                        <a:cubicBezTo>
                          <a:pt x="15368" y="15199"/>
                          <a:pt x="15860" y="17901"/>
                          <a:pt x="15954" y="18462"/>
                        </a:cubicBezTo>
                        <a:cubicBezTo>
                          <a:pt x="18023" y="17063"/>
                          <a:pt x="19496" y="14845"/>
                          <a:pt x="19908" y="12278"/>
                        </a:cubicBezTo>
                        <a:close/>
                        <a:moveTo>
                          <a:pt x="10799" y="21600"/>
                        </a:moveTo>
                        <a:cubicBezTo>
                          <a:pt x="4844" y="21600"/>
                          <a:pt x="0" y="16755"/>
                          <a:pt x="0" y="10800"/>
                        </a:cubicBezTo>
                        <a:cubicBezTo>
                          <a:pt x="0" y="4845"/>
                          <a:pt x="4844" y="0"/>
                          <a:pt x="10799" y="0"/>
                        </a:cubicBezTo>
                        <a:cubicBezTo>
                          <a:pt x="16755" y="0"/>
                          <a:pt x="21600" y="4845"/>
                          <a:pt x="21600" y="10800"/>
                        </a:cubicBezTo>
                        <a:cubicBezTo>
                          <a:pt x="21600" y="16755"/>
                          <a:pt x="16755" y="21600"/>
                          <a:pt x="10799" y="2160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28575" tIns="28575" rIns="28575" bIns="285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86" name="Google Shape;186;p25"/>
                <p:cNvSpPr txBox="1"/>
                <p:nvPr/>
              </p:nvSpPr>
              <p:spPr>
                <a:xfrm>
                  <a:off x="10524864" y="6442795"/>
                  <a:ext cx="1852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gakkum.kehutanan.go.id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B88460E3-4D74-FDAC-490F-56D49DB3DE8A}"/>
              </a:ext>
            </a:extLst>
          </p:cNvPr>
          <p:cNvSpPr/>
          <p:nvPr/>
        </p:nvSpPr>
        <p:spPr>
          <a:xfrm>
            <a:off x="3342211" y="4670827"/>
            <a:ext cx="219322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85783">
              <a:spcBef>
                <a:spcPct val="0"/>
              </a:spcBef>
              <a:buClrTx/>
              <a:defRPr/>
            </a:pPr>
            <a:r>
              <a:rPr lang="en-US" sz="800" b="1" kern="1200" dirty="0">
                <a:solidFill>
                  <a:prstClr val="black"/>
                </a:solidFill>
                <a:latin typeface="DM Sans" pitchFamily="2" charset="0"/>
                <a:ea typeface="+mn-ea"/>
              </a:rPr>
              <a:t>SUMBER: MYINTRESS (18 AGUSTUS 2026)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B7288B6-1727-EA03-A047-5C0C1A15E32F}"/>
              </a:ext>
            </a:extLst>
          </p:cNvPr>
          <p:cNvSpPr/>
          <p:nvPr/>
        </p:nvSpPr>
        <p:spPr>
          <a:xfrm rot="5400000" flipV="1">
            <a:off x="4360606" y="3679764"/>
            <a:ext cx="2240338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endParaRPr lang="en-US" sz="1351" kern="1200">
              <a:solidFill>
                <a:prstClr val="white"/>
              </a:solidFill>
              <a:latin typeface="Aptos" panose="02110004020202020204"/>
            </a:endParaRPr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E16B6004-FF46-6AF8-7598-BCCFAC5230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2986452"/>
              </p:ext>
            </p:extLst>
          </p:nvPr>
        </p:nvGraphicFramePr>
        <p:xfrm>
          <a:off x="29454" y="2864696"/>
          <a:ext cx="5564074" cy="2140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26" name="Graphic 25" descr="Trophy">
            <a:extLst>
              <a:ext uri="{FF2B5EF4-FFF2-40B4-BE49-F238E27FC236}">
                <a16:creationId xmlns:a16="http://schemas.microsoft.com/office/drawing/2014/main" id="{2BFF3DE3-5CC3-AD41-0E23-2D033CE5A60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17843" y="3004957"/>
            <a:ext cx="240058" cy="248210"/>
          </a:xfrm>
          <a:prstGeom prst="rect">
            <a:avLst/>
          </a:prstGeom>
          <a:effectLst>
            <a:glow rad="101600">
              <a:schemeClr val="bg1"/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0F007AF-2FEC-E564-E3EF-215C84609B26}"/>
              </a:ext>
            </a:extLst>
          </p:cNvPr>
          <p:cNvSpPr txBox="1"/>
          <p:nvPr/>
        </p:nvSpPr>
        <p:spPr>
          <a:xfrm>
            <a:off x="804310" y="2703158"/>
            <a:ext cx="3272820" cy="24820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 defTabSz="685783">
              <a:buClrTx/>
              <a:defRPr/>
            </a:pPr>
            <a:r>
              <a:rPr lang="en-US" altLang="en-US" sz="1013" b="1" kern="1200" dirty="0">
                <a:solidFill>
                  <a:prstClr val="white"/>
                </a:solidFill>
                <a:latin typeface="Avenir Book" panose="020B0503020203020204" pitchFamily="34" charset="-78"/>
                <a:ea typeface="Avenir Book" charset="0"/>
                <a:cs typeface="Avenir Book" panose="020B0503020203020204" pitchFamily="34" charset="-78"/>
              </a:rPr>
              <a:t>REALISASI </a:t>
            </a:r>
            <a:r>
              <a:rPr lang="en-US" altLang="en-US" sz="1013" b="1" kern="1200" dirty="0">
                <a:solidFill>
                  <a:prstClr val="white"/>
                </a:solidFill>
                <a:latin typeface="Avenir Book" charset="0"/>
                <a:ea typeface="Avenir Book" charset="0"/>
                <a:cs typeface="Avenir Book" charset="0"/>
              </a:rPr>
              <a:t>ANGGARAN DITJEN GAKKUMHUT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5246D222-97B1-41B8-C8DA-B0FD21177744}"/>
              </a:ext>
            </a:extLst>
          </p:cNvPr>
          <p:cNvGrpSpPr/>
          <p:nvPr/>
        </p:nvGrpSpPr>
        <p:grpSpPr>
          <a:xfrm>
            <a:off x="-2" y="2880167"/>
            <a:ext cx="4926694" cy="1864055"/>
            <a:chOff x="11657772" y="10052288"/>
            <a:chExt cx="10022400" cy="2797200"/>
          </a:xfrm>
          <a:noFill/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3F4B437C-5373-9CB9-47D1-51A6CEB9EFB0}"/>
                </a:ext>
              </a:extLst>
            </p:cNvPr>
            <p:cNvSpPr/>
            <p:nvPr/>
          </p:nvSpPr>
          <p:spPr>
            <a:xfrm>
              <a:off x="11657772" y="10052288"/>
              <a:ext cx="10022400" cy="2797200"/>
            </a:xfrm>
            <a:prstGeom prst="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buClrTx/>
                <a:defRPr/>
              </a:pPr>
              <a:endParaRPr lang="en-US" sz="1048" kern="1200">
                <a:solidFill>
                  <a:prstClr val="white"/>
                </a:solidFill>
                <a:latin typeface="Aptos" panose="02110004020202020204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90A8BA5-C388-649D-36B6-A543B549B023}"/>
                </a:ext>
              </a:extLst>
            </p:cNvPr>
            <p:cNvSpPr txBox="1"/>
            <p:nvPr/>
          </p:nvSpPr>
          <p:spPr>
            <a:xfrm>
              <a:off x="11657772" y="10088215"/>
              <a:ext cx="7098578" cy="415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685783">
                <a:buClrTx/>
                <a:defRPr/>
              </a:pPr>
              <a:endParaRPr lang="en-US" sz="1200" b="1" kern="1200" dirty="0">
                <a:solidFill>
                  <a:prstClr val="black"/>
                </a:solidFill>
                <a:latin typeface="Montserrat" pitchFamily="2" charset="77"/>
                <a:ea typeface="+mn-ea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9F4F6B0-C294-2F0A-F43A-D994D220CB04}"/>
              </a:ext>
            </a:extLst>
          </p:cNvPr>
          <p:cNvGrpSpPr/>
          <p:nvPr/>
        </p:nvGrpSpPr>
        <p:grpSpPr>
          <a:xfrm>
            <a:off x="-144625" y="183680"/>
            <a:ext cx="3646736" cy="2280005"/>
            <a:chOff x="235795" y="3468931"/>
            <a:chExt cx="1905764" cy="2051978"/>
          </a:xfrm>
        </p:grpSpPr>
        <p:sp>
          <p:nvSpPr>
            <p:cNvPr id="46" name="Rounded Rectangle 5">
              <a:extLst>
                <a:ext uri="{FF2B5EF4-FFF2-40B4-BE49-F238E27FC236}">
                  <a16:creationId xmlns:a16="http://schemas.microsoft.com/office/drawing/2014/main" id="{24ACE811-94E3-B6D4-3C8B-C4369C96D07F}"/>
                </a:ext>
              </a:extLst>
            </p:cNvPr>
            <p:cNvSpPr/>
            <p:nvPr/>
          </p:nvSpPr>
          <p:spPr>
            <a:xfrm>
              <a:off x="393995" y="3468931"/>
              <a:ext cx="1747564" cy="2051978"/>
            </a:xfrm>
            <a:prstGeom prst="roundRect">
              <a:avLst/>
            </a:prstGeom>
            <a:solidFill>
              <a:srgbClr val="E6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85DD44F-94AD-973E-1D79-6E32402F2A80}"/>
                </a:ext>
              </a:extLst>
            </p:cNvPr>
            <p:cNvSpPr txBox="1"/>
            <p:nvPr/>
          </p:nvSpPr>
          <p:spPr>
            <a:xfrm>
              <a:off x="235795" y="3804882"/>
              <a:ext cx="800188" cy="171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800" b="1" i="0" u="sng" strike="noStrike" kern="0" cap="none" spc="0" normalizeH="0" baseline="0" noProof="0" dirty="0">
                  <a:ln>
                    <a:noFill/>
                  </a:ln>
                  <a:solidFill>
                    <a:srgbClr val="4EA72E">
                      <a:lumMod val="75000"/>
                    </a:srgbClr>
                  </a:solidFill>
                  <a:effectLst/>
                  <a:uLnTx/>
                  <a:uFillTx/>
                  <a:latin typeface="DM Sans" pitchFamily="2" charset="0"/>
                  <a:cs typeface="Arial"/>
                  <a:sym typeface="Arial"/>
                </a:rPr>
                <a:t>JENIS BELANJA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A4D9A09-EF9A-A0A9-5B45-FEFA1CFC0D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588" y="3540132"/>
              <a:ext cx="1396245" cy="3550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EA72E">
                      <a:lumMod val="50000"/>
                    </a:srgbClr>
                  </a:solidFill>
                  <a:effectLst/>
                  <a:uLnTx/>
                  <a:uFillTx/>
                  <a:latin typeface="Montserrat Black" pitchFamily="2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rPr>
                <a:t>PAGU ANGGARAN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Bebas Neue Bold" panose="020B0606020202050201" pitchFamily="34" charset="77"/>
                  <a:ea typeface="+mn-ea"/>
                  <a:cs typeface="+mn-cs"/>
                  <a:sym typeface="Arial"/>
                </a:rPr>
                <a:t>740.057.497</a:t>
              </a:r>
            </a:p>
          </p:txBody>
        </p:sp>
      </p:grpSp>
      <p:graphicFrame>
        <p:nvGraphicFramePr>
          <p:cNvPr id="94" name="Chart 93">
            <a:extLst>
              <a:ext uri="{FF2B5EF4-FFF2-40B4-BE49-F238E27FC236}">
                <a16:creationId xmlns:a16="http://schemas.microsoft.com/office/drawing/2014/main" id="{B95D3420-FCBC-EB49-0942-EE6205DA1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1752842"/>
              </p:ext>
            </p:extLst>
          </p:nvPr>
        </p:nvGraphicFramePr>
        <p:xfrm>
          <a:off x="-373276" y="682365"/>
          <a:ext cx="2667243" cy="1802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90" name="Group 89">
            <a:extLst>
              <a:ext uri="{FF2B5EF4-FFF2-40B4-BE49-F238E27FC236}">
                <a16:creationId xmlns:a16="http://schemas.microsoft.com/office/drawing/2014/main" id="{830F79D5-846F-915E-A65F-DEB7453F8AFE}"/>
              </a:ext>
            </a:extLst>
          </p:cNvPr>
          <p:cNvGrpSpPr/>
          <p:nvPr/>
        </p:nvGrpSpPr>
        <p:grpSpPr>
          <a:xfrm>
            <a:off x="202220" y="727185"/>
            <a:ext cx="2091747" cy="1520606"/>
            <a:chOff x="481948" y="2514646"/>
            <a:chExt cx="2091747" cy="1520606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6DA9AD5-5E60-8AB9-5DC7-63AF059E18B5}"/>
                </a:ext>
              </a:extLst>
            </p:cNvPr>
            <p:cNvGrpSpPr/>
            <p:nvPr/>
          </p:nvGrpSpPr>
          <p:grpSpPr>
            <a:xfrm>
              <a:off x="481948" y="2744317"/>
              <a:ext cx="1316652" cy="1290935"/>
              <a:chOff x="649729" y="4369292"/>
              <a:chExt cx="1202097" cy="1152510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B60DDDA3-668F-7357-3F5C-AE3407D0BEB6}"/>
                  </a:ext>
                </a:extLst>
              </p:cNvPr>
              <p:cNvSpPr txBox="1"/>
              <p:nvPr/>
            </p:nvSpPr>
            <p:spPr>
              <a:xfrm>
                <a:off x="800995" y="5259335"/>
                <a:ext cx="1050831" cy="26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ID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DM Sans" pitchFamily="2" charset="0"/>
                    <a:ea typeface="Open Sans" panose="020B0606030504020204" pitchFamily="34" charset="0"/>
                    <a:cs typeface="Open Sans" panose="020B0606030504020204" pitchFamily="34" charset="0"/>
                    <a:sym typeface="Arial"/>
                  </a:rPr>
                  <a:t>442.614.316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ID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DM Sans" pitchFamily="2" charset="0"/>
                    <a:ea typeface="Open Sans" panose="020B0606030504020204" pitchFamily="34" charset="0"/>
                    <a:cs typeface="Open Sans" panose="020B0606030504020204" pitchFamily="34" charset="0"/>
                    <a:sym typeface="Arial"/>
                  </a:rPr>
                  <a:t>59,81%</a:t>
                </a:r>
                <a:endPara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M Sans" pitchFamily="2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3221F097-CA78-646A-4CB3-E40B3DF9B303}"/>
                  </a:ext>
                </a:extLst>
              </p:cNvPr>
              <p:cNvSpPr txBox="1"/>
              <p:nvPr/>
            </p:nvSpPr>
            <p:spPr>
              <a:xfrm>
                <a:off x="649729" y="4369292"/>
                <a:ext cx="1161569" cy="26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ID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DM Sans" pitchFamily="2" charset="0"/>
                    <a:ea typeface="Open Sans" panose="020B0606030504020204" pitchFamily="34" charset="0"/>
                    <a:cs typeface="Open Sans" panose="020B0606030504020204" pitchFamily="34" charset="0"/>
                    <a:sym typeface="Arial"/>
                  </a:rPr>
                  <a:t>275.997.771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ID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DM Sans" pitchFamily="2" charset="0"/>
                    <a:ea typeface="Open Sans" panose="020B0606030504020204" pitchFamily="34" charset="0"/>
                    <a:cs typeface="Open Sans" panose="020B0606030504020204" pitchFamily="34" charset="0"/>
                    <a:sym typeface="Arial"/>
                  </a:rPr>
                  <a:t>37,29%</a:t>
                </a:r>
                <a:endPara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M Sans" pitchFamily="2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endParaRPr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4193C5D7-5232-8A24-8832-5F4139AA9651}"/>
                </a:ext>
              </a:extLst>
            </p:cNvPr>
            <p:cNvSpPr txBox="1"/>
            <p:nvPr/>
          </p:nvSpPr>
          <p:spPr>
            <a:xfrm>
              <a:off x="1301433" y="2514646"/>
              <a:ext cx="1272262" cy="293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D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M Sans" pitchFamily="2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rPr>
                <a:t>21.445.410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D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M Sans" pitchFamily="2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rPr>
                <a:t>2,9%</a:t>
              </a:r>
              <a:endPara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endParaRPr>
            </a:p>
          </p:txBody>
        </p:sp>
        <p:cxnSp>
          <p:nvCxnSpPr>
            <p:cNvPr id="88" name="Connector: Elbow 87">
              <a:extLst>
                <a:ext uri="{FF2B5EF4-FFF2-40B4-BE49-F238E27FC236}">
                  <a16:creationId xmlns:a16="http://schemas.microsoft.com/office/drawing/2014/main" id="{BFE4726F-6CB5-AA6D-8670-9844AA13F58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633675" y="2678041"/>
              <a:ext cx="121856" cy="119217"/>
            </a:xfrm>
            <a:prstGeom prst="bentConnector3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3" name="Rectangle 192">
            <a:extLst>
              <a:ext uri="{FF2B5EF4-FFF2-40B4-BE49-F238E27FC236}">
                <a16:creationId xmlns:a16="http://schemas.microsoft.com/office/drawing/2014/main" id="{B96F7344-082A-3D3F-F70F-71522E209E3E}"/>
              </a:ext>
            </a:extLst>
          </p:cNvPr>
          <p:cNvSpPr/>
          <p:nvPr/>
        </p:nvSpPr>
        <p:spPr>
          <a:xfrm>
            <a:off x="2595147" y="638433"/>
            <a:ext cx="91082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1" i="0" u="sng" strike="noStrike" kern="1200" cap="none" spc="0" normalizeH="0" baseline="0" noProof="0" dirty="0">
                <a:ln>
                  <a:noFill/>
                </a:ln>
                <a:solidFill>
                  <a:srgbClr val="3B7D23"/>
                </a:solidFill>
                <a:effectLst/>
                <a:uLnTx/>
                <a:uFillTx/>
                <a:latin typeface="DM Sans" pitchFamily="2" charset="0"/>
                <a:ea typeface="+mn-ea"/>
                <a:cs typeface="Arial"/>
                <a:sym typeface="Arial"/>
              </a:rPr>
              <a:t>SUMBER DANA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6ADAFEA-7E43-BB15-425F-4036040A618F}"/>
              </a:ext>
            </a:extLst>
          </p:cNvPr>
          <p:cNvSpPr txBox="1"/>
          <p:nvPr/>
        </p:nvSpPr>
        <p:spPr>
          <a:xfrm>
            <a:off x="1985103" y="1945071"/>
            <a:ext cx="1272262" cy="293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643.667.497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86,98%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graphicFrame>
        <p:nvGraphicFramePr>
          <p:cNvPr id="198" name="Chart 197">
            <a:extLst>
              <a:ext uri="{FF2B5EF4-FFF2-40B4-BE49-F238E27FC236}">
                <a16:creationId xmlns:a16="http://schemas.microsoft.com/office/drawing/2014/main" id="{9088D5BF-9531-127C-2A69-8A89FA49EC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7972431"/>
              </p:ext>
            </p:extLst>
          </p:nvPr>
        </p:nvGraphicFramePr>
        <p:xfrm>
          <a:off x="1325936" y="682365"/>
          <a:ext cx="2667243" cy="1802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96" name="TextBox 195">
            <a:extLst>
              <a:ext uri="{FF2B5EF4-FFF2-40B4-BE49-F238E27FC236}">
                <a16:creationId xmlns:a16="http://schemas.microsoft.com/office/drawing/2014/main" id="{F4BC2F0F-969C-1B4B-B808-5B2360681C52}"/>
              </a:ext>
            </a:extLst>
          </p:cNvPr>
          <p:cNvSpPr txBox="1"/>
          <p:nvPr/>
        </p:nvSpPr>
        <p:spPr>
          <a:xfrm>
            <a:off x="1985103" y="1939470"/>
            <a:ext cx="1272262" cy="293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643.667.497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86,98%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67259458-67FF-3475-7492-780CA638DA93}"/>
              </a:ext>
            </a:extLst>
          </p:cNvPr>
          <p:cNvSpPr txBox="1"/>
          <p:nvPr/>
        </p:nvSpPr>
        <p:spPr>
          <a:xfrm>
            <a:off x="2204551" y="939868"/>
            <a:ext cx="1272262" cy="268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96.390.000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13,02%</a:t>
            </a:r>
            <a:endParaRPr kumimoji="0" lang="en-US" sz="7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M Sans" pitchFamily="2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82D25E-C60B-7506-418A-4F50765A6E39}"/>
              </a:ext>
            </a:extLst>
          </p:cNvPr>
          <p:cNvSpPr/>
          <p:nvPr/>
        </p:nvSpPr>
        <p:spPr>
          <a:xfrm rot="10800000">
            <a:off x="95951" y="2582529"/>
            <a:ext cx="5361963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endParaRPr lang="en-US" sz="1351" kern="120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27E67966-2DD5-F99B-0508-DDC61978513C}"/>
              </a:ext>
            </a:extLst>
          </p:cNvPr>
          <p:cNvSpPr txBox="1"/>
          <p:nvPr/>
        </p:nvSpPr>
        <p:spPr>
          <a:xfrm>
            <a:off x="154233" y="412445"/>
            <a:ext cx="14482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(</a:t>
            </a: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Ribu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 Rupiah)</a:t>
            </a:r>
            <a:endParaRPr kumimoji="0" lang="en-ID" sz="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M Sans" pitchFamily="2" charset="0"/>
              <a:cs typeface="Arial"/>
              <a:sym typeface="Arial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318388A-62D8-F722-77C3-B53ADF797801}"/>
              </a:ext>
            </a:extLst>
          </p:cNvPr>
          <p:cNvGrpSpPr/>
          <p:nvPr/>
        </p:nvGrpSpPr>
        <p:grpSpPr>
          <a:xfrm>
            <a:off x="5618660" y="98873"/>
            <a:ext cx="3344015" cy="2481887"/>
            <a:chOff x="393995" y="3176715"/>
            <a:chExt cx="1747564" cy="2383380"/>
          </a:xfrm>
        </p:grpSpPr>
        <p:sp>
          <p:nvSpPr>
            <p:cNvPr id="73" name="Rounded Rectangle 5">
              <a:extLst>
                <a:ext uri="{FF2B5EF4-FFF2-40B4-BE49-F238E27FC236}">
                  <a16:creationId xmlns:a16="http://schemas.microsoft.com/office/drawing/2014/main" id="{1D26720B-6514-9CD6-C1FD-ECB241842CEB}"/>
                </a:ext>
              </a:extLst>
            </p:cNvPr>
            <p:cNvSpPr/>
            <p:nvPr/>
          </p:nvSpPr>
          <p:spPr>
            <a:xfrm>
              <a:off x="393995" y="3192403"/>
              <a:ext cx="1747564" cy="2367692"/>
            </a:xfrm>
            <a:prstGeom prst="roundRect">
              <a:avLst/>
            </a:prstGeom>
            <a:solidFill>
              <a:srgbClr val="E6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0475748-A63B-FF8C-FE6B-D8D0E848DC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7249" y="3176715"/>
              <a:ext cx="1396245" cy="7712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EA72E">
                      <a:lumMod val="50000"/>
                    </a:srgbClr>
                  </a:solidFill>
                  <a:effectLst/>
                  <a:uLnTx/>
                  <a:uFillTx/>
                  <a:latin typeface="Montserrat Black" pitchFamily="2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rPr>
                <a:t>PAGU ANGGARAN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00" b="0" i="1" u="sng" strike="noStrike" kern="0" cap="none" spc="0" normalizeH="0" baseline="0" noProof="0" dirty="0">
                  <a:ln>
                    <a:noFill/>
                  </a:ln>
                  <a:solidFill>
                    <a:srgbClr val="4EA72E">
                      <a:lumMod val="50000"/>
                    </a:srgbClr>
                  </a:solidFill>
                  <a:effectLst/>
                  <a:highlight>
                    <a:srgbClr val="FFFF00"/>
                  </a:highlight>
                  <a:uLnTx/>
                  <a:uFillTx/>
                  <a:latin typeface="Montserrat Black" pitchFamily="2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rPr>
                <a:t>TOP UP</a:t>
              </a:r>
              <a:r>
                <a:rPr kumimoji="0" lang="en-US" sz="1000" b="0" i="0" u="sng" strike="noStrike" kern="0" cap="none" spc="0" normalizeH="0" baseline="0" noProof="0" dirty="0">
                  <a:ln>
                    <a:noFill/>
                  </a:ln>
                  <a:solidFill>
                    <a:srgbClr val="4EA72E">
                      <a:lumMod val="50000"/>
                    </a:srgbClr>
                  </a:solidFill>
                  <a:effectLst/>
                  <a:highlight>
                    <a:srgbClr val="FFFF00"/>
                  </a:highlight>
                  <a:uLnTx/>
                  <a:uFillTx/>
                  <a:latin typeface="Montserrat Black" pitchFamily="2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rPr>
                <a:t> PNBP DAN PENCATATAN HLN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lang="en-US" sz="1800" b="1" dirty="0">
                  <a:solidFill>
                    <a:srgbClr val="C00000"/>
                  </a:solidFill>
                  <a:latin typeface="Bebas Neue Bold" panose="020B0606020202050201" pitchFamily="34" charset="77"/>
                </a:rPr>
                <a:t>936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Bebas Neue Bold" panose="020B0606020202050201" pitchFamily="34" charset="77"/>
                  <a:ea typeface="+mn-ea"/>
                  <a:cs typeface="+mn-cs"/>
                  <a:sym typeface="Arial"/>
                </a:rPr>
                <a:t>.938.785</a:t>
              </a:r>
            </a:p>
          </p:txBody>
        </p:sp>
      </p:grpSp>
      <p:graphicFrame>
        <p:nvGraphicFramePr>
          <p:cNvPr id="194" name="Chart 193">
            <a:extLst>
              <a:ext uri="{FF2B5EF4-FFF2-40B4-BE49-F238E27FC236}">
                <a16:creationId xmlns:a16="http://schemas.microsoft.com/office/drawing/2014/main" id="{3E2AC113-4A98-04DB-7C37-006D4805FE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7262002"/>
              </p:ext>
            </p:extLst>
          </p:nvPr>
        </p:nvGraphicFramePr>
        <p:xfrm>
          <a:off x="5291173" y="833098"/>
          <a:ext cx="2667243" cy="1802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0" name="Rectangle 199">
            <a:extLst>
              <a:ext uri="{FF2B5EF4-FFF2-40B4-BE49-F238E27FC236}">
                <a16:creationId xmlns:a16="http://schemas.microsoft.com/office/drawing/2014/main" id="{C992C66B-86A3-D178-888C-E6D304499771}"/>
              </a:ext>
            </a:extLst>
          </p:cNvPr>
          <p:cNvSpPr/>
          <p:nvPr/>
        </p:nvSpPr>
        <p:spPr>
          <a:xfrm>
            <a:off x="5642074" y="796837"/>
            <a:ext cx="93647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1" i="0" u="sng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DM Sans" pitchFamily="2" charset="0"/>
                <a:ea typeface="+mn-ea"/>
                <a:cs typeface="Arial"/>
                <a:sym typeface="Arial"/>
              </a:rPr>
              <a:t>JENIS BELANJA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D3D3D4EA-1CA2-6A2F-92F4-6ABBE44B8D72}"/>
              </a:ext>
            </a:extLst>
          </p:cNvPr>
          <p:cNvSpPr txBox="1"/>
          <p:nvPr/>
        </p:nvSpPr>
        <p:spPr>
          <a:xfrm>
            <a:off x="6049556" y="2091899"/>
            <a:ext cx="1150971" cy="293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442.614.316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ID" sz="800" b="1" dirty="0">
                <a:solidFill>
                  <a:prstClr val="white"/>
                </a:solidFill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47</a:t>
            </a: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,24%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79F7F463-AB95-27CC-4033-BB81105A7C90}"/>
              </a:ext>
            </a:extLst>
          </p:cNvPr>
          <p:cNvSpPr txBox="1"/>
          <p:nvPr/>
        </p:nvSpPr>
        <p:spPr>
          <a:xfrm>
            <a:off x="6331367" y="803514"/>
            <a:ext cx="1150971" cy="293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127.797.442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13,64%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M Sans" pitchFamily="2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32AB8E5D-819C-B077-62C9-6A0DFA0A93F8}"/>
              </a:ext>
            </a:extLst>
          </p:cNvPr>
          <p:cNvCxnSpPr>
            <a:cxnSpLocks/>
            <a:endCxn id="203" idx="2"/>
          </p:cNvCxnSpPr>
          <p:nvPr/>
        </p:nvCxnSpPr>
        <p:spPr>
          <a:xfrm flipV="1">
            <a:off x="6784056" y="1097505"/>
            <a:ext cx="122797" cy="86990"/>
          </a:xfrm>
          <a:prstGeom prst="bentConnector2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6" name="TextBox 205">
            <a:extLst>
              <a:ext uri="{FF2B5EF4-FFF2-40B4-BE49-F238E27FC236}">
                <a16:creationId xmlns:a16="http://schemas.microsoft.com/office/drawing/2014/main" id="{DF719357-080A-A4E5-2590-C626C49F1712}"/>
              </a:ext>
            </a:extLst>
          </p:cNvPr>
          <p:cNvSpPr txBox="1"/>
          <p:nvPr/>
        </p:nvSpPr>
        <p:spPr>
          <a:xfrm>
            <a:off x="5655310" y="1145059"/>
            <a:ext cx="1150971" cy="293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ID" sz="800" b="1" dirty="0">
                <a:solidFill>
                  <a:prstClr val="white"/>
                </a:solidFill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366</a:t>
            </a: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.527.027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ID" sz="800" b="1" dirty="0">
                <a:solidFill>
                  <a:prstClr val="white"/>
                </a:solidFill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39</a:t>
            </a: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,12%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graphicFrame>
        <p:nvGraphicFramePr>
          <p:cNvPr id="208" name="Chart 207">
            <a:extLst>
              <a:ext uri="{FF2B5EF4-FFF2-40B4-BE49-F238E27FC236}">
                <a16:creationId xmlns:a16="http://schemas.microsoft.com/office/drawing/2014/main" id="{353D126A-9281-96CA-C8FF-A2418F0F68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427928"/>
              </p:ext>
            </p:extLst>
          </p:nvPr>
        </p:nvGraphicFramePr>
        <p:xfrm>
          <a:off x="6787806" y="810669"/>
          <a:ext cx="2667243" cy="1802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209" name="TextBox 208">
            <a:extLst>
              <a:ext uri="{FF2B5EF4-FFF2-40B4-BE49-F238E27FC236}">
                <a16:creationId xmlns:a16="http://schemas.microsoft.com/office/drawing/2014/main" id="{C8493414-D8EC-5000-81A2-202895DCEC4D}"/>
              </a:ext>
            </a:extLst>
          </p:cNvPr>
          <p:cNvSpPr txBox="1"/>
          <p:nvPr/>
        </p:nvSpPr>
        <p:spPr>
          <a:xfrm>
            <a:off x="7373988" y="1077118"/>
            <a:ext cx="1272262" cy="268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ID" sz="700" b="1" dirty="0">
                <a:solidFill>
                  <a:prstClr val="white"/>
                </a:solidFill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382</a:t>
            </a:r>
            <a:r>
              <a:rPr kumimoji="0" lang="en-ID" sz="7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.930.771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ID" sz="700" b="1" dirty="0">
                <a:solidFill>
                  <a:prstClr val="white"/>
                </a:solidFill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40,87</a:t>
            </a:r>
            <a:r>
              <a:rPr kumimoji="0" lang="en-ID" sz="7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%</a:t>
            </a:r>
            <a:endParaRPr kumimoji="0" lang="en-US" sz="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617D70A0-B4B9-9565-51B3-1337C4C4030F}"/>
              </a:ext>
            </a:extLst>
          </p:cNvPr>
          <p:cNvSpPr txBox="1"/>
          <p:nvPr/>
        </p:nvSpPr>
        <p:spPr>
          <a:xfrm>
            <a:off x="7495578" y="2099131"/>
            <a:ext cx="1272262" cy="293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550.868.387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ID" sz="800" b="1" dirty="0">
                <a:solidFill>
                  <a:prstClr val="white"/>
                </a:solidFill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58</a:t>
            </a: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,7</a:t>
            </a:r>
            <a:r>
              <a:rPr lang="en-ID" sz="800" b="1" dirty="0">
                <a:solidFill>
                  <a:prstClr val="white"/>
                </a:solidFill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r>
            <a:r>
              <a:rPr kumimoji="0" lang="en-ID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%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8C6E2B71-3E0D-8A31-C58D-6E60F9FC9737}"/>
              </a:ext>
            </a:extLst>
          </p:cNvPr>
          <p:cNvSpPr/>
          <p:nvPr/>
        </p:nvSpPr>
        <p:spPr>
          <a:xfrm>
            <a:off x="8114014" y="804459"/>
            <a:ext cx="91082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1" i="0" u="sng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DM Sans" pitchFamily="2" charset="0"/>
                <a:ea typeface="+mn-ea"/>
                <a:cs typeface="Arial"/>
                <a:sym typeface="Arial"/>
              </a:rPr>
              <a:t>SUMBER DANA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14D26328-1532-2AFF-3E68-38B32E298EFB}"/>
              </a:ext>
            </a:extLst>
          </p:cNvPr>
          <p:cNvSpPr txBox="1"/>
          <p:nvPr/>
        </p:nvSpPr>
        <p:spPr>
          <a:xfrm>
            <a:off x="5654726" y="665056"/>
            <a:ext cx="14482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(</a:t>
            </a: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Ribu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 Rupiah)</a:t>
            </a:r>
            <a:endParaRPr kumimoji="0" lang="en-ID" sz="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M Sans" pitchFamily="2" charset="0"/>
              <a:cs typeface="Arial"/>
              <a:sym typeface="Arial"/>
            </a:endParaRPr>
          </a:p>
        </p:txBody>
      </p:sp>
      <p:sp>
        <p:nvSpPr>
          <p:cNvPr id="84" name="Isosceles Triangle 83">
            <a:extLst>
              <a:ext uri="{FF2B5EF4-FFF2-40B4-BE49-F238E27FC236}">
                <a16:creationId xmlns:a16="http://schemas.microsoft.com/office/drawing/2014/main" id="{F9ACE424-955D-9CC2-956F-99B802257EC1}"/>
              </a:ext>
            </a:extLst>
          </p:cNvPr>
          <p:cNvSpPr/>
          <p:nvPr/>
        </p:nvSpPr>
        <p:spPr>
          <a:xfrm>
            <a:off x="4407479" y="1555232"/>
            <a:ext cx="413844" cy="485269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  <a:sym typeface="Arial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67B0C74-DBA5-B50C-A402-F66700E64C94}"/>
              </a:ext>
            </a:extLst>
          </p:cNvPr>
          <p:cNvSpPr/>
          <p:nvPr/>
        </p:nvSpPr>
        <p:spPr>
          <a:xfrm>
            <a:off x="4062378" y="1259756"/>
            <a:ext cx="9537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1" kern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DM Sans" pitchFamily="2" charset="0"/>
                <a:ea typeface="+mn-ea"/>
              </a:rPr>
              <a:t>26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DM Sans" pitchFamily="2" charset="0"/>
                <a:ea typeface="+mn-ea"/>
                <a:cs typeface="Arial"/>
                <a:sym typeface="Arial"/>
              </a:rPr>
              <a:t>,60%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39F5755D-7234-5E9F-5E3E-F97D99203D27}"/>
              </a:ext>
            </a:extLst>
          </p:cNvPr>
          <p:cNvSpPr txBox="1"/>
          <p:nvPr/>
        </p:nvSpPr>
        <p:spPr>
          <a:xfrm>
            <a:off x="3438739" y="2030624"/>
            <a:ext cx="2173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AutoNum type="arabicPeriod"/>
              <a:tabLst/>
              <a:defRPr/>
            </a:pPr>
            <a:r>
              <a:rPr kumimoji="0" lang="en-US" sz="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Kenaikan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 </a:t>
            </a:r>
            <a:r>
              <a:rPr kumimoji="0" lang="en-US" sz="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karena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 </a:t>
            </a:r>
            <a:r>
              <a:rPr kumimoji="0" lang="en-US" sz="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adanya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 </a:t>
            </a:r>
            <a:r>
              <a:rPr kumimoji="0" lang="en-US" sz="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TOP UP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 PNBP</a:t>
            </a:r>
          </a:p>
          <a:p>
            <a:pPr marL="228600" marR="0" lvl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AutoNum type="arabicPeriod"/>
              <a:tabLst/>
              <a:defRPr/>
            </a:pPr>
            <a:r>
              <a:rPr lang="en-US" sz="800" dirty="0" err="1">
                <a:latin typeface="DM Sans" pitchFamily="2" charset="0"/>
              </a:rPr>
              <a:t>Pencatatan</a:t>
            </a:r>
            <a:r>
              <a:rPr lang="en-US" sz="800" dirty="0">
                <a:latin typeface="DM Sans" pitchFamily="2" charset="0"/>
              </a:rPr>
              <a:t> Hibah Luar Negeri </a:t>
            </a:r>
            <a:r>
              <a:rPr lang="en-US" sz="800" dirty="0" err="1">
                <a:latin typeface="DM Sans" pitchFamily="2" charset="0"/>
              </a:rPr>
              <a:t>Proyek</a:t>
            </a:r>
            <a:r>
              <a:rPr lang="en-US" sz="800" dirty="0">
                <a:latin typeface="DM Sans" pitchFamily="2" charset="0"/>
              </a:rPr>
              <a:t> Leverage</a:t>
            </a:r>
            <a:endParaRPr kumimoji="0" lang="en-ID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M Sans" pitchFamily="2" charset="0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48D760-835C-3688-BD19-BA1CA09DFF46}"/>
              </a:ext>
            </a:extLst>
          </p:cNvPr>
          <p:cNvSpPr txBox="1"/>
          <p:nvPr/>
        </p:nvSpPr>
        <p:spPr>
          <a:xfrm>
            <a:off x="4124544" y="1092910"/>
            <a:ext cx="12457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 pitchFamily="2" charset="0"/>
                <a:cs typeface="Arial"/>
                <a:sym typeface="Arial"/>
              </a:rPr>
              <a:t>196.881.288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14CA3DC-EA05-BA62-C860-921D4FF46789}"/>
              </a:ext>
            </a:extLst>
          </p:cNvPr>
          <p:cNvSpPr txBox="1">
            <a:spLocks/>
          </p:cNvSpPr>
          <p:nvPr/>
        </p:nvSpPr>
        <p:spPr>
          <a:xfrm>
            <a:off x="2682138" y="635108"/>
            <a:ext cx="3706529" cy="7648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43623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PAGU ANGGARAN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DITJEN GAKKUMHUT</a:t>
            </a:r>
          </a:p>
        </p:txBody>
      </p:sp>
      <p:sp>
        <p:nvSpPr>
          <p:cNvPr id="5" name="Google Shape;137;p25"/>
          <p:cNvSpPr txBox="1"/>
          <p:nvPr/>
        </p:nvSpPr>
        <p:spPr>
          <a:xfrm>
            <a:off x="6021154" y="3295845"/>
            <a:ext cx="2709912" cy="284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b="1" dirty="0">
                <a:solidFill>
                  <a:srgbClr val="3049A5"/>
                </a:solidFill>
                <a:latin typeface="Montserrat"/>
                <a:ea typeface="Montserrat"/>
                <a:cs typeface="Montserrat"/>
                <a:sym typeface="Montserrat"/>
              </a:rPr>
              <a:t>Rp22.614.693.000</a:t>
            </a:r>
            <a:endParaRPr b="1" i="0" u="none" strike="noStrike" cap="none" dirty="0">
              <a:solidFill>
                <a:srgbClr val="3049A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Google Shape;138;p25"/>
          <p:cNvSpPr txBox="1"/>
          <p:nvPr/>
        </p:nvSpPr>
        <p:spPr>
          <a:xfrm>
            <a:off x="6311004" y="3716126"/>
            <a:ext cx="2131800" cy="28466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b="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PAGU EFEKTIF</a:t>
            </a:r>
            <a:endParaRPr b="1" i="0" u="none" strike="noStrike" cap="none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Google Shape;139;p25"/>
          <p:cNvSpPr txBox="1"/>
          <p:nvPr/>
        </p:nvSpPr>
        <p:spPr>
          <a:xfrm>
            <a:off x="6311003" y="3043833"/>
            <a:ext cx="2131800" cy="2846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b="1" dirty="0">
                <a:solidFill>
                  <a:srgbClr val="0A3041"/>
                </a:solidFill>
                <a:latin typeface="Montserrat"/>
                <a:ea typeface="Montserrat"/>
                <a:cs typeface="Montserrat"/>
                <a:sym typeface="Montserrat"/>
              </a:rPr>
              <a:t>BLOKIR</a:t>
            </a:r>
            <a:endParaRPr b="1" i="0" u="none" strike="noStrike" cap="none" dirty="0">
              <a:solidFill>
                <a:srgbClr val="C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Google Shape;191;p25"/>
          <p:cNvSpPr txBox="1"/>
          <p:nvPr/>
        </p:nvSpPr>
        <p:spPr>
          <a:xfrm>
            <a:off x="6051777" y="3961495"/>
            <a:ext cx="2668800" cy="284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b="1" dirty="0">
                <a:solidFill>
                  <a:srgbClr val="C00000"/>
                </a:solidFill>
                <a:latin typeface="Montserrat"/>
                <a:ea typeface="Montserrat"/>
                <a:cs typeface="Montserrat"/>
                <a:sym typeface="Montserrat"/>
              </a:rPr>
              <a:t>Rp914.324.092.000</a:t>
            </a:r>
            <a:endParaRPr b="1" i="0" u="none" strike="noStrike" cap="none" dirty="0">
              <a:solidFill>
                <a:srgbClr val="C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2962C30-1282-D708-31A4-FBC431B63C2C}"/>
              </a:ext>
            </a:extLst>
          </p:cNvPr>
          <p:cNvSpPr/>
          <p:nvPr/>
        </p:nvSpPr>
        <p:spPr>
          <a:xfrm>
            <a:off x="5944444" y="2956374"/>
            <a:ext cx="2865202" cy="62413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184AC6-F2D5-345E-2CD5-6238BBF19474}"/>
              </a:ext>
            </a:extLst>
          </p:cNvPr>
          <p:cNvSpPr/>
          <p:nvPr/>
        </p:nvSpPr>
        <p:spPr>
          <a:xfrm>
            <a:off x="5942791" y="3657614"/>
            <a:ext cx="2865201" cy="5708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C06385-445F-E39D-634F-B7E6D73BFB10}"/>
              </a:ext>
            </a:extLst>
          </p:cNvPr>
          <p:cNvSpPr txBox="1"/>
          <p:nvPr/>
        </p:nvSpPr>
        <p:spPr>
          <a:xfrm>
            <a:off x="7958362" y="1034029"/>
            <a:ext cx="1272262" cy="268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ID" sz="700" b="1" dirty="0">
                <a:solidFill>
                  <a:prstClr val="white"/>
                </a:solidFill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  <a:r>
              <a:rPr kumimoji="0" lang="en-ID" sz="7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.139.627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ID" sz="700" b="1" dirty="0">
                <a:solidFill>
                  <a:prstClr val="white"/>
                </a:solidFill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0,34</a:t>
            </a:r>
            <a:r>
              <a:rPr kumimoji="0" lang="en-ID" sz="7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M Sans" pitchFamily="2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%</a:t>
            </a:r>
            <a:endParaRPr kumimoji="0" lang="en-US" sz="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0910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>
          <a:extLst>
            <a:ext uri="{FF2B5EF4-FFF2-40B4-BE49-F238E27FC236}">
              <a16:creationId xmlns:a16="http://schemas.microsoft.com/office/drawing/2014/main" id="{98D325A7-90F6-06A2-3AAE-C679463F9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25">
            <a:extLst>
              <a:ext uri="{FF2B5EF4-FFF2-40B4-BE49-F238E27FC236}">
                <a16:creationId xmlns:a16="http://schemas.microsoft.com/office/drawing/2014/main" id="{2FEBD89F-AF27-9995-6A71-6BCAE1EB0CEF}"/>
              </a:ext>
            </a:extLst>
          </p:cNvPr>
          <p:cNvGrpSpPr/>
          <p:nvPr/>
        </p:nvGrpSpPr>
        <p:grpSpPr>
          <a:xfrm>
            <a:off x="-9084" y="4149755"/>
            <a:ext cx="9156559" cy="994077"/>
            <a:chOff x="0" y="4403030"/>
            <a:chExt cx="9156559" cy="994077"/>
          </a:xfrm>
        </p:grpSpPr>
        <p:grpSp>
          <p:nvGrpSpPr>
            <p:cNvPr id="142" name="Google Shape;142;p25">
              <a:extLst>
                <a:ext uri="{FF2B5EF4-FFF2-40B4-BE49-F238E27FC236}">
                  <a16:creationId xmlns:a16="http://schemas.microsoft.com/office/drawing/2014/main" id="{C67F48DA-7046-48AA-6470-F13DAE46AA80}"/>
                </a:ext>
              </a:extLst>
            </p:cNvPr>
            <p:cNvGrpSpPr/>
            <p:nvPr/>
          </p:nvGrpSpPr>
          <p:grpSpPr>
            <a:xfrm>
              <a:off x="12940" y="4403030"/>
              <a:ext cx="9143619" cy="994077"/>
              <a:chOff x="17250" y="4299714"/>
              <a:chExt cx="12188952" cy="3072384"/>
            </a:xfrm>
          </p:grpSpPr>
          <p:pic>
            <p:nvPicPr>
              <p:cNvPr id="143" name="Google Shape;143;p25">
                <a:extLst>
                  <a:ext uri="{FF2B5EF4-FFF2-40B4-BE49-F238E27FC236}">
                    <a16:creationId xmlns:a16="http://schemas.microsoft.com/office/drawing/2014/main" id="{25A907A4-2595-94DE-AC24-F899BA36B85E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7872291" y="4778260"/>
                <a:ext cx="4306111" cy="207973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" name="Google Shape;144;p25">
                <a:extLst>
                  <a:ext uri="{FF2B5EF4-FFF2-40B4-BE49-F238E27FC236}">
                    <a16:creationId xmlns:a16="http://schemas.microsoft.com/office/drawing/2014/main" id="{58B6E218-64ED-A9FD-3A8C-3D12FB91316B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7250" y="4756410"/>
                <a:ext cx="4306111" cy="20975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" name="Google Shape;145;p25">
                <a:extLst>
                  <a:ext uri="{FF2B5EF4-FFF2-40B4-BE49-F238E27FC236}">
                    <a16:creationId xmlns:a16="http://schemas.microsoft.com/office/drawing/2014/main" id="{CBE20D7C-C5D7-7AC4-3EAA-4C7D1A572B4A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17250" y="4299714"/>
                <a:ext cx="12188952" cy="30723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6" name="Google Shape;146;p25">
              <a:extLst>
                <a:ext uri="{FF2B5EF4-FFF2-40B4-BE49-F238E27FC236}">
                  <a16:creationId xmlns:a16="http://schemas.microsoft.com/office/drawing/2014/main" id="{59ACDBF6-229F-58FD-5495-98EFCD5289A8}"/>
                </a:ext>
              </a:extLst>
            </p:cNvPr>
            <p:cNvGrpSpPr/>
            <p:nvPr/>
          </p:nvGrpSpPr>
          <p:grpSpPr>
            <a:xfrm>
              <a:off x="0" y="4880932"/>
              <a:ext cx="9144000" cy="386100"/>
              <a:chOff x="0" y="6439329"/>
              <a:chExt cx="12192000" cy="514800"/>
            </a:xfrm>
          </p:grpSpPr>
          <p:sp>
            <p:nvSpPr>
              <p:cNvPr id="147" name="Google Shape;147;p25">
                <a:extLst>
                  <a:ext uri="{FF2B5EF4-FFF2-40B4-BE49-F238E27FC236}">
                    <a16:creationId xmlns:a16="http://schemas.microsoft.com/office/drawing/2014/main" id="{88A5EAAD-8242-6331-BBD4-0C07F85F502D}"/>
                  </a:ext>
                </a:extLst>
              </p:cNvPr>
              <p:cNvSpPr/>
              <p:nvPr/>
            </p:nvSpPr>
            <p:spPr>
              <a:xfrm>
                <a:off x="0" y="6439329"/>
                <a:ext cx="12192000" cy="514800"/>
              </a:xfrm>
              <a:prstGeom prst="rect">
                <a:avLst/>
              </a:prstGeom>
              <a:solidFill>
                <a:schemeClr val="lt2">
                  <a:alpha val="38431"/>
                </a:schemeClr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48" name="Google Shape;148;p25">
                <a:extLst>
                  <a:ext uri="{FF2B5EF4-FFF2-40B4-BE49-F238E27FC236}">
                    <a16:creationId xmlns:a16="http://schemas.microsoft.com/office/drawing/2014/main" id="{6DF2A177-55B4-8A65-6F6E-B47160876745}"/>
                  </a:ext>
                </a:extLst>
              </p:cNvPr>
              <p:cNvGrpSpPr/>
              <p:nvPr/>
            </p:nvGrpSpPr>
            <p:grpSpPr>
              <a:xfrm>
                <a:off x="174420" y="6513871"/>
                <a:ext cx="2613149" cy="288062"/>
                <a:chOff x="525148" y="6430281"/>
                <a:chExt cx="2613149" cy="288062"/>
              </a:xfrm>
            </p:grpSpPr>
            <p:grpSp>
              <p:nvGrpSpPr>
                <p:cNvPr id="149" name="Google Shape;149;p25">
                  <a:extLst>
                    <a:ext uri="{FF2B5EF4-FFF2-40B4-BE49-F238E27FC236}">
                      <a16:creationId xmlns:a16="http://schemas.microsoft.com/office/drawing/2014/main" id="{D19808F3-A46A-07E8-EBE3-FD770D82C602}"/>
                    </a:ext>
                  </a:extLst>
                </p:cNvPr>
                <p:cNvGrpSpPr/>
                <p:nvPr/>
              </p:nvGrpSpPr>
              <p:grpSpPr>
                <a:xfrm>
                  <a:off x="525148" y="6430281"/>
                  <a:ext cx="287920" cy="288062"/>
                  <a:chOff x="0" y="0"/>
                  <a:chExt cx="2316330" cy="2306340"/>
                </a:xfrm>
              </p:grpSpPr>
              <p:sp>
                <p:nvSpPr>
                  <p:cNvPr id="150" name="Google Shape;150;p25">
                    <a:extLst>
                      <a:ext uri="{FF2B5EF4-FFF2-40B4-BE49-F238E27FC236}">
                        <a16:creationId xmlns:a16="http://schemas.microsoft.com/office/drawing/2014/main" id="{F72B7B94-D9C7-592D-1C3B-9D72376007BD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6330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3384CA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" name="Google Shape;151;p25">
                    <a:extLst>
                      <a:ext uri="{FF2B5EF4-FFF2-40B4-BE49-F238E27FC236}">
                        <a16:creationId xmlns:a16="http://schemas.microsoft.com/office/drawing/2014/main" id="{7509446D-5A36-82AC-B3A8-470356E9FB80}"/>
                      </a:ext>
                    </a:extLst>
                  </p:cNvPr>
                  <p:cNvSpPr/>
                  <p:nvPr/>
                </p:nvSpPr>
                <p:spPr>
                  <a:xfrm>
                    <a:off x="193585" y="196922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" name="Google Shape;152;p25">
                    <a:extLst>
                      <a:ext uri="{FF2B5EF4-FFF2-40B4-BE49-F238E27FC236}">
                        <a16:creationId xmlns:a16="http://schemas.microsoft.com/office/drawing/2014/main" id="{60596C74-077A-91C4-7F6C-29A5632025EE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" name="Google Shape;153;p25">
                    <a:extLst>
                      <a:ext uri="{FF2B5EF4-FFF2-40B4-BE49-F238E27FC236}">
                        <a16:creationId xmlns:a16="http://schemas.microsoft.com/office/drawing/2014/main" id="{2E62C891-4559-4A78-04E8-CB9B2134F6BC}"/>
                      </a:ext>
                    </a:extLst>
                  </p:cNvPr>
                  <p:cNvSpPr/>
                  <p:nvPr/>
                </p:nvSpPr>
                <p:spPr>
                  <a:xfrm>
                    <a:off x="864458" y="644171"/>
                    <a:ext cx="500634" cy="1021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0706" y="11347"/>
                        </a:moveTo>
                        <a:lnTo>
                          <a:pt x="14226" y="11347"/>
                        </a:lnTo>
                        <a:lnTo>
                          <a:pt x="14226" y="21600"/>
                        </a:lnTo>
                        <a:lnTo>
                          <a:pt x="4618" y="21600"/>
                        </a:lnTo>
                        <a:lnTo>
                          <a:pt x="4618" y="11347"/>
                        </a:lnTo>
                        <a:lnTo>
                          <a:pt x="0" y="11347"/>
                        </a:lnTo>
                        <a:lnTo>
                          <a:pt x="0" y="7334"/>
                        </a:lnTo>
                        <a:lnTo>
                          <a:pt x="4618" y="7334"/>
                        </a:lnTo>
                        <a:lnTo>
                          <a:pt x="4618" y="4743"/>
                        </a:lnTo>
                        <a:cubicBezTo>
                          <a:pt x="4618" y="2882"/>
                          <a:pt x="6406" y="0"/>
                          <a:pt x="14301" y="0"/>
                        </a:cubicBezTo>
                        <a:lnTo>
                          <a:pt x="21451" y="0"/>
                        </a:lnTo>
                        <a:lnTo>
                          <a:pt x="21451" y="3904"/>
                        </a:lnTo>
                        <a:lnTo>
                          <a:pt x="16312" y="3904"/>
                        </a:lnTo>
                        <a:cubicBezTo>
                          <a:pt x="15418" y="3904"/>
                          <a:pt x="14226" y="4123"/>
                          <a:pt x="14226" y="4999"/>
                        </a:cubicBezTo>
                        <a:lnTo>
                          <a:pt x="14226" y="7370"/>
                        </a:lnTo>
                        <a:lnTo>
                          <a:pt x="21600" y="7370"/>
                        </a:lnTo>
                        <a:lnTo>
                          <a:pt x="20706" y="11347"/>
                        </a:lnTo>
                      </a:path>
                    </a:pathLst>
                  </a:custGeom>
                  <a:solidFill>
                    <a:srgbClr val="3049A5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54" name="Google Shape;154;p25">
                  <a:extLst>
                    <a:ext uri="{FF2B5EF4-FFF2-40B4-BE49-F238E27FC236}">
                      <a16:creationId xmlns:a16="http://schemas.microsoft.com/office/drawing/2014/main" id="{482E122F-BC48-2CFD-201D-205037AB5AF0}"/>
                    </a:ext>
                  </a:extLst>
                </p:cNvPr>
                <p:cNvSpPr txBox="1"/>
                <p:nvPr/>
              </p:nvSpPr>
              <p:spPr>
                <a:xfrm>
                  <a:off x="790797" y="6442786"/>
                  <a:ext cx="2347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 dirty="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Ditjen Gakkum Kehutanan</a:t>
                  </a:r>
                  <a:endParaRPr sz="700" b="0" i="0" u="none" strike="noStrike" cap="none" dirty="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55" name="Google Shape;155;p25">
                <a:extLst>
                  <a:ext uri="{FF2B5EF4-FFF2-40B4-BE49-F238E27FC236}">
                    <a16:creationId xmlns:a16="http://schemas.microsoft.com/office/drawing/2014/main" id="{6606859A-3B6D-02A2-C43A-F26B7D8ED9A3}"/>
                  </a:ext>
                </a:extLst>
              </p:cNvPr>
              <p:cNvGrpSpPr/>
              <p:nvPr/>
            </p:nvGrpSpPr>
            <p:grpSpPr>
              <a:xfrm>
                <a:off x="2987324" y="6513871"/>
                <a:ext cx="2118205" cy="288062"/>
                <a:chOff x="3159729" y="6430281"/>
                <a:chExt cx="2118205" cy="288062"/>
              </a:xfrm>
            </p:grpSpPr>
            <p:grpSp>
              <p:nvGrpSpPr>
                <p:cNvPr id="156" name="Google Shape;156;p25">
                  <a:extLst>
                    <a:ext uri="{FF2B5EF4-FFF2-40B4-BE49-F238E27FC236}">
                      <a16:creationId xmlns:a16="http://schemas.microsoft.com/office/drawing/2014/main" id="{EDC52325-8119-3542-2B46-B8C76DCFF88A}"/>
                    </a:ext>
                  </a:extLst>
                </p:cNvPr>
                <p:cNvGrpSpPr/>
                <p:nvPr/>
              </p:nvGrpSpPr>
              <p:grpSpPr>
                <a:xfrm>
                  <a:off x="3159729" y="6430281"/>
                  <a:ext cx="288104" cy="288062"/>
                  <a:chOff x="0" y="0"/>
                  <a:chExt cx="2319678" cy="2306340"/>
                </a:xfrm>
              </p:grpSpPr>
              <p:sp>
                <p:nvSpPr>
                  <p:cNvPr id="157" name="Google Shape;157;p25">
                    <a:extLst>
                      <a:ext uri="{FF2B5EF4-FFF2-40B4-BE49-F238E27FC236}">
                        <a16:creationId xmlns:a16="http://schemas.microsoft.com/office/drawing/2014/main" id="{8E2725EC-7BF2-1010-FCDA-5093F03AC926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9678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792" y="0"/>
                        </a:moveTo>
                        <a:cubicBezTo>
                          <a:pt x="4856" y="0"/>
                          <a:pt x="0" y="4856"/>
                          <a:pt x="0" y="10792"/>
                        </a:cubicBezTo>
                        <a:cubicBezTo>
                          <a:pt x="0" y="16744"/>
                          <a:pt x="4856" y="21600"/>
                          <a:pt x="10792" y="21600"/>
                        </a:cubicBezTo>
                        <a:cubicBezTo>
                          <a:pt x="16728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28" y="0"/>
                          <a:pt x="10792" y="0"/>
                        </a:cubicBezTo>
                        <a:close/>
                      </a:path>
                    </a:pathLst>
                  </a:custGeom>
                  <a:solidFill>
                    <a:srgbClr val="A624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8" name="Google Shape;158;p25">
                    <a:extLst>
                      <a:ext uri="{FF2B5EF4-FFF2-40B4-BE49-F238E27FC236}">
                        <a16:creationId xmlns:a16="http://schemas.microsoft.com/office/drawing/2014/main" id="{E4A542A1-2A77-8438-4743-644C3C6501C0}"/>
                      </a:ext>
                    </a:extLst>
                  </p:cNvPr>
                  <p:cNvSpPr/>
                  <p:nvPr/>
                </p:nvSpPr>
                <p:spPr>
                  <a:xfrm>
                    <a:off x="196923" y="193585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9" name="Google Shape;159;p25">
                    <a:extLst>
                      <a:ext uri="{FF2B5EF4-FFF2-40B4-BE49-F238E27FC236}">
                        <a16:creationId xmlns:a16="http://schemas.microsoft.com/office/drawing/2014/main" id="{1B6F7607-7F39-94A1-52CE-FFC4783FB9F9}"/>
                      </a:ext>
                    </a:extLst>
                  </p:cNvPr>
                  <p:cNvSpPr/>
                  <p:nvPr/>
                </p:nvSpPr>
                <p:spPr>
                  <a:xfrm>
                    <a:off x="186910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85" y="10790"/>
                        </a:moveTo>
                        <a:lnTo>
                          <a:pt x="21369" y="10790"/>
                        </a:lnTo>
                        <a:cubicBezTo>
                          <a:pt x="21369" y="13714"/>
                          <a:pt x="20177" y="16349"/>
                          <a:pt x="18272" y="18272"/>
                        </a:cubicBezTo>
                        <a:cubicBezTo>
                          <a:pt x="16349" y="20177"/>
                          <a:pt x="13714" y="21369"/>
                          <a:pt x="10790" y="21369"/>
                        </a:cubicBezTo>
                        <a:cubicBezTo>
                          <a:pt x="7886" y="21369"/>
                          <a:pt x="5232" y="20177"/>
                          <a:pt x="3328" y="18272"/>
                        </a:cubicBezTo>
                        <a:cubicBezTo>
                          <a:pt x="1423" y="16349"/>
                          <a:pt x="231" y="13714"/>
                          <a:pt x="231" y="10790"/>
                        </a:cubicBezTo>
                        <a:cubicBezTo>
                          <a:pt x="231" y="7886"/>
                          <a:pt x="1423" y="5232"/>
                          <a:pt x="3328" y="3328"/>
                        </a:cubicBezTo>
                        <a:cubicBezTo>
                          <a:pt x="5232" y="1423"/>
                          <a:pt x="7886" y="231"/>
                          <a:pt x="10790" y="231"/>
                        </a:cubicBezTo>
                        <a:cubicBezTo>
                          <a:pt x="13714" y="231"/>
                          <a:pt x="16349" y="1423"/>
                          <a:pt x="18272" y="3328"/>
                        </a:cubicBezTo>
                        <a:cubicBezTo>
                          <a:pt x="20177" y="5232"/>
                          <a:pt x="21369" y="7886"/>
                          <a:pt x="21369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72" y="0"/>
                          <a:pt x="10790" y="0"/>
                        </a:cubicBezTo>
                        <a:cubicBezTo>
                          <a:pt x="4828" y="0"/>
                          <a:pt x="0" y="4828"/>
                          <a:pt x="0" y="10790"/>
                        </a:cubicBezTo>
                        <a:cubicBezTo>
                          <a:pt x="0" y="16772"/>
                          <a:pt x="4828" y="21600"/>
                          <a:pt x="10790" y="21600"/>
                        </a:cubicBezTo>
                        <a:cubicBezTo>
                          <a:pt x="16772" y="21600"/>
                          <a:pt x="21600" y="16772"/>
                          <a:pt x="21600" y="10790"/>
                        </a:cubicBezTo>
                        <a:lnTo>
                          <a:pt x="21485" y="107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0" name="Google Shape;160;p25">
                    <a:extLst>
                      <a:ext uri="{FF2B5EF4-FFF2-40B4-BE49-F238E27FC236}">
                        <a16:creationId xmlns:a16="http://schemas.microsoft.com/office/drawing/2014/main" id="{EB9A22E1-598E-4800-B5F9-527CF5C53EDE}"/>
                      </a:ext>
                    </a:extLst>
                  </p:cNvPr>
                  <p:cNvSpPr/>
                  <p:nvPr/>
                </p:nvSpPr>
                <p:spPr>
                  <a:xfrm>
                    <a:off x="650849" y="644171"/>
                    <a:ext cx="1018008" cy="10146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9873" y="15649"/>
                        </a:moveTo>
                        <a:cubicBezTo>
                          <a:pt x="19873" y="17963"/>
                          <a:pt x="17963" y="19873"/>
                          <a:pt x="15649" y="19873"/>
                        </a:cubicBezTo>
                        <a:lnTo>
                          <a:pt x="5988" y="19873"/>
                        </a:lnTo>
                        <a:cubicBezTo>
                          <a:pt x="3637" y="19873"/>
                          <a:pt x="1763" y="17963"/>
                          <a:pt x="1763" y="15649"/>
                        </a:cubicBezTo>
                        <a:lnTo>
                          <a:pt x="1763" y="5988"/>
                        </a:lnTo>
                        <a:cubicBezTo>
                          <a:pt x="1763" y="3673"/>
                          <a:pt x="3637" y="1763"/>
                          <a:pt x="5988" y="1763"/>
                        </a:cubicBezTo>
                        <a:lnTo>
                          <a:pt x="15649" y="1763"/>
                        </a:lnTo>
                        <a:cubicBezTo>
                          <a:pt x="17963" y="1763"/>
                          <a:pt x="19873" y="3673"/>
                          <a:pt x="19873" y="5988"/>
                        </a:cubicBezTo>
                        <a:lnTo>
                          <a:pt x="19873" y="15649"/>
                        </a:lnTo>
                        <a:close/>
                        <a:moveTo>
                          <a:pt x="15649" y="0"/>
                        </a:moveTo>
                        <a:lnTo>
                          <a:pt x="5951" y="0"/>
                        </a:lnTo>
                        <a:cubicBezTo>
                          <a:pt x="2682" y="0"/>
                          <a:pt x="0" y="2682"/>
                          <a:pt x="0" y="5988"/>
                        </a:cubicBezTo>
                        <a:lnTo>
                          <a:pt x="0" y="15649"/>
                        </a:lnTo>
                        <a:cubicBezTo>
                          <a:pt x="0" y="18955"/>
                          <a:pt x="2682" y="21600"/>
                          <a:pt x="5951" y="21600"/>
                        </a:cubicBezTo>
                        <a:lnTo>
                          <a:pt x="15649" y="21600"/>
                        </a:lnTo>
                        <a:cubicBezTo>
                          <a:pt x="18955" y="21600"/>
                          <a:pt x="21600" y="18955"/>
                          <a:pt x="21600" y="15649"/>
                        </a:cubicBezTo>
                        <a:lnTo>
                          <a:pt x="21600" y="5988"/>
                        </a:lnTo>
                        <a:cubicBezTo>
                          <a:pt x="21600" y="2682"/>
                          <a:pt x="18955" y="0"/>
                          <a:pt x="15649" y="0"/>
                        </a:cubicBezTo>
                        <a:close/>
                      </a:path>
                    </a:pathLst>
                  </a:cu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1" name="Google Shape;161;p25">
                    <a:extLst>
                      <a:ext uri="{FF2B5EF4-FFF2-40B4-BE49-F238E27FC236}">
                        <a16:creationId xmlns:a16="http://schemas.microsoft.com/office/drawing/2014/main" id="{C96BA2A3-115E-C43A-2257-586BB037362D}"/>
                      </a:ext>
                    </a:extLst>
                  </p:cNvPr>
                  <p:cNvSpPr/>
                  <p:nvPr/>
                </p:nvSpPr>
                <p:spPr>
                  <a:xfrm>
                    <a:off x="891162" y="884483"/>
                    <a:ext cx="537354" cy="5340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17907"/>
                        </a:moveTo>
                        <a:cubicBezTo>
                          <a:pt x="6968" y="17907"/>
                          <a:pt x="3763" y="14702"/>
                          <a:pt x="3763" y="10800"/>
                        </a:cubicBezTo>
                        <a:cubicBezTo>
                          <a:pt x="3763" y="6968"/>
                          <a:pt x="6968" y="3763"/>
                          <a:pt x="10800" y="3763"/>
                        </a:cubicBezTo>
                        <a:cubicBezTo>
                          <a:pt x="14702" y="3763"/>
                          <a:pt x="17837" y="6968"/>
                          <a:pt x="17837" y="10800"/>
                        </a:cubicBezTo>
                        <a:cubicBezTo>
                          <a:pt x="17837" y="14702"/>
                          <a:pt x="14702" y="17907"/>
                          <a:pt x="10800" y="17907"/>
                        </a:cubicBezTo>
                        <a:close/>
                        <a:moveTo>
                          <a:pt x="10800" y="0"/>
                        </a:moveTo>
                        <a:cubicBezTo>
                          <a:pt x="4877" y="0"/>
                          <a:pt x="0" y="4877"/>
                          <a:pt x="0" y="10800"/>
                        </a:cubicBezTo>
                        <a:cubicBezTo>
                          <a:pt x="0" y="16792"/>
                          <a:pt x="4877" y="21600"/>
                          <a:pt x="10800" y="21600"/>
                        </a:cubicBezTo>
                        <a:cubicBezTo>
                          <a:pt x="16792" y="21600"/>
                          <a:pt x="21600" y="16792"/>
                          <a:pt x="21600" y="10800"/>
                        </a:cubicBezTo>
                        <a:cubicBezTo>
                          <a:pt x="21600" y="4877"/>
                          <a:pt x="16792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2" name="Google Shape;162;p25">
                    <a:extLst>
                      <a:ext uri="{FF2B5EF4-FFF2-40B4-BE49-F238E27FC236}">
                        <a16:creationId xmlns:a16="http://schemas.microsoft.com/office/drawing/2014/main" id="{392EBDD8-BF92-AA48-69B7-157B2CF61D8C}"/>
                      </a:ext>
                    </a:extLst>
                  </p:cNvPr>
                  <p:cNvSpPr/>
                  <p:nvPr/>
                </p:nvSpPr>
                <p:spPr>
                  <a:xfrm>
                    <a:off x="1378463" y="817730"/>
                    <a:ext cx="116700" cy="120300"/>
                  </a:xfrm>
                  <a:prstGeom prst="ellipse">
                    <a:avLst/>
                  </a:pr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63" name="Google Shape;163;p25">
                  <a:extLst>
                    <a:ext uri="{FF2B5EF4-FFF2-40B4-BE49-F238E27FC236}">
                      <a16:creationId xmlns:a16="http://schemas.microsoft.com/office/drawing/2014/main" id="{A6E61F95-45B4-2772-33EE-40B3B41930CA}"/>
                    </a:ext>
                  </a:extLst>
                </p:cNvPr>
                <p:cNvSpPr txBox="1"/>
                <p:nvPr/>
              </p:nvSpPr>
              <p:spPr>
                <a:xfrm>
                  <a:off x="3425434" y="6442795"/>
                  <a:ext cx="1852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64" name="Google Shape;164;p25">
                <a:extLst>
                  <a:ext uri="{FF2B5EF4-FFF2-40B4-BE49-F238E27FC236}">
                    <a16:creationId xmlns:a16="http://schemas.microsoft.com/office/drawing/2014/main" id="{1A3A3E53-14DB-6B2D-BA32-F27CC966B679}"/>
                  </a:ext>
                </a:extLst>
              </p:cNvPr>
              <p:cNvGrpSpPr/>
              <p:nvPr/>
            </p:nvGrpSpPr>
            <p:grpSpPr>
              <a:xfrm>
                <a:off x="7859903" y="6513912"/>
                <a:ext cx="2110928" cy="288020"/>
                <a:chOff x="7659324" y="6430322"/>
                <a:chExt cx="2110928" cy="288020"/>
              </a:xfrm>
            </p:grpSpPr>
            <p:grpSp>
              <p:nvGrpSpPr>
                <p:cNvPr id="165" name="Google Shape;165;p25">
                  <a:extLst>
                    <a:ext uri="{FF2B5EF4-FFF2-40B4-BE49-F238E27FC236}">
                      <a16:creationId xmlns:a16="http://schemas.microsoft.com/office/drawing/2014/main" id="{ACDD65E0-BE79-CFD0-803C-DC9BE1161F2B}"/>
                    </a:ext>
                  </a:extLst>
                </p:cNvPr>
                <p:cNvGrpSpPr/>
                <p:nvPr/>
              </p:nvGrpSpPr>
              <p:grpSpPr>
                <a:xfrm>
                  <a:off x="7659324" y="6430322"/>
                  <a:ext cx="287916" cy="288020"/>
                  <a:chOff x="1221756" y="5672607"/>
                  <a:chExt cx="2316300" cy="2309700"/>
                </a:xfrm>
              </p:grpSpPr>
              <p:sp>
                <p:nvSpPr>
                  <p:cNvPr id="166" name="Google Shape;166;p25">
                    <a:extLst>
                      <a:ext uri="{FF2B5EF4-FFF2-40B4-BE49-F238E27FC236}">
                        <a16:creationId xmlns:a16="http://schemas.microsoft.com/office/drawing/2014/main" id="{BA92FDBC-438B-96FE-D250-F61F9938FE8D}"/>
                      </a:ext>
                    </a:extLst>
                  </p:cNvPr>
                  <p:cNvSpPr/>
                  <p:nvPr/>
                </p:nvSpPr>
                <p:spPr>
                  <a:xfrm>
                    <a:off x="1221756" y="5672607"/>
                    <a:ext cx="2316300" cy="2309700"/>
                  </a:xfrm>
                  <a:prstGeom prst="ellipse">
                    <a:avLst/>
                  </a:prstGeom>
                  <a:solidFill>
                    <a:srgbClr val="EF2436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7" name="Google Shape;167;p25">
                    <a:extLst>
                      <a:ext uri="{FF2B5EF4-FFF2-40B4-BE49-F238E27FC236}">
                        <a16:creationId xmlns:a16="http://schemas.microsoft.com/office/drawing/2014/main" id="{081C6D65-AF69-C194-59FF-8666EF65F9D3}"/>
                      </a:ext>
                    </a:extLst>
                  </p:cNvPr>
                  <p:cNvSpPr/>
                  <p:nvPr/>
                </p:nvSpPr>
                <p:spPr>
                  <a:xfrm>
                    <a:off x="1418678" y="5869530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8" name="Google Shape;168;p25">
                    <a:extLst>
                      <a:ext uri="{FF2B5EF4-FFF2-40B4-BE49-F238E27FC236}">
                        <a16:creationId xmlns:a16="http://schemas.microsoft.com/office/drawing/2014/main" id="{8FCBB701-7798-7EE1-8F68-0681C1923703}"/>
                      </a:ext>
                    </a:extLst>
                  </p:cNvPr>
                  <p:cNvSpPr/>
                  <p:nvPr/>
                </p:nvSpPr>
                <p:spPr>
                  <a:xfrm>
                    <a:off x="1405328" y="5859517"/>
                    <a:ext cx="1949184" cy="1935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85" y="10810"/>
                        </a:moveTo>
                        <a:lnTo>
                          <a:pt x="21350" y="10810"/>
                        </a:lnTo>
                        <a:cubicBezTo>
                          <a:pt x="21350" y="13714"/>
                          <a:pt x="20178" y="16368"/>
                          <a:pt x="18275" y="18272"/>
                        </a:cubicBezTo>
                        <a:cubicBezTo>
                          <a:pt x="16354" y="20196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96"/>
                          <a:pt x="3344" y="18272"/>
                        </a:cubicBezTo>
                        <a:cubicBezTo>
                          <a:pt x="1422" y="16368"/>
                          <a:pt x="250" y="13714"/>
                          <a:pt x="250" y="10810"/>
                        </a:cubicBezTo>
                        <a:cubicBezTo>
                          <a:pt x="250" y="7886"/>
                          <a:pt x="1422" y="5251"/>
                          <a:pt x="3344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75" y="3328"/>
                        </a:cubicBezTo>
                        <a:cubicBezTo>
                          <a:pt x="20178" y="5251"/>
                          <a:pt x="21350" y="7886"/>
                          <a:pt x="21350" y="10810"/>
                        </a:cubicBezTo>
                        <a:lnTo>
                          <a:pt x="21600" y="1081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81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810"/>
                        </a:cubicBezTo>
                        <a:lnTo>
                          <a:pt x="21485" y="1081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9" name="Google Shape;169;p25">
                    <a:extLst>
                      <a:ext uri="{FF2B5EF4-FFF2-40B4-BE49-F238E27FC236}">
                        <a16:creationId xmlns:a16="http://schemas.microsoft.com/office/drawing/2014/main" id="{B73E0C79-CD3E-6626-28E0-512711E5E47D}"/>
                      </a:ext>
                    </a:extLst>
                  </p:cNvPr>
                  <p:cNvSpPr/>
                  <p:nvPr/>
                </p:nvSpPr>
                <p:spPr>
                  <a:xfrm>
                    <a:off x="1899305" y="6493676"/>
                    <a:ext cx="964602" cy="6708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8609" y="16006"/>
                        </a:moveTo>
                        <a:lnTo>
                          <a:pt x="8609" y="4375"/>
                        </a:lnTo>
                        <a:lnTo>
                          <a:pt x="14775" y="10191"/>
                        </a:lnTo>
                        <a:lnTo>
                          <a:pt x="8609" y="16006"/>
                        </a:lnTo>
                        <a:close/>
                        <a:moveTo>
                          <a:pt x="21600" y="4597"/>
                        </a:moveTo>
                        <a:cubicBezTo>
                          <a:pt x="21600" y="2049"/>
                          <a:pt x="20126" y="0"/>
                          <a:pt x="18343" y="0"/>
                        </a:cubicBezTo>
                        <a:lnTo>
                          <a:pt x="3219" y="0"/>
                        </a:lnTo>
                        <a:cubicBezTo>
                          <a:pt x="1435" y="0"/>
                          <a:pt x="0" y="2049"/>
                          <a:pt x="0" y="4597"/>
                        </a:cubicBezTo>
                        <a:lnTo>
                          <a:pt x="0" y="16948"/>
                        </a:lnTo>
                        <a:cubicBezTo>
                          <a:pt x="0" y="19495"/>
                          <a:pt x="1435" y="21600"/>
                          <a:pt x="3219" y="21600"/>
                        </a:cubicBezTo>
                        <a:lnTo>
                          <a:pt x="18343" y="21600"/>
                        </a:lnTo>
                        <a:cubicBezTo>
                          <a:pt x="20126" y="21600"/>
                          <a:pt x="21600" y="19495"/>
                          <a:pt x="21600" y="16948"/>
                        </a:cubicBezTo>
                        <a:lnTo>
                          <a:pt x="21600" y="4597"/>
                        </a:lnTo>
                        <a:close/>
                      </a:path>
                    </a:pathLst>
                  </a:custGeom>
                  <a:solidFill>
                    <a:srgbClr val="EE2436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70" name="Google Shape;170;p25">
                  <a:extLst>
                    <a:ext uri="{FF2B5EF4-FFF2-40B4-BE49-F238E27FC236}">
                      <a16:creationId xmlns:a16="http://schemas.microsoft.com/office/drawing/2014/main" id="{EB120523-8F74-48F6-34EB-5A1F2F419EB9}"/>
                    </a:ext>
                  </a:extLst>
                </p:cNvPr>
                <p:cNvSpPr txBox="1"/>
                <p:nvPr/>
              </p:nvSpPr>
              <p:spPr>
                <a:xfrm>
                  <a:off x="7941752" y="6442797"/>
                  <a:ext cx="1828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71" name="Google Shape;171;p25">
                <a:extLst>
                  <a:ext uri="{FF2B5EF4-FFF2-40B4-BE49-F238E27FC236}">
                    <a16:creationId xmlns:a16="http://schemas.microsoft.com/office/drawing/2014/main" id="{00E7FC58-3C72-5E99-D0DA-81C65EE4110F}"/>
                  </a:ext>
                </a:extLst>
              </p:cNvPr>
              <p:cNvGrpSpPr/>
              <p:nvPr/>
            </p:nvGrpSpPr>
            <p:grpSpPr>
              <a:xfrm>
                <a:off x="5422003" y="6513871"/>
                <a:ext cx="2121502" cy="291616"/>
                <a:chOff x="5416423" y="6430281"/>
                <a:chExt cx="2121502" cy="291616"/>
              </a:xfrm>
            </p:grpSpPr>
            <p:sp>
              <p:nvSpPr>
                <p:cNvPr id="172" name="Google Shape;172;p25">
                  <a:extLst>
                    <a:ext uri="{FF2B5EF4-FFF2-40B4-BE49-F238E27FC236}">
                      <a16:creationId xmlns:a16="http://schemas.microsoft.com/office/drawing/2014/main" id="{E482E3ED-338E-C5DF-C5DB-B7D116706E85}"/>
                    </a:ext>
                  </a:extLst>
                </p:cNvPr>
                <p:cNvSpPr txBox="1"/>
                <p:nvPr/>
              </p:nvSpPr>
              <p:spPr>
                <a:xfrm>
                  <a:off x="5685425" y="6442795"/>
                  <a:ext cx="1852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 dirty="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 dirty="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grpSp>
              <p:nvGrpSpPr>
                <p:cNvPr id="173" name="Google Shape;173;p25">
                  <a:extLst>
                    <a:ext uri="{FF2B5EF4-FFF2-40B4-BE49-F238E27FC236}">
                      <a16:creationId xmlns:a16="http://schemas.microsoft.com/office/drawing/2014/main" id="{5FA07D7C-6C7B-EFD6-1C7A-BEB09C701956}"/>
                    </a:ext>
                  </a:extLst>
                </p:cNvPr>
                <p:cNvGrpSpPr/>
                <p:nvPr/>
              </p:nvGrpSpPr>
              <p:grpSpPr>
                <a:xfrm>
                  <a:off x="5416423" y="6430281"/>
                  <a:ext cx="291566" cy="291616"/>
                  <a:chOff x="6142115" y="5967847"/>
                  <a:chExt cx="719915" cy="720039"/>
                </a:xfrm>
              </p:grpSpPr>
              <p:grpSp>
                <p:nvGrpSpPr>
                  <p:cNvPr id="174" name="Google Shape;174;p25">
                    <a:extLst>
                      <a:ext uri="{FF2B5EF4-FFF2-40B4-BE49-F238E27FC236}">
                        <a16:creationId xmlns:a16="http://schemas.microsoft.com/office/drawing/2014/main" id="{74E0F5DA-01CF-163F-FA74-95901041E895}"/>
                      </a:ext>
                    </a:extLst>
                  </p:cNvPr>
                  <p:cNvGrpSpPr/>
                  <p:nvPr/>
                </p:nvGrpSpPr>
                <p:grpSpPr>
                  <a:xfrm>
                    <a:off x="6142115" y="5967847"/>
                    <a:ext cx="719915" cy="720039"/>
                    <a:chOff x="0" y="0"/>
                    <a:chExt cx="2316330" cy="2306340"/>
                  </a:xfrm>
                </p:grpSpPr>
                <p:sp>
                  <p:nvSpPr>
                    <p:cNvPr id="175" name="Google Shape;175;p25">
                      <a:extLst>
                        <a:ext uri="{FF2B5EF4-FFF2-40B4-BE49-F238E27FC236}">
                          <a16:creationId xmlns:a16="http://schemas.microsoft.com/office/drawing/2014/main" id="{BAEA0089-5533-7B33-D605-CFEE99C1D0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0" y="0"/>
                      <a:ext cx="2316330" cy="23063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10800" y="0"/>
                          </a:moveTo>
                          <a:cubicBezTo>
                            <a:pt x="4859" y="0"/>
                            <a:pt x="0" y="4856"/>
                            <a:pt x="0" y="10792"/>
                          </a:cubicBezTo>
                          <a:cubicBezTo>
                            <a:pt x="0" y="16744"/>
                            <a:pt x="4859" y="21600"/>
                            <a:pt x="10800" y="21600"/>
                          </a:cubicBezTo>
                          <a:cubicBezTo>
                            <a:pt x="16741" y="21600"/>
                            <a:pt x="21600" y="16744"/>
                            <a:pt x="21600" y="10792"/>
                          </a:cubicBezTo>
                          <a:cubicBezTo>
                            <a:pt x="21600" y="4856"/>
                            <a:pt x="16741" y="0"/>
                            <a:pt x="10800" y="0"/>
                          </a:cubicBezTo>
                          <a:close/>
                        </a:path>
                      </a:pathLst>
                    </a:custGeom>
                    <a:solidFill>
                      <a:srgbClr val="24F3F0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6" name="Google Shape;176;p25">
                      <a:extLst>
                        <a:ext uri="{FF2B5EF4-FFF2-40B4-BE49-F238E27FC236}">
                          <a16:creationId xmlns:a16="http://schemas.microsoft.com/office/drawing/2014/main" id="{51BA9440-E096-A93F-4BF2-47FF449A07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3585" y="196922"/>
                      <a:ext cx="1925700" cy="1915800"/>
                    </a:xfrm>
                    <a:prstGeom prst="ellipse">
                      <a:avLst/>
                    </a:prstGeom>
                    <a:solidFill>
                      <a:srgbClr val="E6ECEE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" name="Google Shape;177;p25">
                      <a:extLst>
                        <a:ext uri="{FF2B5EF4-FFF2-40B4-BE49-F238E27FC236}">
                          <a16:creationId xmlns:a16="http://schemas.microsoft.com/office/drawing/2014/main" id="{7E69870B-8F81-FCEA-EDEE-F84805797B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3571" y="183571"/>
                      <a:ext cx="1945890" cy="193919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21465" y="10790"/>
                          </a:moveTo>
                          <a:lnTo>
                            <a:pt x="21350" y="10790"/>
                          </a:lnTo>
                          <a:cubicBezTo>
                            <a:pt x="21350" y="13714"/>
                            <a:pt x="20178" y="16368"/>
                            <a:pt x="18256" y="18272"/>
                          </a:cubicBezTo>
                          <a:cubicBezTo>
                            <a:pt x="16354" y="20177"/>
                            <a:pt x="13721" y="21369"/>
                            <a:pt x="10800" y="21369"/>
                          </a:cubicBezTo>
                          <a:cubicBezTo>
                            <a:pt x="7879" y="21369"/>
                            <a:pt x="5246" y="20177"/>
                            <a:pt x="3325" y="18272"/>
                          </a:cubicBezTo>
                          <a:cubicBezTo>
                            <a:pt x="1422" y="16368"/>
                            <a:pt x="231" y="13714"/>
                            <a:pt x="231" y="10790"/>
                          </a:cubicBezTo>
                          <a:cubicBezTo>
                            <a:pt x="231" y="7886"/>
                            <a:pt x="1422" y="5232"/>
                            <a:pt x="3325" y="3328"/>
                          </a:cubicBezTo>
                          <a:cubicBezTo>
                            <a:pt x="5246" y="1423"/>
                            <a:pt x="7879" y="231"/>
                            <a:pt x="10800" y="231"/>
                          </a:cubicBezTo>
                          <a:cubicBezTo>
                            <a:pt x="13721" y="231"/>
                            <a:pt x="16354" y="1423"/>
                            <a:pt x="18256" y="3328"/>
                          </a:cubicBezTo>
                          <a:cubicBezTo>
                            <a:pt x="20178" y="5232"/>
                            <a:pt x="21350" y="7886"/>
                            <a:pt x="21350" y="10790"/>
                          </a:cubicBezTo>
                          <a:lnTo>
                            <a:pt x="21600" y="10790"/>
                          </a:lnTo>
                          <a:cubicBezTo>
                            <a:pt x="21600" y="4828"/>
                            <a:pt x="16757" y="0"/>
                            <a:pt x="10800" y="0"/>
                          </a:cubicBezTo>
                          <a:cubicBezTo>
                            <a:pt x="4843" y="0"/>
                            <a:pt x="0" y="4828"/>
                            <a:pt x="0" y="10790"/>
                          </a:cubicBezTo>
                          <a:cubicBezTo>
                            <a:pt x="0" y="16772"/>
                            <a:pt x="4843" y="21600"/>
                            <a:pt x="10800" y="21600"/>
                          </a:cubicBezTo>
                          <a:cubicBezTo>
                            <a:pt x="16757" y="21600"/>
                            <a:pt x="21600" y="16772"/>
                            <a:pt x="21600" y="10790"/>
                          </a:cubicBezTo>
                          <a:lnTo>
                            <a:pt x="21465" y="10790"/>
                          </a:ln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pic>
                <p:nvPicPr>
                  <p:cNvPr id="178" name="Google Shape;178;p25" descr="A white and blue logo&#10;&#10;Description automatically generated">
                    <a:extLst>
                      <a:ext uri="{FF2B5EF4-FFF2-40B4-BE49-F238E27FC236}">
                        <a16:creationId xmlns:a16="http://schemas.microsoft.com/office/drawing/2014/main" id="{F949D777-4FFE-9B52-DDA5-5DC8DE11BE79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6">
                    <a:alphaModFix/>
                  </a:blip>
                  <a:srcRect/>
                  <a:stretch/>
                </p:blipFill>
                <p:spPr>
                  <a:xfrm>
                    <a:off x="6306587" y="6137795"/>
                    <a:ext cx="389718" cy="3881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</p:grpSp>
          <p:grpSp>
            <p:nvGrpSpPr>
              <p:cNvPr id="180" name="Google Shape;180;p25">
                <a:extLst>
                  <a:ext uri="{FF2B5EF4-FFF2-40B4-BE49-F238E27FC236}">
                    <a16:creationId xmlns:a16="http://schemas.microsoft.com/office/drawing/2014/main" id="{839CB1CF-D6BD-DBC3-374A-DDCD7C10CA2E}"/>
                  </a:ext>
                </a:extLst>
              </p:cNvPr>
              <p:cNvGrpSpPr/>
              <p:nvPr/>
            </p:nvGrpSpPr>
            <p:grpSpPr>
              <a:xfrm>
                <a:off x="10189634" y="6513872"/>
                <a:ext cx="386343" cy="288063"/>
                <a:chOff x="-551670" y="339442"/>
                <a:chExt cx="3108146" cy="2306340"/>
              </a:xfrm>
            </p:grpSpPr>
            <p:grpSp>
              <p:nvGrpSpPr>
                <p:cNvPr id="181" name="Google Shape;181;p25">
                  <a:extLst>
                    <a:ext uri="{FF2B5EF4-FFF2-40B4-BE49-F238E27FC236}">
                      <a16:creationId xmlns:a16="http://schemas.microsoft.com/office/drawing/2014/main" id="{38A77C10-CB54-9232-7AF6-0008BADC616E}"/>
                    </a:ext>
                  </a:extLst>
                </p:cNvPr>
                <p:cNvGrpSpPr/>
                <p:nvPr/>
              </p:nvGrpSpPr>
              <p:grpSpPr>
                <a:xfrm>
                  <a:off x="-551670" y="339442"/>
                  <a:ext cx="3108146" cy="2306340"/>
                  <a:chOff x="-978685" y="-64"/>
                  <a:chExt cx="3108146" cy="2306340"/>
                </a:xfrm>
              </p:grpSpPr>
              <p:sp>
                <p:nvSpPr>
                  <p:cNvPr id="182" name="Google Shape;182;p25">
                    <a:extLst>
                      <a:ext uri="{FF2B5EF4-FFF2-40B4-BE49-F238E27FC236}">
                        <a16:creationId xmlns:a16="http://schemas.microsoft.com/office/drawing/2014/main" id="{B6636DE9-FCA0-EF51-9828-A4A6942187BE}"/>
                      </a:ext>
                    </a:extLst>
                  </p:cNvPr>
                  <p:cNvSpPr/>
                  <p:nvPr/>
                </p:nvSpPr>
                <p:spPr>
                  <a:xfrm>
                    <a:off x="-978685" y="-64"/>
                    <a:ext cx="2316330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365B73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 dirty="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83" name="Google Shape;183;p25">
                    <a:extLst>
                      <a:ext uri="{FF2B5EF4-FFF2-40B4-BE49-F238E27FC236}">
                        <a16:creationId xmlns:a16="http://schemas.microsoft.com/office/drawing/2014/main" id="{E5CBC37B-F0B8-9C3D-02EF-908A84126DE1}"/>
                      </a:ext>
                    </a:extLst>
                  </p:cNvPr>
                  <p:cNvSpPr/>
                  <p:nvPr/>
                </p:nvSpPr>
                <p:spPr>
                  <a:xfrm>
                    <a:off x="-806714" y="190007"/>
                    <a:ext cx="1925995" cy="1915799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84" name="Google Shape;184;p25">
                    <a:extLst>
                      <a:ext uri="{FF2B5EF4-FFF2-40B4-BE49-F238E27FC236}">
                        <a16:creationId xmlns:a16="http://schemas.microsoft.com/office/drawing/2014/main" id="{1581E166-D15A-B92E-B9C8-8AA32E96EB73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85" name="Google Shape;185;p25">
                  <a:extLst>
                    <a:ext uri="{FF2B5EF4-FFF2-40B4-BE49-F238E27FC236}">
                      <a16:creationId xmlns:a16="http://schemas.microsoft.com/office/drawing/2014/main" id="{445FD563-61DC-4BBB-BBD6-85B78C05ABA9}"/>
                    </a:ext>
                  </a:extLst>
                </p:cNvPr>
                <p:cNvSpPr/>
                <p:nvPr/>
              </p:nvSpPr>
              <p:spPr>
                <a:xfrm>
                  <a:off x="-39308" y="893975"/>
                  <a:ext cx="1186924" cy="1186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00" h="21600" extrusionOk="0">
                      <a:moveTo>
                        <a:pt x="17940" y="4980"/>
                      </a:moveTo>
                      <a:cubicBezTo>
                        <a:pt x="17746" y="5243"/>
                        <a:pt x="16200" y="7225"/>
                        <a:pt x="12790" y="8617"/>
                      </a:cubicBezTo>
                      <a:cubicBezTo>
                        <a:pt x="13004" y="9057"/>
                        <a:pt x="13210" y="9504"/>
                        <a:pt x="13402" y="9954"/>
                      </a:cubicBezTo>
                      <a:cubicBezTo>
                        <a:pt x="13469" y="10113"/>
                        <a:pt x="13535" y="10272"/>
                        <a:pt x="13600" y="10430"/>
                      </a:cubicBezTo>
                      <a:cubicBezTo>
                        <a:pt x="16669" y="10044"/>
                        <a:pt x="19719" y="10662"/>
                        <a:pt x="20024" y="10727"/>
                      </a:cubicBezTo>
                      <a:cubicBezTo>
                        <a:pt x="20003" y="8550"/>
                        <a:pt x="19225" y="6550"/>
                        <a:pt x="17940" y="4980"/>
                      </a:cubicBezTo>
                      <a:close/>
                      <a:moveTo>
                        <a:pt x="8638" y="1845"/>
                      </a:moveTo>
                      <a:cubicBezTo>
                        <a:pt x="8893" y="2187"/>
                        <a:pt x="10568" y="4469"/>
                        <a:pt x="12080" y="7246"/>
                      </a:cubicBezTo>
                      <a:cubicBezTo>
                        <a:pt x="15361" y="6017"/>
                        <a:pt x="16749" y="4150"/>
                        <a:pt x="16915" y="3914"/>
                      </a:cubicBezTo>
                      <a:cubicBezTo>
                        <a:pt x="15286" y="2468"/>
                        <a:pt x="13144" y="1589"/>
                        <a:pt x="10799" y="1589"/>
                      </a:cubicBezTo>
                      <a:cubicBezTo>
                        <a:pt x="10055" y="1589"/>
                        <a:pt x="9332" y="1678"/>
                        <a:pt x="8638" y="1845"/>
                      </a:cubicBezTo>
                      <a:close/>
                      <a:moveTo>
                        <a:pt x="1770" y="8925"/>
                      </a:moveTo>
                      <a:cubicBezTo>
                        <a:pt x="2182" y="8930"/>
                        <a:pt x="5983" y="8947"/>
                        <a:pt x="10299" y="7801"/>
                      </a:cubicBezTo>
                      <a:cubicBezTo>
                        <a:pt x="8770" y="5084"/>
                        <a:pt x="7121" y="2799"/>
                        <a:pt x="6878" y="2466"/>
                      </a:cubicBezTo>
                      <a:cubicBezTo>
                        <a:pt x="4297" y="3683"/>
                        <a:pt x="2368" y="6062"/>
                        <a:pt x="1770" y="8925"/>
                      </a:cubicBezTo>
                      <a:close/>
                      <a:moveTo>
                        <a:pt x="3946" y="16982"/>
                      </a:moveTo>
                      <a:cubicBezTo>
                        <a:pt x="4156" y="16624"/>
                        <a:pt x="6687" y="12433"/>
                        <a:pt x="11445" y="10895"/>
                      </a:cubicBezTo>
                      <a:cubicBezTo>
                        <a:pt x="11565" y="10856"/>
                        <a:pt x="11687" y="10819"/>
                        <a:pt x="11808" y="10785"/>
                      </a:cubicBezTo>
                      <a:cubicBezTo>
                        <a:pt x="11577" y="10261"/>
                        <a:pt x="11324" y="9736"/>
                        <a:pt x="11060" y="9220"/>
                      </a:cubicBezTo>
                      <a:cubicBezTo>
                        <a:pt x="6454" y="10598"/>
                        <a:pt x="1984" y="10540"/>
                        <a:pt x="1580" y="10532"/>
                      </a:cubicBezTo>
                      <a:cubicBezTo>
                        <a:pt x="1577" y="10626"/>
                        <a:pt x="1575" y="10720"/>
                        <a:pt x="1575" y="10814"/>
                      </a:cubicBezTo>
                      <a:cubicBezTo>
                        <a:pt x="1575" y="13184"/>
                        <a:pt x="2473" y="15347"/>
                        <a:pt x="3946" y="16982"/>
                      </a:cubicBezTo>
                      <a:close/>
                      <a:moveTo>
                        <a:pt x="14403" y="19306"/>
                      </a:moveTo>
                      <a:cubicBezTo>
                        <a:pt x="14266" y="18497"/>
                        <a:pt x="13730" y="15676"/>
                        <a:pt x="12435" y="12311"/>
                      </a:cubicBezTo>
                      <a:cubicBezTo>
                        <a:pt x="12415" y="12317"/>
                        <a:pt x="12395" y="12324"/>
                        <a:pt x="12375" y="12331"/>
                      </a:cubicBezTo>
                      <a:cubicBezTo>
                        <a:pt x="7171" y="14144"/>
                        <a:pt x="5303" y="17753"/>
                        <a:pt x="5137" y="18092"/>
                      </a:cubicBezTo>
                      <a:cubicBezTo>
                        <a:pt x="6701" y="19312"/>
                        <a:pt x="8667" y="20039"/>
                        <a:pt x="10799" y="20039"/>
                      </a:cubicBezTo>
                      <a:cubicBezTo>
                        <a:pt x="12078" y="20039"/>
                        <a:pt x="13296" y="19778"/>
                        <a:pt x="14403" y="19306"/>
                      </a:cubicBezTo>
                      <a:close/>
                      <a:moveTo>
                        <a:pt x="19908" y="12278"/>
                      </a:moveTo>
                      <a:cubicBezTo>
                        <a:pt x="19592" y="12179"/>
                        <a:pt x="17052" y="11421"/>
                        <a:pt x="14162" y="11884"/>
                      </a:cubicBezTo>
                      <a:cubicBezTo>
                        <a:pt x="15368" y="15199"/>
                        <a:pt x="15860" y="17901"/>
                        <a:pt x="15954" y="18462"/>
                      </a:cubicBezTo>
                      <a:cubicBezTo>
                        <a:pt x="18023" y="17063"/>
                        <a:pt x="19496" y="14845"/>
                        <a:pt x="19908" y="12278"/>
                      </a:cubicBezTo>
                      <a:close/>
                      <a:moveTo>
                        <a:pt x="10799" y="21600"/>
                      </a:moveTo>
                      <a:cubicBezTo>
                        <a:pt x="4844" y="21600"/>
                        <a:pt x="0" y="16755"/>
                        <a:pt x="0" y="10800"/>
                      </a:cubicBezTo>
                      <a:cubicBezTo>
                        <a:pt x="0" y="4845"/>
                        <a:pt x="4844" y="0"/>
                        <a:pt x="10799" y="0"/>
                      </a:cubicBezTo>
                      <a:cubicBezTo>
                        <a:pt x="16755" y="0"/>
                        <a:pt x="21600" y="4845"/>
                        <a:pt x="21600" y="10800"/>
                      </a:cubicBezTo>
                      <a:cubicBezTo>
                        <a:pt x="21600" y="16755"/>
                        <a:pt x="16755" y="21600"/>
                        <a:pt x="10799" y="2160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28575" tIns="28575" rIns="28575" bIns="2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B3766FED-4AAC-82E1-FAA5-E97842503154}"/>
              </a:ext>
            </a:extLst>
          </p:cNvPr>
          <p:cNvSpPr/>
          <p:nvPr/>
        </p:nvSpPr>
        <p:spPr>
          <a:xfrm>
            <a:off x="290136" y="3486110"/>
            <a:ext cx="170591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85783">
              <a:spcBef>
                <a:spcPct val="0"/>
              </a:spcBef>
              <a:buClrTx/>
              <a:defRPr/>
            </a:pPr>
            <a:r>
              <a:rPr lang="en-US" sz="600" b="1" kern="1200" dirty="0">
                <a:solidFill>
                  <a:prstClr val="black"/>
                </a:solidFill>
                <a:latin typeface="DM Sans" pitchFamily="2" charset="0"/>
                <a:ea typeface="+mn-ea"/>
              </a:rPr>
              <a:t>SUMBER: MY INTRESS (18 AGUSTUS 2026)</a:t>
            </a:r>
          </a:p>
        </p:txBody>
      </p:sp>
      <p:sp>
        <p:nvSpPr>
          <p:cNvPr id="2" name="Google Shape;186;p25">
            <a:extLst>
              <a:ext uri="{FF2B5EF4-FFF2-40B4-BE49-F238E27FC236}">
                <a16:creationId xmlns:a16="http://schemas.microsoft.com/office/drawing/2014/main" id="{BCF6E618-FBA5-5D85-3FE8-93369C9DA27F}"/>
              </a:ext>
            </a:extLst>
          </p:cNvPr>
          <p:cNvSpPr txBox="1"/>
          <p:nvPr/>
        </p:nvSpPr>
        <p:spPr>
          <a:xfrm>
            <a:off x="7836080" y="4702224"/>
            <a:ext cx="1389375" cy="177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gakkum.kehutanan.go.id</a:t>
            </a:r>
            <a:endParaRPr sz="700" b="0" i="0" u="none" strike="noStrike" cap="none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0E78C98-32CA-A126-EC93-EAC25E8EFFA7}"/>
              </a:ext>
            </a:extLst>
          </p:cNvPr>
          <p:cNvSpPr txBox="1">
            <a:spLocks/>
          </p:cNvSpPr>
          <p:nvPr/>
        </p:nvSpPr>
        <p:spPr>
          <a:xfrm>
            <a:off x="368469" y="203926"/>
            <a:ext cx="8579981" cy="7648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3623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REALISASI ANGGARAN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DITJEN GAKKUM</a:t>
            </a:r>
            <a:r>
              <a:rPr lang="en-US" sz="2400" b="1" dirty="0">
                <a:solidFill>
                  <a:srgbClr val="C00000"/>
                </a:solidFill>
                <a:latin typeface="Montserrat" pitchFamily="2" charset="77"/>
                <a:cs typeface="Futura" panose="020B0602020204020303" pitchFamily="34" charset="-79"/>
              </a:rPr>
              <a:t>HUT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tserrat" pitchFamily="2" charset="77"/>
              <a:ea typeface="+mj-ea"/>
              <a:cs typeface="Futura" panose="020B0602020204020303" pitchFamily="34" charset="-79"/>
              <a:sym typeface="Arial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76FE627-162A-4DF9-17E6-7CEC02621C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2578465"/>
              </p:ext>
            </p:extLst>
          </p:nvPr>
        </p:nvGraphicFramePr>
        <p:xfrm>
          <a:off x="317415" y="1006331"/>
          <a:ext cx="3836074" cy="3068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F5C65D7D-F115-1E90-CE17-40159771BDA0}"/>
              </a:ext>
            </a:extLst>
          </p:cNvPr>
          <p:cNvSpPr/>
          <p:nvPr/>
        </p:nvSpPr>
        <p:spPr>
          <a:xfrm>
            <a:off x="404227" y="739453"/>
            <a:ext cx="3749262" cy="264785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75E0886-E409-1D82-1390-9DEE70A918B8}"/>
              </a:ext>
            </a:extLst>
          </p:cNvPr>
          <p:cNvSpPr/>
          <p:nvPr/>
        </p:nvSpPr>
        <p:spPr>
          <a:xfrm>
            <a:off x="4969868" y="739453"/>
            <a:ext cx="3749262" cy="264785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2562050-0163-20CA-4AB2-AF9401C407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4268515"/>
              </p:ext>
            </p:extLst>
          </p:nvPr>
        </p:nvGraphicFramePr>
        <p:xfrm>
          <a:off x="5010247" y="964765"/>
          <a:ext cx="3836074" cy="3068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4BA12F5D-3ECC-3AA0-DEB3-FA8056301319}"/>
              </a:ext>
            </a:extLst>
          </p:cNvPr>
          <p:cNvSpPr/>
          <p:nvPr/>
        </p:nvSpPr>
        <p:spPr>
          <a:xfrm>
            <a:off x="1457332" y="833374"/>
            <a:ext cx="1452642" cy="2540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85783">
              <a:spcBef>
                <a:spcPct val="0"/>
              </a:spcBef>
              <a:buClrTx/>
              <a:defRPr/>
            </a:pPr>
            <a:r>
              <a:rPr lang="en-US" sz="1051" b="1" kern="1200" dirty="0">
                <a:solidFill>
                  <a:prstClr val="black"/>
                </a:solidFill>
                <a:latin typeface="DM Sans" pitchFamily="2" charset="0"/>
                <a:ea typeface="+mn-ea"/>
              </a:rPr>
              <a:t>PER JENIS BELANJA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99677E9-5C4B-8602-282D-C516598042F3}"/>
              </a:ext>
            </a:extLst>
          </p:cNvPr>
          <p:cNvSpPr/>
          <p:nvPr/>
        </p:nvSpPr>
        <p:spPr>
          <a:xfrm>
            <a:off x="6222001" y="828841"/>
            <a:ext cx="1412566" cy="2540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85783">
              <a:spcBef>
                <a:spcPct val="0"/>
              </a:spcBef>
              <a:buClrTx/>
              <a:defRPr/>
            </a:pPr>
            <a:r>
              <a:rPr lang="en-US" sz="1051" b="1" kern="1200" dirty="0">
                <a:solidFill>
                  <a:prstClr val="black"/>
                </a:solidFill>
                <a:latin typeface="DM Sans" pitchFamily="2" charset="0"/>
                <a:ea typeface="+mn-ea"/>
              </a:rPr>
              <a:t>PER SUMBER DANA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2F2A87-B800-1DB9-E726-EE8F31DA77D9}"/>
              </a:ext>
            </a:extLst>
          </p:cNvPr>
          <p:cNvSpPr txBox="1"/>
          <p:nvPr/>
        </p:nvSpPr>
        <p:spPr>
          <a:xfrm>
            <a:off x="5403300" y="2166966"/>
            <a:ext cx="688986" cy="25404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highlight>
                  <a:srgbClr val="FFFF00"/>
                </a:highlight>
                <a:latin typeface="DM Sans" pitchFamily="2" charset="0"/>
              </a:rPr>
              <a:t>63,67%</a:t>
            </a:r>
            <a:endParaRPr lang="en-ID" sz="1000" b="1" dirty="0">
              <a:highlight>
                <a:srgbClr val="FFFF00"/>
              </a:highlight>
              <a:latin typeface="DM Sans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0B4D27-D894-3BA5-3D23-C00DBEAED4FE}"/>
              </a:ext>
            </a:extLst>
          </p:cNvPr>
          <p:cNvSpPr txBox="1"/>
          <p:nvPr/>
        </p:nvSpPr>
        <p:spPr>
          <a:xfrm>
            <a:off x="6529002" y="2112456"/>
            <a:ext cx="940037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highlight>
                  <a:srgbClr val="FFFF00"/>
                </a:highlight>
                <a:latin typeface="DM Sans" pitchFamily="2" charset="0"/>
              </a:rPr>
              <a:t>25.13%</a:t>
            </a:r>
            <a:endParaRPr lang="en-ID" sz="1000" b="1" dirty="0">
              <a:highlight>
                <a:srgbClr val="FFFF00"/>
              </a:highlight>
              <a:latin typeface="DM Sans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04E3E1-2FAF-CE41-64E6-57E0A1461302}"/>
              </a:ext>
            </a:extLst>
          </p:cNvPr>
          <p:cNvSpPr txBox="1"/>
          <p:nvPr/>
        </p:nvSpPr>
        <p:spPr>
          <a:xfrm>
            <a:off x="699248" y="1565320"/>
            <a:ext cx="758084" cy="21544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DM Sans" pitchFamily="2" charset="0"/>
              </a:rPr>
              <a:t>66,02%</a:t>
            </a:r>
            <a:endParaRPr lang="en-ID" sz="800" b="1" dirty="0">
              <a:solidFill>
                <a:schemeClr val="tx1"/>
              </a:solidFill>
              <a:latin typeface="DM Sans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4DA698-54AE-4275-ED5A-0D7DE475341F}"/>
              </a:ext>
            </a:extLst>
          </p:cNvPr>
          <p:cNvSpPr txBox="1"/>
          <p:nvPr/>
        </p:nvSpPr>
        <p:spPr>
          <a:xfrm>
            <a:off x="1799476" y="2049542"/>
            <a:ext cx="813093" cy="21544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DM Sans" pitchFamily="2" charset="0"/>
              </a:rPr>
              <a:t>38,12%</a:t>
            </a:r>
            <a:endParaRPr lang="en-ID" sz="800" b="1" dirty="0">
              <a:solidFill>
                <a:schemeClr val="tx1"/>
              </a:solidFill>
              <a:latin typeface="DM Sans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C7B7B7-B2A6-2943-2D45-FF81744EBC2F}"/>
              </a:ext>
            </a:extLst>
          </p:cNvPr>
          <p:cNvSpPr txBox="1"/>
          <p:nvPr/>
        </p:nvSpPr>
        <p:spPr>
          <a:xfrm>
            <a:off x="3104573" y="2320564"/>
            <a:ext cx="731502" cy="21544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DM Sans" pitchFamily="2" charset="0"/>
              </a:rPr>
              <a:t>14,21%</a:t>
            </a:r>
            <a:endParaRPr lang="en-ID" sz="800" b="1" dirty="0">
              <a:solidFill>
                <a:schemeClr val="tx1"/>
              </a:solidFill>
              <a:latin typeface="DM Sans" pitchFamily="2" charset="0"/>
            </a:endParaRPr>
          </a:p>
        </p:txBody>
      </p:sp>
      <p:sp>
        <p:nvSpPr>
          <p:cNvPr id="140" name="Google Shape;140;p25"/>
          <p:cNvSpPr txBox="1"/>
          <p:nvPr/>
        </p:nvSpPr>
        <p:spPr>
          <a:xfrm>
            <a:off x="2390076" y="3489289"/>
            <a:ext cx="4453014" cy="56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600" b="1" i="0" u="none" strike="noStrike" cap="none" dirty="0">
                <a:solidFill>
                  <a:srgbClr val="0A3041"/>
                </a:solidFill>
                <a:latin typeface="Montserrat"/>
                <a:ea typeface="Montserrat"/>
                <a:cs typeface="Montserrat"/>
                <a:sym typeface="Montserrat"/>
              </a:rPr>
              <a:t>TOTAL REALISASI ANGGARAN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600" b="1" i="0" u="none" strike="noStrike" cap="none" dirty="0">
                <a:solidFill>
                  <a:srgbClr val="0A3041"/>
                </a:solidFill>
                <a:latin typeface="Montserrat"/>
                <a:ea typeface="Montserrat"/>
                <a:cs typeface="Montserrat"/>
                <a:sym typeface="Montserrat"/>
              </a:rPr>
              <a:t>DITJEN GAKKUMHUT </a:t>
            </a:r>
            <a:endParaRPr sz="1600" b="1" i="0" u="none" strike="noStrike" cap="none" dirty="0">
              <a:solidFill>
                <a:srgbClr val="C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9" name="Google Shape;189;p25"/>
          <p:cNvSpPr txBox="1"/>
          <p:nvPr/>
        </p:nvSpPr>
        <p:spPr>
          <a:xfrm>
            <a:off x="2390077" y="4036273"/>
            <a:ext cx="4453013" cy="56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>
              <a:buSzPts val="1800"/>
            </a:pPr>
            <a:r>
              <a:rPr lang="en" sz="1600" b="1" dirty="0">
                <a:solidFill>
                  <a:srgbClr val="C00000"/>
                </a:solidFill>
                <a:latin typeface="Montserrat"/>
                <a:ea typeface="Montserrat"/>
                <a:cs typeface="Montserrat"/>
                <a:sym typeface="Montserrat"/>
              </a:rPr>
              <a:t>Rp450.080.242.398,-</a:t>
            </a:r>
          </a:p>
          <a:p>
            <a:pPr algn="ctr">
              <a:buSzPts val="1800"/>
            </a:pPr>
            <a:r>
              <a:rPr lang="en" sz="1600" b="1" dirty="0">
                <a:solidFill>
                  <a:schemeClr val="accent6">
                    <a:lumMod val="5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(48,04%)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63CDEBC-010B-F600-131C-F07B7F04351C}"/>
              </a:ext>
            </a:extLst>
          </p:cNvPr>
          <p:cNvSpPr/>
          <p:nvPr/>
        </p:nvSpPr>
        <p:spPr>
          <a:xfrm>
            <a:off x="2340207" y="3459838"/>
            <a:ext cx="4572222" cy="111625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316E9D-7471-5A37-5F9B-C353726798A8}"/>
              </a:ext>
            </a:extLst>
          </p:cNvPr>
          <p:cNvSpPr txBox="1"/>
          <p:nvPr/>
        </p:nvSpPr>
        <p:spPr>
          <a:xfrm>
            <a:off x="7690794" y="2256259"/>
            <a:ext cx="940037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highlight>
                  <a:srgbClr val="FFFF00"/>
                </a:highlight>
                <a:latin typeface="DM Sans" pitchFamily="2" charset="0"/>
              </a:rPr>
              <a:t>100%</a:t>
            </a:r>
            <a:endParaRPr lang="en-ID" sz="1000" b="1" dirty="0">
              <a:highlight>
                <a:srgbClr val="FFFF00"/>
              </a:highlight>
              <a:latin typeface="DM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61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>
          <a:extLst>
            <a:ext uri="{FF2B5EF4-FFF2-40B4-BE49-F238E27FC236}">
              <a16:creationId xmlns:a16="http://schemas.microsoft.com/office/drawing/2014/main" id="{9A1AF366-B640-8C71-368D-066CC64F7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25">
            <a:extLst>
              <a:ext uri="{FF2B5EF4-FFF2-40B4-BE49-F238E27FC236}">
                <a16:creationId xmlns:a16="http://schemas.microsoft.com/office/drawing/2014/main" id="{B39B69E4-0E47-09D7-97CD-424B146C89FE}"/>
              </a:ext>
            </a:extLst>
          </p:cNvPr>
          <p:cNvGrpSpPr/>
          <p:nvPr/>
        </p:nvGrpSpPr>
        <p:grpSpPr>
          <a:xfrm>
            <a:off x="6927" y="4160497"/>
            <a:ext cx="9144000" cy="1030338"/>
            <a:chOff x="0" y="4236694"/>
            <a:chExt cx="9144000" cy="1030338"/>
          </a:xfrm>
        </p:grpSpPr>
        <p:grpSp>
          <p:nvGrpSpPr>
            <p:cNvPr id="142" name="Google Shape;142;p25">
              <a:extLst>
                <a:ext uri="{FF2B5EF4-FFF2-40B4-BE49-F238E27FC236}">
                  <a16:creationId xmlns:a16="http://schemas.microsoft.com/office/drawing/2014/main" id="{57812FC8-C6D6-1F83-1E0E-50E3543DA612}"/>
                </a:ext>
              </a:extLst>
            </p:cNvPr>
            <p:cNvGrpSpPr/>
            <p:nvPr/>
          </p:nvGrpSpPr>
          <p:grpSpPr>
            <a:xfrm>
              <a:off x="0" y="4236694"/>
              <a:ext cx="9143619" cy="994077"/>
              <a:chOff x="0" y="3785615"/>
              <a:chExt cx="12188952" cy="3072384"/>
            </a:xfrm>
          </p:grpSpPr>
          <p:pic>
            <p:nvPicPr>
              <p:cNvPr id="143" name="Google Shape;143;p25">
                <a:extLst>
                  <a:ext uri="{FF2B5EF4-FFF2-40B4-BE49-F238E27FC236}">
                    <a16:creationId xmlns:a16="http://schemas.microsoft.com/office/drawing/2014/main" id="{08DF094A-2A64-7076-4EAA-579A30A9C025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7872291" y="4778260"/>
                <a:ext cx="4306111" cy="207973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" name="Google Shape;144;p25">
                <a:extLst>
                  <a:ext uri="{FF2B5EF4-FFF2-40B4-BE49-F238E27FC236}">
                    <a16:creationId xmlns:a16="http://schemas.microsoft.com/office/drawing/2014/main" id="{D51F93CB-00F6-16EE-E8A4-B4AE2B70EC20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7250" y="4756410"/>
                <a:ext cx="4306111" cy="20975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" name="Google Shape;145;p25">
                <a:extLst>
                  <a:ext uri="{FF2B5EF4-FFF2-40B4-BE49-F238E27FC236}">
                    <a16:creationId xmlns:a16="http://schemas.microsoft.com/office/drawing/2014/main" id="{8942E3A7-66B9-43C6-3C74-F7A8AC612C23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0" y="3785615"/>
                <a:ext cx="12188952" cy="30723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6" name="Google Shape;146;p25">
              <a:extLst>
                <a:ext uri="{FF2B5EF4-FFF2-40B4-BE49-F238E27FC236}">
                  <a16:creationId xmlns:a16="http://schemas.microsoft.com/office/drawing/2014/main" id="{6BE096B3-9CBA-B7E6-D8F3-CFAEEE69B70E}"/>
                </a:ext>
              </a:extLst>
            </p:cNvPr>
            <p:cNvGrpSpPr/>
            <p:nvPr/>
          </p:nvGrpSpPr>
          <p:grpSpPr>
            <a:xfrm>
              <a:off x="0" y="4880932"/>
              <a:ext cx="9144000" cy="386100"/>
              <a:chOff x="0" y="6439329"/>
              <a:chExt cx="12192000" cy="514800"/>
            </a:xfrm>
          </p:grpSpPr>
          <p:sp>
            <p:nvSpPr>
              <p:cNvPr id="147" name="Google Shape;147;p25">
                <a:extLst>
                  <a:ext uri="{FF2B5EF4-FFF2-40B4-BE49-F238E27FC236}">
                    <a16:creationId xmlns:a16="http://schemas.microsoft.com/office/drawing/2014/main" id="{2951BF26-4E7A-798F-ED14-054637A4501F}"/>
                  </a:ext>
                </a:extLst>
              </p:cNvPr>
              <p:cNvSpPr/>
              <p:nvPr/>
            </p:nvSpPr>
            <p:spPr>
              <a:xfrm>
                <a:off x="0" y="6439329"/>
                <a:ext cx="12192000" cy="514800"/>
              </a:xfrm>
              <a:prstGeom prst="rect">
                <a:avLst/>
              </a:prstGeom>
              <a:solidFill>
                <a:schemeClr val="lt2">
                  <a:alpha val="38431"/>
                </a:schemeClr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48" name="Google Shape;148;p25">
                <a:extLst>
                  <a:ext uri="{FF2B5EF4-FFF2-40B4-BE49-F238E27FC236}">
                    <a16:creationId xmlns:a16="http://schemas.microsoft.com/office/drawing/2014/main" id="{B7F7F886-CADB-E1BA-5259-D92209F21D9B}"/>
                  </a:ext>
                </a:extLst>
              </p:cNvPr>
              <p:cNvGrpSpPr/>
              <p:nvPr/>
            </p:nvGrpSpPr>
            <p:grpSpPr>
              <a:xfrm>
                <a:off x="174420" y="6513871"/>
                <a:ext cx="2613149" cy="288062"/>
                <a:chOff x="525148" y="6430281"/>
                <a:chExt cx="2613149" cy="288062"/>
              </a:xfrm>
            </p:grpSpPr>
            <p:grpSp>
              <p:nvGrpSpPr>
                <p:cNvPr id="149" name="Google Shape;149;p25">
                  <a:extLst>
                    <a:ext uri="{FF2B5EF4-FFF2-40B4-BE49-F238E27FC236}">
                      <a16:creationId xmlns:a16="http://schemas.microsoft.com/office/drawing/2014/main" id="{8EFD11A4-B36E-98F7-6AEF-5FE24DAF52E1}"/>
                    </a:ext>
                  </a:extLst>
                </p:cNvPr>
                <p:cNvGrpSpPr/>
                <p:nvPr/>
              </p:nvGrpSpPr>
              <p:grpSpPr>
                <a:xfrm>
                  <a:off x="525148" y="6430281"/>
                  <a:ext cx="287920" cy="288062"/>
                  <a:chOff x="0" y="0"/>
                  <a:chExt cx="2316330" cy="2306340"/>
                </a:xfrm>
              </p:grpSpPr>
              <p:sp>
                <p:nvSpPr>
                  <p:cNvPr id="150" name="Google Shape;150;p25">
                    <a:extLst>
                      <a:ext uri="{FF2B5EF4-FFF2-40B4-BE49-F238E27FC236}">
                        <a16:creationId xmlns:a16="http://schemas.microsoft.com/office/drawing/2014/main" id="{67A9C3AD-623F-D7DB-E3DE-3E8DBAEA5BF6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6330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3384CA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" name="Google Shape;151;p25">
                    <a:extLst>
                      <a:ext uri="{FF2B5EF4-FFF2-40B4-BE49-F238E27FC236}">
                        <a16:creationId xmlns:a16="http://schemas.microsoft.com/office/drawing/2014/main" id="{252BBC8B-8778-441A-2EEB-471B054BA90A}"/>
                      </a:ext>
                    </a:extLst>
                  </p:cNvPr>
                  <p:cNvSpPr/>
                  <p:nvPr/>
                </p:nvSpPr>
                <p:spPr>
                  <a:xfrm>
                    <a:off x="193585" y="196922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" name="Google Shape;152;p25">
                    <a:extLst>
                      <a:ext uri="{FF2B5EF4-FFF2-40B4-BE49-F238E27FC236}">
                        <a16:creationId xmlns:a16="http://schemas.microsoft.com/office/drawing/2014/main" id="{ABA3B731-69C5-5C8A-FE3D-E8A6FB9A1060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" name="Google Shape;153;p25">
                    <a:extLst>
                      <a:ext uri="{FF2B5EF4-FFF2-40B4-BE49-F238E27FC236}">
                        <a16:creationId xmlns:a16="http://schemas.microsoft.com/office/drawing/2014/main" id="{571631F3-41BA-C656-0892-01B87CB55410}"/>
                      </a:ext>
                    </a:extLst>
                  </p:cNvPr>
                  <p:cNvSpPr/>
                  <p:nvPr/>
                </p:nvSpPr>
                <p:spPr>
                  <a:xfrm>
                    <a:off x="864458" y="644171"/>
                    <a:ext cx="500634" cy="1021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0706" y="11347"/>
                        </a:moveTo>
                        <a:lnTo>
                          <a:pt x="14226" y="11347"/>
                        </a:lnTo>
                        <a:lnTo>
                          <a:pt x="14226" y="21600"/>
                        </a:lnTo>
                        <a:lnTo>
                          <a:pt x="4618" y="21600"/>
                        </a:lnTo>
                        <a:lnTo>
                          <a:pt x="4618" y="11347"/>
                        </a:lnTo>
                        <a:lnTo>
                          <a:pt x="0" y="11347"/>
                        </a:lnTo>
                        <a:lnTo>
                          <a:pt x="0" y="7334"/>
                        </a:lnTo>
                        <a:lnTo>
                          <a:pt x="4618" y="7334"/>
                        </a:lnTo>
                        <a:lnTo>
                          <a:pt x="4618" y="4743"/>
                        </a:lnTo>
                        <a:cubicBezTo>
                          <a:pt x="4618" y="2882"/>
                          <a:pt x="6406" y="0"/>
                          <a:pt x="14301" y="0"/>
                        </a:cubicBezTo>
                        <a:lnTo>
                          <a:pt x="21451" y="0"/>
                        </a:lnTo>
                        <a:lnTo>
                          <a:pt x="21451" y="3904"/>
                        </a:lnTo>
                        <a:lnTo>
                          <a:pt x="16312" y="3904"/>
                        </a:lnTo>
                        <a:cubicBezTo>
                          <a:pt x="15418" y="3904"/>
                          <a:pt x="14226" y="4123"/>
                          <a:pt x="14226" y="4999"/>
                        </a:cubicBezTo>
                        <a:lnTo>
                          <a:pt x="14226" y="7370"/>
                        </a:lnTo>
                        <a:lnTo>
                          <a:pt x="21600" y="7370"/>
                        </a:lnTo>
                        <a:lnTo>
                          <a:pt x="20706" y="11347"/>
                        </a:lnTo>
                      </a:path>
                    </a:pathLst>
                  </a:custGeom>
                  <a:solidFill>
                    <a:srgbClr val="3049A5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54" name="Google Shape;154;p25">
                  <a:extLst>
                    <a:ext uri="{FF2B5EF4-FFF2-40B4-BE49-F238E27FC236}">
                      <a16:creationId xmlns:a16="http://schemas.microsoft.com/office/drawing/2014/main" id="{EE20BC9B-D253-DEB6-C35B-1CAD5C2DA87E}"/>
                    </a:ext>
                  </a:extLst>
                </p:cNvPr>
                <p:cNvSpPr txBox="1"/>
                <p:nvPr/>
              </p:nvSpPr>
              <p:spPr>
                <a:xfrm>
                  <a:off x="790797" y="6442786"/>
                  <a:ext cx="2347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 dirty="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Ditjen Gakkum Kehutanan</a:t>
                  </a:r>
                  <a:endParaRPr sz="700" b="0" i="0" u="none" strike="noStrike" cap="none" dirty="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55" name="Google Shape;155;p25">
                <a:extLst>
                  <a:ext uri="{FF2B5EF4-FFF2-40B4-BE49-F238E27FC236}">
                    <a16:creationId xmlns:a16="http://schemas.microsoft.com/office/drawing/2014/main" id="{0B36DD83-47D0-635A-BCB3-2F33B609A73D}"/>
                  </a:ext>
                </a:extLst>
              </p:cNvPr>
              <p:cNvGrpSpPr/>
              <p:nvPr/>
            </p:nvGrpSpPr>
            <p:grpSpPr>
              <a:xfrm>
                <a:off x="2987324" y="6513871"/>
                <a:ext cx="2118205" cy="288062"/>
                <a:chOff x="3159729" y="6430281"/>
                <a:chExt cx="2118205" cy="288062"/>
              </a:xfrm>
            </p:grpSpPr>
            <p:grpSp>
              <p:nvGrpSpPr>
                <p:cNvPr id="156" name="Google Shape;156;p25">
                  <a:extLst>
                    <a:ext uri="{FF2B5EF4-FFF2-40B4-BE49-F238E27FC236}">
                      <a16:creationId xmlns:a16="http://schemas.microsoft.com/office/drawing/2014/main" id="{FCA4567C-B2B2-9F8D-0132-CA838A8115D6}"/>
                    </a:ext>
                  </a:extLst>
                </p:cNvPr>
                <p:cNvGrpSpPr/>
                <p:nvPr/>
              </p:nvGrpSpPr>
              <p:grpSpPr>
                <a:xfrm>
                  <a:off x="3159729" y="6430281"/>
                  <a:ext cx="288104" cy="288062"/>
                  <a:chOff x="0" y="0"/>
                  <a:chExt cx="2319678" cy="2306340"/>
                </a:xfrm>
              </p:grpSpPr>
              <p:sp>
                <p:nvSpPr>
                  <p:cNvPr id="157" name="Google Shape;157;p25">
                    <a:extLst>
                      <a:ext uri="{FF2B5EF4-FFF2-40B4-BE49-F238E27FC236}">
                        <a16:creationId xmlns:a16="http://schemas.microsoft.com/office/drawing/2014/main" id="{9FA9A547-0415-80D9-B624-AC569CD9AAF7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9678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792" y="0"/>
                        </a:moveTo>
                        <a:cubicBezTo>
                          <a:pt x="4856" y="0"/>
                          <a:pt x="0" y="4856"/>
                          <a:pt x="0" y="10792"/>
                        </a:cubicBezTo>
                        <a:cubicBezTo>
                          <a:pt x="0" y="16744"/>
                          <a:pt x="4856" y="21600"/>
                          <a:pt x="10792" y="21600"/>
                        </a:cubicBezTo>
                        <a:cubicBezTo>
                          <a:pt x="16728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28" y="0"/>
                          <a:pt x="10792" y="0"/>
                        </a:cubicBezTo>
                        <a:close/>
                      </a:path>
                    </a:pathLst>
                  </a:custGeom>
                  <a:solidFill>
                    <a:srgbClr val="A624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8" name="Google Shape;158;p25">
                    <a:extLst>
                      <a:ext uri="{FF2B5EF4-FFF2-40B4-BE49-F238E27FC236}">
                        <a16:creationId xmlns:a16="http://schemas.microsoft.com/office/drawing/2014/main" id="{5031680B-C5F7-7D3B-1F6C-D73A4F0E81B4}"/>
                      </a:ext>
                    </a:extLst>
                  </p:cNvPr>
                  <p:cNvSpPr/>
                  <p:nvPr/>
                </p:nvSpPr>
                <p:spPr>
                  <a:xfrm>
                    <a:off x="196923" y="193585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9" name="Google Shape;159;p25">
                    <a:extLst>
                      <a:ext uri="{FF2B5EF4-FFF2-40B4-BE49-F238E27FC236}">
                        <a16:creationId xmlns:a16="http://schemas.microsoft.com/office/drawing/2014/main" id="{60008E45-F50C-F787-6F8C-C0F1BFFA75C4}"/>
                      </a:ext>
                    </a:extLst>
                  </p:cNvPr>
                  <p:cNvSpPr/>
                  <p:nvPr/>
                </p:nvSpPr>
                <p:spPr>
                  <a:xfrm>
                    <a:off x="186910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85" y="10790"/>
                        </a:moveTo>
                        <a:lnTo>
                          <a:pt x="21369" y="10790"/>
                        </a:lnTo>
                        <a:cubicBezTo>
                          <a:pt x="21369" y="13714"/>
                          <a:pt x="20177" y="16349"/>
                          <a:pt x="18272" y="18272"/>
                        </a:cubicBezTo>
                        <a:cubicBezTo>
                          <a:pt x="16349" y="20177"/>
                          <a:pt x="13714" y="21369"/>
                          <a:pt x="10790" y="21369"/>
                        </a:cubicBezTo>
                        <a:cubicBezTo>
                          <a:pt x="7886" y="21369"/>
                          <a:pt x="5232" y="20177"/>
                          <a:pt x="3328" y="18272"/>
                        </a:cubicBezTo>
                        <a:cubicBezTo>
                          <a:pt x="1423" y="16349"/>
                          <a:pt x="231" y="13714"/>
                          <a:pt x="231" y="10790"/>
                        </a:cubicBezTo>
                        <a:cubicBezTo>
                          <a:pt x="231" y="7886"/>
                          <a:pt x="1423" y="5232"/>
                          <a:pt x="3328" y="3328"/>
                        </a:cubicBezTo>
                        <a:cubicBezTo>
                          <a:pt x="5232" y="1423"/>
                          <a:pt x="7886" y="231"/>
                          <a:pt x="10790" y="231"/>
                        </a:cubicBezTo>
                        <a:cubicBezTo>
                          <a:pt x="13714" y="231"/>
                          <a:pt x="16349" y="1423"/>
                          <a:pt x="18272" y="3328"/>
                        </a:cubicBezTo>
                        <a:cubicBezTo>
                          <a:pt x="20177" y="5232"/>
                          <a:pt x="21369" y="7886"/>
                          <a:pt x="21369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72" y="0"/>
                          <a:pt x="10790" y="0"/>
                        </a:cubicBezTo>
                        <a:cubicBezTo>
                          <a:pt x="4828" y="0"/>
                          <a:pt x="0" y="4828"/>
                          <a:pt x="0" y="10790"/>
                        </a:cubicBezTo>
                        <a:cubicBezTo>
                          <a:pt x="0" y="16772"/>
                          <a:pt x="4828" y="21600"/>
                          <a:pt x="10790" y="21600"/>
                        </a:cubicBezTo>
                        <a:cubicBezTo>
                          <a:pt x="16772" y="21600"/>
                          <a:pt x="21600" y="16772"/>
                          <a:pt x="21600" y="10790"/>
                        </a:cubicBezTo>
                        <a:lnTo>
                          <a:pt x="21485" y="107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0" name="Google Shape;160;p25">
                    <a:extLst>
                      <a:ext uri="{FF2B5EF4-FFF2-40B4-BE49-F238E27FC236}">
                        <a16:creationId xmlns:a16="http://schemas.microsoft.com/office/drawing/2014/main" id="{11F7FFC7-6AA1-1FCF-C5A2-20745BDCE70E}"/>
                      </a:ext>
                    </a:extLst>
                  </p:cNvPr>
                  <p:cNvSpPr/>
                  <p:nvPr/>
                </p:nvSpPr>
                <p:spPr>
                  <a:xfrm>
                    <a:off x="650849" y="644171"/>
                    <a:ext cx="1018008" cy="10146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9873" y="15649"/>
                        </a:moveTo>
                        <a:cubicBezTo>
                          <a:pt x="19873" y="17963"/>
                          <a:pt x="17963" y="19873"/>
                          <a:pt x="15649" y="19873"/>
                        </a:cubicBezTo>
                        <a:lnTo>
                          <a:pt x="5988" y="19873"/>
                        </a:lnTo>
                        <a:cubicBezTo>
                          <a:pt x="3637" y="19873"/>
                          <a:pt x="1763" y="17963"/>
                          <a:pt x="1763" y="15649"/>
                        </a:cubicBezTo>
                        <a:lnTo>
                          <a:pt x="1763" y="5988"/>
                        </a:lnTo>
                        <a:cubicBezTo>
                          <a:pt x="1763" y="3673"/>
                          <a:pt x="3637" y="1763"/>
                          <a:pt x="5988" y="1763"/>
                        </a:cubicBezTo>
                        <a:lnTo>
                          <a:pt x="15649" y="1763"/>
                        </a:lnTo>
                        <a:cubicBezTo>
                          <a:pt x="17963" y="1763"/>
                          <a:pt x="19873" y="3673"/>
                          <a:pt x="19873" y="5988"/>
                        </a:cubicBezTo>
                        <a:lnTo>
                          <a:pt x="19873" y="15649"/>
                        </a:lnTo>
                        <a:close/>
                        <a:moveTo>
                          <a:pt x="15649" y="0"/>
                        </a:moveTo>
                        <a:lnTo>
                          <a:pt x="5951" y="0"/>
                        </a:lnTo>
                        <a:cubicBezTo>
                          <a:pt x="2682" y="0"/>
                          <a:pt x="0" y="2682"/>
                          <a:pt x="0" y="5988"/>
                        </a:cubicBezTo>
                        <a:lnTo>
                          <a:pt x="0" y="15649"/>
                        </a:lnTo>
                        <a:cubicBezTo>
                          <a:pt x="0" y="18955"/>
                          <a:pt x="2682" y="21600"/>
                          <a:pt x="5951" y="21600"/>
                        </a:cubicBezTo>
                        <a:lnTo>
                          <a:pt x="15649" y="21600"/>
                        </a:lnTo>
                        <a:cubicBezTo>
                          <a:pt x="18955" y="21600"/>
                          <a:pt x="21600" y="18955"/>
                          <a:pt x="21600" y="15649"/>
                        </a:cubicBezTo>
                        <a:lnTo>
                          <a:pt x="21600" y="5988"/>
                        </a:lnTo>
                        <a:cubicBezTo>
                          <a:pt x="21600" y="2682"/>
                          <a:pt x="18955" y="0"/>
                          <a:pt x="15649" y="0"/>
                        </a:cubicBezTo>
                        <a:close/>
                      </a:path>
                    </a:pathLst>
                  </a:cu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1" name="Google Shape;161;p25">
                    <a:extLst>
                      <a:ext uri="{FF2B5EF4-FFF2-40B4-BE49-F238E27FC236}">
                        <a16:creationId xmlns:a16="http://schemas.microsoft.com/office/drawing/2014/main" id="{FA39FC1D-296D-290B-254D-13374EC6B14F}"/>
                      </a:ext>
                    </a:extLst>
                  </p:cNvPr>
                  <p:cNvSpPr/>
                  <p:nvPr/>
                </p:nvSpPr>
                <p:spPr>
                  <a:xfrm>
                    <a:off x="891162" y="884483"/>
                    <a:ext cx="537354" cy="5340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17907"/>
                        </a:moveTo>
                        <a:cubicBezTo>
                          <a:pt x="6968" y="17907"/>
                          <a:pt x="3763" y="14702"/>
                          <a:pt x="3763" y="10800"/>
                        </a:cubicBezTo>
                        <a:cubicBezTo>
                          <a:pt x="3763" y="6968"/>
                          <a:pt x="6968" y="3763"/>
                          <a:pt x="10800" y="3763"/>
                        </a:cubicBezTo>
                        <a:cubicBezTo>
                          <a:pt x="14702" y="3763"/>
                          <a:pt x="17837" y="6968"/>
                          <a:pt x="17837" y="10800"/>
                        </a:cubicBezTo>
                        <a:cubicBezTo>
                          <a:pt x="17837" y="14702"/>
                          <a:pt x="14702" y="17907"/>
                          <a:pt x="10800" y="17907"/>
                        </a:cubicBezTo>
                        <a:close/>
                        <a:moveTo>
                          <a:pt x="10800" y="0"/>
                        </a:moveTo>
                        <a:cubicBezTo>
                          <a:pt x="4877" y="0"/>
                          <a:pt x="0" y="4877"/>
                          <a:pt x="0" y="10800"/>
                        </a:cubicBezTo>
                        <a:cubicBezTo>
                          <a:pt x="0" y="16792"/>
                          <a:pt x="4877" y="21600"/>
                          <a:pt x="10800" y="21600"/>
                        </a:cubicBezTo>
                        <a:cubicBezTo>
                          <a:pt x="16792" y="21600"/>
                          <a:pt x="21600" y="16792"/>
                          <a:pt x="21600" y="10800"/>
                        </a:cubicBezTo>
                        <a:cubicBezTo>
                          <a:pt x="21600" y="4877"/>
                          <a:pt x="16792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2" name="Google Shape;162;p25">
                    <a:extLst>
                      <a:ext uri="{FF2B5EF4-FFF2-40B4-BE49-F238E27FC236}">
                        <a16:creationId xmlns:a16="http://schemas.microsoft.com/office/drawing/2014/main" id="{AFC9A6D0-04A9-930F-9A9D-4FFCAA8B80C5}"/>
                      </a:ext>
                    </a:extLst>
                  </p:cNvPr>
                  <p:cNvSpPr/>
                  <p:nvPr/>
                </p:nvSpPr>
                <p:spPr>
                  <a:xfrm>
                    <a:off x="1378463" y="817730"/>
                    <a:ext cx="116700" cy="120300"/>
                  </a:xfrm>
                  <a:prstGeom prst="ellipse">
                    <a:avLst/>
                  </a:pr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63" name="Google Shape;163;p25">
                  <a:extLst>
                    <a:ext uri="{FF2B5EF4-FFF2-40B4-BE49-F238E27FC236}">
                      <a16:creationId xmlns:a16="http://schemas.microsoft.com/office/drawing/2014/main" id="{39142DB0-A3BE-1B31-9C9C-E00C927559E1}"/>
                    </a:ext>
                  </a:extLst>
                </p:cNvPr>
                <p:cNvSpPr txBox="1"/>
                <p:nvPr/>
              </p:nvSpPr>
              <p:spPr>
                <a:xfrm>
                  <a:off x="3425434" y="6442795"/>
                  <a:ext cx="1852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64" name="Google Shape;164;p25">
                <a:extLst>
                  <a:ext uri="{FF2B5EF4-FFF2-40B4-BE49-F238E27FC236}">
                    <a16:creationId xmlns:a16="http://schemas.microsoft.com/office/drawing/2014/main" id="{ABB47A81-5EAF-2927-0A76-52A308A4BAE0}"/>
                  </a:ext>
                </a:extLst>
              </p:cNvPr>
              <p:cNvGrpSpPr/>
              <p:nvPr/>
            </p:nvGrpSpPr>
            <p:grpSpPr>
              <a:xfrm>
                <a:off x="7859903" y="6513912"/>
                <a:ext cx="2110928" cy="288020"/>
                <a:chOff x="7659324" y="6430322"/>
                <a:chExt cx="2110928" cy="288020"/>
              </a:xfrm>
            </p:grpSpPr>
            <p:grpSp>
              <p:nvGrpSpPr>
                <p:cNvPr id="165" name="Google Shape;165;p25">
                  <a:extLst>
                    <a:ext uri="{FF2B5EF4-FFF2-40B4-BE49-F238E27FC236}">
                      <a16:creationId xmlns:a16="http://schemas.microsoft.com/office/drawing/2014/main" id="{0F457E04-6981-84B2-BCE4-36A4EFA25815}"/>
                    </a:ext>
                  </a:extLst>
                </p:cNvPr>
                <p:cNvGrpSpPr/>
                <p:nvPr/>
              </p:nvGrpSpPr>
              <p:grpSpPr>
                <a:xfrm>
                  <a:off x="7659324" y="6430322"/>
                  <a:ext cx="287916" cy="288020"/>
                  <a:chOff x="1221756" y="5672607"/>
                  <a:chExt cx="2316300" cy="2309700"/>
                </a:xfrm>
              </p:grpSpPr>
              <p:sp>
                <p:nvSpPr>
                  <p:cNvPr id="166" name="Google Shape;166;p25">
                    <a:extLst>
                      <a:ext uri="{FF2B5EF4-FFF2-40B4-BE49-F238E27FC236}">
                        <a16:creationId xmlns:a16="http://schemas.microsoft.com/office/drawing/2014/main" id="{43EE376D-8F9E-8D5B-62C7-487FEC870C01}"/>
                      </a:ext>
                    </a:extLst>
                  </p:cNvPr>
                  <p:cNvSpPr/>
                  <p:nvPr/>
                </p:nvSpPr>
                <p:spPr>
                  <a:xfrm>
                    <a:off x="1221756" y="5672607"/>
                    <a:ext cx="2316300" cy="2309700"/>
                  </a:xfrm>
                  <a:prstGeom prst="ellipse">
                    <a:avLst/>
                  </a:prstGeom>
                  <a:solidFill>
                    <a:srgbClr val="EF2436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7" name="Google Shape;167;p25">
                    <a:extLst>
                      <a:ext uri="{FF2B5EF4-FFF2-40B4-BE49-F238E27FC236}">
                        <a16:creationId xmlns:a16="http://schemas.microsoft.com/office/drawing/2014/main" id="{C94654EF-0A99-5DCC-BDF0-283A0ADA451F}"/>
                      </a:ext>
                    </a:extLst>
                  </p:cNvPr>
                  <p:cNvSpPr/>
                  <p:nvPr/>
                </p:nvSpPr>
                <p:spPr>
                  <a:xfrm>
                    <a:off x="1418678" y="5869530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8" name="Google Shape;168;p25">
                    <a:extLst>
                      <a:ext uri="{FF2B5EF4-FFF2-40B4-BE49-F238E27FC236}">
                        <a16:creationId xmlns:a16="http://schemas.microsoft.com/office/drawing/2014/main" id="{BC316E1B-D565-4E68-8475-2B200DF0E5D2}"/>
                      </a:ext>
                    </a:extLst>
                  </p:cNvPr>
                  <p:cNvSpPr/>
                  <p:nvPr/>
                </p:nvSpPr>
                <p:spPr>
                  <a:xfrm>
                    <a:off x="1405328" y="5859517"/>
                    <a:ext cx="1949184" cy="1935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85" y="10810"/>
                        </a:moveTo>
                        <a:lnTo>
                          <a:pt x="21350" y="10810"/>
                        </a:lnTo>
                        <a:cubicBezTo>
                          <a:pt x="21350" y="13714"/>
                          <a:pt x="20178" y="16368"/>
                          <a:pt x="18275" y="18272"/>
                        </a:cubicBezTo>
                        <a:cubicBezTo>
                          <a:pt x="16354" y="20196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96"/>
                          <a:pt x="3344" y="18272"/>
                        </a:cubicBezTo>
                        <a:cubicBezTo>
                          <a:pt x="1422" y="16368"/>
                          <a:pt x="250" y="13714"/>
                          <a:pt x="250" y="10810"/>
                        </a:cubicBezTo>
                        <a:cubicBezTo>
                          <a:pt x="250" y="7886"/>
                          <a:pt x="1422" y="5251"/>
                          <a:pt x="3344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75" y="3328"/>
                        </a:cubicBezTo>
                        <a:cubicBezTo>
                          <a:pt x="20178" y="5251"/>
                          <a:pt x="21350" y="7886"/>
                          <a:pt x="21350" y="10810"/>
                        </a:cubicBezTo>
                        <a:lnTo>
                          <a:pt x="21600" y="1081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81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810"/>
                        </a:cubicBezTo>
                        <a:lnTo>
                          <a:pt x="21485" y="1081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9" name="Google Shape;169;p25">
                    <a:extLst>
                      <a:ext uri="{FF2B5EF4-FFF2-40B4-BE49-F238E27FC236}">
                        <a16:creationId xmlns:a16="http://schemas.microsoft.com/office/drawing/2014/main" id="{50979B94-0081-CAB8-2796-6FE44164F422}"/>
                      </a:ext>
                    </a:extLst>
                  </p:cNvPr>
                  <p:cNvSpPr/>
                  <p:nvPr/>
                </p:nvSpPr>
                <p:spPr>
                  <a:xfrm>
                    <a:off x="1899305" y="6493676"/>
                    <a:ext cx="964602" cy="6708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8609" y="16006"/>
                        </a:moveTo>
                        <a:lnTo>
                          <a:pt x="8609" y="4375"/>
                        </a:lnTo>
                        <a:lnTo>
                          <a:pt x="14775" y="10191"/>
                        </a:lnTo>
                        <a:lnTo>
                          <a:pt x="8609" y="16006"/>
                        </a:lnTo>
                        <a:close/>
                        <a:moveTo>
                          <a:pt x="21600" y="4597"/>
                        </a:moveTo>
                        <a:cubicBezTo>
                          <a:pt x="21600" y="2049"/>
                          <a:pt x="20126" y="0"/>
                          <a:pt x="18343" y="0"/>
                        </a:cubicBezTo>
                        <a:lnTo>
                          <a:pt x="3219" y="0"/>
                        </a:lnTo>
                        <a:cubicBezTo>
                          <a:pt x="1435" y="0"/>
                          <a:pt x="0" y="2049"/>
                          <a:pt x="0" y="4597"/>
                        </a:cubicBezTo>
                        <a:lnTo>
                          <a:pt x="0" y="16948"/>
                        </a:lnTo>
                        <a:cubicBezTo>
                          <a:pt x="0" y="19495"/>
                          <a:pt x="1435" y="21600"/>
                          <a:pt x="3219" y="21600"/>
                        </a:cubicBezTo>
                        <a:lnTo>
                          <a:pt x="18343" y="21600"/>
                        </a:lnTo>
                        <a:cubicBezTo>
                          <a:pt x="20126" y="21600"/>
                          <a:pt x="21600" y="19495"/>
                          <a:pt x="21600" y="16948"/>
                        </a:cubicBezTo>
                        <a:lnTo>
                          <a:pt x="21600" y="4597"/>
                        </a:lnTo>
                        <a:close/>
                      </a:path>
                    </a:pathLst>
                  </a:custGeom>
                  <a:solidFill>
                    <a:srgbClr val="EE2436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70" name="Google Shape;170;p25">
                  <a:extLst>
                    <a:ext uri="{FF2B5EF4-FFF2-40B4-BE49-F238E27FC236}">
                      <a16:creationId xmlns:a16="http://schemas.microsoft.com/office/drawing/2014/main" id="{D2430FE6-4B6E-C726-C73B-E53BA2F501E7}"/>
                    </a:ext>
                  </a:extLst>
                </p:cNvPr>
                <p:cNvSpPr txBox="1"/>
                <p:nvPr/>
              </p:nvSpPr>
              <p:spPr>
                <a:xfrm>
                  <a:off x="7941752" y="6442797"/>
                  <a:ext cx="1828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71" name="Google Shape;171;p25">
                <a:extLst>
                  <a:ext uri="{FF2B5EF4-FFF2-40B4-BE49-F238E27FC236}">
                    <a16:creationId xmlns:a16="http://schemas.microsoft.com/office/drawing/2014/main" id="{236EC23E-2AF0-93F3-89BB-E8D893540852}"/>
                  </a:ext>
                </a:extLst>
              </p:cNvPr>
              <p:cNvGrpSpPr/>
              <p:nvPr/>
            </p:nvGrpSpPr>
            <p:grpSpPr>
              <a:xfrm>
                <a:off x="5422003" y="6513871"/>
                <a:ext cx="2121502" cy="291616"/>
                <a:chOff x="5416423" y="6430281"/>
                <a:chExt cx="2121502" cy="291616"/>
              </a:xfrm>
            </p:grpSpPr>
            <p:sp>
              <p:nvSpPr>
                <p:cNvPr id="172" name="Google Shape;172;p25">
                  <a:extLst>
                    <a:ext uri="{FF2B5EF4-FFF2-40B4-BE49-F238E27FC236}">
                      <a16:creationId xmlns:a16="http://schemas.microsoft.com/office/drawing/2014/main" id="{90772F6D-1743-38BC-5DE4-D8C40C3E3D14}"/>
                    </a:ext>
                  </a:extLst>
                </p:cNvPr>
                <p:cNvSpPr txBox="1"/>
                <p:nvPr/>
              </p:nvSpPr>
              <p:spPr>
                <a:xfrm>
                  <a:off x="5685425" y="6442795"/>
                  <a:ext cx="1852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grpSp>
              <p:nvGrpSpPr>
                <p:cNvPr id="173" name="Google Shape;173;p25">
                  <a:extLst>
                    <a:ext uri="{FF2B5EF4-FFF2-40B4-BE49-F238E27FC236}">
                      <a16:creationId xmlns:a16="http://schemas.microsoft.com/office/drawing/2014/main" id="{43721DC3-13E2-656A-8B7A-E1F231A3AB45}"/>
                    </a:ext>
                  </a:extLst>
                </p:cNvPr>
                <p:cNvGrpSpPr/>
                <p:nvPr/>
              </p:nvGrpSpPr>
              <p:grpSpPr>
                <a:xfrm>
                  <a:off x="5416423" y="6430281"/>
                  <a:ext cx="291566" cy="291616"/>
                  <a:chOff x="6142115" y="5967847"/>
                  <a:chExt cx="719915" cy="720039"/>
                </a:xfrm>
              </p:grpSpPr>
              <p:grpSp>
                <p:nvGrpSpPr>
                  <p:cNvPr id="174" name="Google Shape;174;p25">
                    <a:extLst>
                      <a:ext uri="{FF2B5EF4-FFF2-40B4-BE49-F238E27FC236}">
                        <a16:creationId xmlns:a16="http://schemas.microsoft.com/office/drawing/2014/main" id="{3D6F1603-905A-9D37-1C7C-290965EFEEA8}"/>
                      </a:ext>
                    </a:extLst>
                  </p:cNvPr>
                  <p:cNvGrpSpPr/>
                  <p:nvPr/>
                </p:nvGrpSpPr>
                <p:grpSpPr>
                  <a:xfrm>
                    <a:off x="6142115" y="5967847"/>
                    <a:ext cx="719915" cy="720039"/>
                    <a:chOff x="0" y="0"/>
                    <a:chExt cx="2316330" cy="2306340"/>
                  </a:xfrm>
                </p:grpSpPr>
                <p:sp>
                  <p:nvSpPr>
                    <p:cNvPr id="175" name="Google Shape;175;p25">
                      <a:extLst>
                        <a:ext uri="{FF2B5EF4-FFF2-40B4-BE49-F238E27FC236}">
                          <a16:creationId xmlns:a16="http://schemas.microsoft.com/office/drawing/2014/main" id="{8AA76DFA-5B6F-805A-DA56-B93EF9D74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0" y="0"/>
                      <a:ext cx="2316330" cy="23063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10800" y="0"/>
                          </a:moveTo>
                          <a:cubicBezTo>
                            <a:pt x="4859" y="0"/>
                            <a:pt x="0" y="4856"/>
                            <a:pt x="0" y="10792"/>
                          </a:cubicBezTo>
                          <a:cubicBezTo>
                            <a:pt x="0" y="16744"/>
                            <a:pt x="4859" y="21600"/>
                            <a:pt x="10800" y="21600"/>
                          </a:cubicBezTo>
                          <a:cubicBezTo>
                            <a:pt x="16741" y="21600"/>
                            <a:pt x="21600" y="16744"/>
                            <a:pt x="21600" y="10792"/>
                          </a:cubicBezTo>
                          <a:cubicBezTo>
                            <a:pt x="21600" y="4856"/>
                            <a:pt x="16741" y="0"/>
                            <a:pt x="10800" y="0"/>
                          </a:cubicBezTo>
                          <a:close/>
                        </a:path>
                      </a:pathLst>
                    </a:custGeom>
                    <a:solidFill>
                      <a:srgbClr val="24F3F0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6" name="Google Shape;176;p25">
                      <a:extLst>
                        <a:ext uri="{FF2B5EF4-FFF2-40B4-BE49-F238E27FC236}">
                          <a16:creationId xmlns:a16="http://schemas.microsoft.com/office/drawing/2014/main" id="{06C81C57-621F-5B59-5696-7955092CA8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3585" y="196922"/>
                      <a:ext cx="1925700" cy="1915800"/>
                    </a:xfrm>
                    <a:prstGeom prst="ellipse">
                      <a:avLst/>
                    </a:prstGeom>
                    <a:solidFill>
                      <a:srgbClr val="E6ECEE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" name="Google Shape;177;p25">
                      <a:extLst>
                        <a:ext uri="{FF2B5EF4-FFF2-40B4-BE49-F238E27FC236}">
                          <a16:creationId xmlns:a16="http://schemas.microsoft.com/office/drawing/2014/main" id="{09563C48-25B3-CDF0-9EBA-3CD52EB862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3571" y="183571"/>
                      <a:ext cx="1945890" cy="193919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21465" y="10790"/>
                          </a:moveTo>
                          <a:lnTo>
                            <a:pt x="21350" y="10790"/>
                          </a:lnTo>
                          <a:cubicBezTo>
                            <a:pt x="21350" y="13714"/>
                            <a:pt x="20178" y="16368"/>
                            <a:pt x="18256" y="18272"/>
                          </a:cubicBezTo>
                          <a:cubicBezTo>
                            <a:pt x="16354" y="20177"/>
                            <a:pt x="13721" y="21369"/>
                            <a:pt x="10800" y="21369"/>
                          </a:cubicBezTo>
                          <a:cubicBezTo>
                            <a:pt x="7879" y="21369"/>
                            <a:pt x="5246" y="20177"/>
                            <a:pt x="3325" y="18272"/>
                          </a:cubicBezTo>
                          <a:cubicBezTo>
                            <a:pt x="1422" y="16368"/>
                            <a:pt x="231" y="13714"/>
                            <a:pt x="231" y="10790"/>
                          </a:cubicBezTo>
                          <a:cubicBezTo>
                            <a:pt x="231" y="7886"/>
                            <a:pt x="1422" y="5232"/>
                            <a:pt x="3325" y="3328"/>
                          </a:cubicBezTo>
                          <a:cubicBezTo>
                            <a:pt x="5246" y="1423"/>
                            <a:pt x="7879" y="231"/>
                            <a:pt x="10800" y="231"/>
                          </a:cubicBezTo>
                          <a:cubicBezTo>
                            <a:pt x="13721" y="231"/>
                            <a:pt x="16354" y="1423"/>
                            <a:pt x="18256" y="3328"/>
                          </a:cubicBezTo>
                          <a:cubicBezTo>
                            <a:pt x="20178" y="5232"/>
                            <a:pt x="21350" y="7886"/>
                            <a:pt x="21350" y="10790"/>
                          </a:cubicBezTo>
                          <a:lnTo>
                            <a:pt x="21600" y="10790"/>
                          </a:lnTo>
                          <a:cubicBezTo>
                            <a:pt x="21600" y="4828"/>
                            <a:pt x="16757" y="0"/>
                            <a:pt x="10800" y="0"/>
                          </a:cubicBezTo>
                          <a:cubicBezTo>
                            <a:pt x="4843" y="0"/>
                            <a:pt x="0" y="4828"/>
                            <a:pt x="0" y="10790"/>
                          </a:cubicBezTo>
                          <a:cubicBezTo>
                            <a:pt x="0" y="16772"/>
                            <a:pt x="4843" y="21600"/>
                            <a:pt x="10800" y="21600"/>
                          </a:cubicBezTo>
                          <a:cubicBezTo>
                            <a:pt x="16757" y="21600"/>
                            <a:pt x="21600" y="16772"/>
                            <a:pt x="21600" y="10790"/>
                          </a:cubicBezTo>
                          <a:lnTo>
                            <a:pt x="21465" y="10790"/>
                          </a:ln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pic>
                <p:nvPicPr>
                  <p:cNvPr id="178" name="Google Shape;178;p25" descr="A white and blue logo&#10;&#10;Description automatically generated">
                    <a:extLst>
                      <a:ext uri="{FF2B5EF4-FFF2-40B4-BE49-F238E27FC236}">
                        <a16:creationId xmlns:a16="http://schemas.microsoft.com/office/drawing/2014/main" id="{81432467-5185-BD6F-A06A-219CF62091E8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6">
                    <a:alphaModFix/>
                  </a:blip>
                  <a:srcRect/>
                  <a:stretch/>
                </p:blipFill>
                <p:spPr>
                  <a:xfrm>
                    <a:off x="6306587" y="6137795"/>
                    <a:ext cx="389718" cy="3881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</p:grpSp>
          <p:grpSp>
            <p:nvGrpSpPr>
              <p:cNvPr id="180" name="Google Shape;180;p25">
                <a:extLst>
                  <a:ext uri="{FF2B5EF4-FFF2-40B4-BE49-F238E27FC236}">
                    <a16:creationId xmlns:a16="http://schemas.microsoft.com/office/drawing/2014/main" id="{FCCF9E57-CAB4-4BA7-95CE-84D377106655}"/>
                  </a:ext>
                </a:extLst>
              </p:cNvPr>
              <p:cNvGrpSpPr/>
              <p:nvPr/>
            </p:nvGrpSpPr>
            <p:grpSpPr>
              <a:xfrm>
                <a:off x="10189634" y="6513872"/>
                <a:ext cx="386343" cy="288063"/>
                <a:chOff x="-551670" y="339442"/>
                <a:chExt cx="3108146" cy="2306340"/>
              </a:xfrm>
            </p:grpSpPr>
            <p:grpSp>
              <p:nvGrpSpPr>
                <p:cNvPr id="181" name="Google Shape;181;p25">
                  <a:extLst>
                    <a:ext uri="{FF2B5EF4-FFF2-40B4-BE49-F238E27FC236}">
                      <a16:creationId xmlns:a16="http://schemas.microsoft.com/office/drawing/2014/main" id="{BCA96CC5-EB86-6AC9-2CDB-12BA0FF1A6B7}"/>
                    </a:ext>
                  </a:extLst>
                </p:cNvPr>
                <p:cNvGrpSpPr/>
                <p:nvPr/>
              </p:nvGrpSpPr>
              <p:grpSpPr>
                <a:xfrm>
                  <a:off x="-551670" y="339442"/>
                  <a:ext cx="3108146" cy="2306340"/>
                  <a:chOff x="-978685" y="-64"/>
                  <a:chExt cx="3108146" cy="2306340"/>
                </a:xfrm>
              </p:grpSpPr>
              <p:sp>
                <p:nvSpPr>
                  <p:cNvPr id="182" name="Google Shape;182;p25">
                    <a:extLst>
                      <a:ext uri="{FF2B5EF4-FFF2-40B4-BE49-F238E27FC236}">
                        <a16:creationId xmlns:a16="http://schemas.microsoft.com/office/drawing/2014/main" id="{10089C14-3152-22A4-DCFC-927F12E85317}"/>
                      </a:ext>
                    </a:extLst>
                  </p:cNvPr>
                  <p:cNvSpPr/>
                  <p:nvPr/>
                </p:nvSpPr>
                <p:spPr>
                  <a:xfrm>
                    <a:off x="-978685" y="-64"/>
                    <a:ext cx="2316330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365B73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 dirty="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83" name="Google Shape;183;p25">
                    <a:extLst>
                      <a:ext uri="{FF2B5EF4-FFF2-40B4-BE49-F238E27FC236}">
                        <a16:creationId xmlns:a16="http://schemas.microsoft.com/office/drawing/2014/main" id="{D8C3D7C2-6339-B322-9FC1-63D47268C111}"/>
                      </a:ext>
                    </a:extLst>
                  </p:cNvPr>
                  <p:cNvSpPr/>
                  <p:nvPr/>
                </p:nvSpPr>
                <p:spPr>
                  <a:xfrm>
                    <a:off x="-806714" y="190007"/>
                    <a:ext cx="1925995" cy="1915799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84" name="Google Shape;184;p25">
                    <a:extLst>
                      <a:ext uri="{FF2B5EF4-FFF2-40B4-BE49-F238E27FC236}">
                        <a16:creationId xmlns:a16="http://schemas.microsoft.com/office/drawing/2014/main" id="{047E8D86-45FE-3426-3252-90F2547D5B96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85" name="Google Shape;185;p25">
                  <a:extLst>
                    <a:ext uri="{FF2B5EF4-FFF2-40B4-BE49-F238E27FC236}">
                      <a16:creationId xmlns:a16="http://schemas.microsoft.com/office/drawing/2014/main" id="{73EB84A6-0A9F-28E4-D52C-75B1AD1D69D5}"/>
                    </a:ext>
                  </a:extLst>
                </p:cNvPr>
                <p:cNvSpPr/>
                <p:nvPr/>
              </p:nvSpPr>
              <p:spPr>
                <a:xfrm>
                  <a:off x="-39308" y="893975"/>
                  <a:ext cx="1186924" cy="1186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00" h="21600" extrusionOk="0">
                      <a:moveTo>
                        <a:pt x="17940" y="4980"/>
                      </a:moveTo>
                      <a:cubicBezTo>
                        <a:pt x="17746" y="5243"/>
                        <a:pt x="16200" y="7225"/>
                        <a:pt x="12790" y="8617"/>
                      </a:cubicBezTo>
                      <a:cubicBezTo>
                        <a:pt x="13004" y="9057"/>
                        <a:pt x="13210" y="9504"/>
                        <a:pt x="13402" y="9954"/>
                      </a:cubicBezTo>
                      <a:cubicBezTo>
                        <a:pt x="13469" y="10113"/>
                        <a:pt x="13535" y="10272"/>
                        <a:pt x="13600" y="10430"/>
                      </a:cubicBezTo>
                      <a:cubicBezTo>
                        <a:pt x="16669" y="10044"/>
                        <a:pt x="19719" y="10662"/>
                        <a:pt x="20024" y="10727"/>
                      </a:cubicBezTo>
                      <a:cubicBezTo>
                        <a:pt x="20003" y="8550"/>
                        <a:pt x="19225" y="6550"/>
                        <a:pt x="17940" y="4980"/>
                      </a:cubicBezTo>
                      <a:close/>
                      <a:moveTo>
                        <a:pt x="8638" y="1845"/>
                      </a:moveTo>
                      <a:cubicBezTo>
                        <a:pt x="8893" y="2187"/>
                        <a:pt x="10568" y="4469"/>
                        <a:pt x="12080" y="7246"/>
                      </a:cubicBezTo>
                      <a:cubicBezTo>
                        <a:pt x="15361" y="6017"/>
                        <a:pt x="16749" y="4150"/>
                        <a:pt x="16915" y="3914"/>
                      </a:cubicBezTo>
                      <a:cubicBezTo>
                        <a:pt x="15286" y="2468"/>
                        <a:pt x="13144" y="1589"/>
                        <a:pt x="10799" y="1589"/>
                      </a:cubicBezTo>
                      <a:cubicBezTo>
                        <a:pt x="10055" y="1589"/>
                        <a:pt x="9332" y="1678"/>
                        <a:pt x="8638" y="1845"/>
                      </a:cubicBezTo>
                      <a:close/>
                      <a:moveTo>
                        <a:pt x="1770" y="8925"/>
                      </a:moveTo>
                      <a:cubicBezTo>
                        <a:pt x="2182" y="8930"/>
                        <a:pt x="5983" y="8947"/>
                        <a:pt x="10299" y="7801"/>
                      </a:cubicBezTo>
                      <a:cubicBezTo>
                        <a:pt x="8770" y="5084"/>
                        <a:pt x="7121" y="2799"/>
                        <a:pt x="6878" y="2466"/>
                      </a:cubicBezTo>
                      <a:cubicBezTo>
                        <a:pt x="4297" y="3683"/>
                        <a:pt x="2368" y="6062"/>
                        <a:pt x="1770" y="8925"/>
                      </a:cubicBezTo>
                      <a:close/>
                      <a:moveTo>
                        <a:pt x="3946" y="16982"/>
                      </a:moveTo>
                      <a:cubicBezTo>
                        <a:pt x="4156" y="16624"/>
                        <a:pt x="6687" y="12433"/>
                        <a:pt x="11445" y="10895"/>
                      </a:cubicBezTo>
                      <a:cubicBezTo>
                        <a:pt x="11565" y="10856"/>
                        <a:pt x="11687" y="10819"/>
                        <a:pt x="11808" y="10785"/>
                      </a:cubicBezTo>
                      <a:cubicBezTo>
                        <a:pt x="11577" y="10261"/>
                        <a:pt x="11324" y="9736"/>
                        <a:pt x="11060" y="9220"/>
                      </a:cubicBezTo>
                      <a:cubicBezTo>
                        <a:pt x="6454" y="10598"/>
                        <a:pt x="1984" y="10540"/>
                        <a:pt x="1580" y="10532"/>
                      </a:cubicBezTo>
                      <a:cubicBezTo>
                        <a:pt x="1577" y="10626"/>
                        <a:pt x="1575" y="10720"/>
                        <a:pt x="1575" y="10814"/>
                      </a:cubicBezTo>
                      <a:cubicBezTo>
                        <a:pt x="1575" y="13184"/>
                        <a:pt x="2473" y="15347"/>
                        <a:pt x="3946" y="16982"/>
                      </a:cubicBezTo>
                      <a:close/>
                      <a:moveTo>
                        <a:pt x="14403" y="19306"/>
                      </a:moveTo>
                      <a:cubicBezTo>
                        <a:pt x="14266" y="18497"/>
                        <a:pt x="13730" y="15676"/>
                        <a:pt x="12435" y="12311"/>
                      </a:cubicBezTo>
                      <a:cubicBezTo>
                        <a:pt x="12415" y="12317"/>
                        <a:pt x="12395" y="12324"/>
                        <a:pt x="12375" y="12331"/>
                      </a:cubicBezTo>
                      <a:cubicBezTo>
                        <a:pt x="7171" y="14144"/>
                        <a:pt x="5303" y="17753"/>
                        <a:pt x="5137" y="18092"/>
                      </a:cubicBezTo>
                      <a:cubicBezTo>
                        <a:pt x="6701" y="19312"/>
                        <a:pt x="8667" y="20039"/>
                        <a:pt x="10799" y="20039"/>
                      </a:cubicBezTo>
                      <a:cubicBezTo>
                        <a:pt x="12078" y="20039"/>
                        <a:pt x="13296" y="19778"/>
                        <a:pt x="14403" y="19306"/>
                      </a:cubicBezTo>
                      <a:close/>
                      <a:moveTo>
                        <a:pt x="19908" y="12278"/>
                      </a:moveTo>
                      <a:cubicBezTo>
                        <a:pt x="19592" y="12179"/>
                        <a:pt x="17052" y="11421"/>
                        <a:pt x="14162" y="11884"/>
                      </a:cubicBezTo>
                      <a:cubicBezTo>
                        <a:pt x="15368" y="15199"/>
                        <a:pt x="15860" y="17901"/>
                        <a:pt x="15954" y="18462"/>
                      </a:cubicBezTo>
                      <a:cubicBezTo>
                        <a:pt x="18023" y="17063"/>
                        <a:pt x="19496" y="14845"/>
                        <a:pt x="19908" y="12278"/>
                      </a:cubicBezTo>
                      <a:close/>
                      <a:moveTo>
                        <a:pt x="10799" y="21600"/>
                      </a:moveTo>
                      <a:cubicBezTo>
                        <a:pt x="4844" y="21600"/>
                        <a:pt x="0" y="16755"/>
                        <a:pt x="0" y="10800"/>
                      </a:cubicBezTo>
                      <a:cubicBezTo>
                        <a:pt x="0" y="4845"/>
                        <a:pt x="4844" y="0"/>
                        <a:pt x="10799" y="0"/>
                      </a:cubicBezTo>
                      <a:cubicBezTo>
                        <a:pt x="16755" y="0"/>
                        <a:pt x="21600" y="4845"/>
                        <a:pt x="21600" y="10800"/>
                      </a:cubicBezTo>
                      <a:cubicBezTo>
                        <a:pt x="21600" y="16755"/>
                        <a:pt x="16755" y="21600"/>
                        <a:pt x="10799" y="2160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28575" tIns="28575" rIns="28575" bIns="2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2" name="Google Shape;186;p25">
            <a:extLst>
              <a:ext uri="{FF2B5EF4-FFF2-40B4-BE49-F238E27FC236}">
                <a16:creationId xmlns:a16="http://schemas.microsoft.com/office/drawing/2014/main" id="{6BC7A313-0B35-DA5E-CB0F-D1EF15E2290F}"/>
              </a:ext>
            </a:extLst>
          </p:cNvPr>
          <p:cNvSpPr txBox="1"/>
          <p:nvPr/>
        </p:nvSpPr>
        <p:spPr>
          <a:xfrm>
            <a:off x="7836080" y="4877838"/>
            <a:ext cx="1389375" cy="177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gakkum.kehutanan.go.id</a:t>
            </a:r>
            <a:endParaRPr sz="700" b="0" i="0" u="none" strike="noStrike" cap="none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96023EE-DA7B-87BE-7107-24B035F3C5D7}"/>
              </a:ext>
            </a:extLst>
          </p:cNvPr>
          <p:cNvSpPr txBox="1">
            <a:spLocks/>
          </p:cNvSpPr>
          <p:nvPr/>
        </p:nvSpPr>
        <p:spPr>
          <a:xfrm>
            <a:off x="368469" y="203926"/>
            <a:ext cx="8579981" cy="7648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3623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REALISASI ANGGARAN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DITJEN GAKKUM</a:t>
            </a:r>
            <a:r>
              <a:rPr lang="en-US" sz="2400" b="1" dirty="0">
                <a:solidFill>
                  <a:srgbClr val="C00000"/>
                </a:solidFill>
                <a:latin typeface="Montserrat" pitchFamily="2" charset="77"/>
                <a:cs typeface="Futura" panose="020B0602020204020303" pitchFamily="34" charset="-79"/>
              </a:rPr>
              <a:t>HUT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tserrat" pitchFamily="2" charset="77"/>
              <a:ea typeface="+mj-ea"/>
              <a:cs typeface="Futura" panose="020B0602020204020303" pitchFamily="34" charset="-79"/>
              <a:sym typeface="Arial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9A74105-89EC-C20A-D2FD-D0D2AF3A7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24156"/>
              </p:ext>
            </p:extLst>
          </p:nvPr>
        </p:nvGraphicFramePr>
        <p:xfrm>
          <a:off x="218330" y="586363"/>
          <a:ext cx="8730120" cy="3805696"/>
        </p:xfrm>
        <a:graphic>
          <a:graphicData uri="http://schemas.openxmlformats.org/drawingml/2006/table">
            <a:tbl>
              <a:tblPr>
                <a:tableStyleId>{10A1B5D5-9B99-4C35-A422-299274C87663}</a:tableStyleId>
              </a:tblPr>
              <a:tblGrid>
                <a:gridCol w="249691">
                  <a:extLst>
                    <a:ext uri="{9D8B030D-6E8A-4147-A177-3AD203B41FA5}">
                      <a16:colId xmlns:a16="http://schemas.microsoft.com/office/drawing/2014/main" val="2843736869"/>
                    </a:ext>
                  </a:extLst>
                </a:gridCol>
                <a:gridCol w="2380668">
                  <a:extLst>
                    <a:ext uri="{9D8B030D-6E8A-4147-A177-3AD203B41FA5}">
                      <a16:colId xmlns:a16="http://schemas.microsoft.com/office/drawing/2014/main" val="4226861329"/>
                    </a:ext>
                  </a:extLst>
                </a:gridCol>
                <a:gridCol w="761884">
                  <a:extLst>
                    <a:ext uri="{9D8B030D-6E8A-4147-A177-3AD203B41FA5}">
                      <a16:colId xmlns:a16="http://schemas.microsoft.com/office/drawing/2014/main" val="774205731"/>
                    </a:ext>
                  </a:extLst>
                </a:gridCol>
                <a:gridCol w="1209637">
                  <a:extLst>
                    <a:ext uri="{9D8B030D-6E8A-4147-A177-3AD203B41FA5}">
                      <a16:colId xmlns:a16="http://schemas.microsoft.com/office/drawing/2014/main" val="3011172121"/>
                    </a:ext>
                  </a:extLst>
                </a:gridCol>
                <a:gridCol w="1061949">
                  <a:extLst>
                    <a:ext uri="{9D8B030D-6E8A-4147-A177-3AD203B41FA5}">
                      <a16:colId xmlns:a16="http://schemas.microsoft.com/office/drawing/2014/main" val="1186155785"/>
                    </a:ext>
                  </a:extLst>
                </a:gridCol>
                <a:gridCol w="1321281">
                  <a:extLst>
                    <a:ext uri="{9D8B030D-6E8A-4147-A177-3AD203B41FA5}">
                      <a16:colId xmlns:a16="http://schemas.microsoft.com/office/drawing/2014/main" val="2660686119"/>
                    </a:ext>
                  </a:extLst>
                </a:gridCol>
                <a:gridCol w="1026160">
                  <a:extLst>
                    <a:ext uri="{9D8B030D-6E8A-4147-A177-3AD203B41FA5}">
                      <a16:colId xmlns:a16="http://schemas.microsoft.com/office/drawing/2014/main" val="1918210035"/>
                    </a:ext>
                  </a:extLst>
                </a:gridCol>
                <a:gridCol w="718850">
                  <a:extLst>
                    <a:ext uri="{9D8B030D-6E8A-4147-A177-3AD203B41FA5}">
                      <a16:colId xmlns:a16="http://schemas.microsoft.com/office/drawing/2014/main" val="3902465615"/>
                    </a:ext>
                  </a:extLst>
                </a:gridCol>
              </a:tblGrid>
              <a:tr h="112276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NO</a:t>
                      </a:r>
                      <a:endParaRPr lang="en-ID" sz="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Kode | Nama </a:t>
                      </a:r>
                      <a:r>
                        <a:rPr lang="en-ID" sz="8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Satker</a:t>
                      </a:r>
                      <a:endParaRPr lang="en-ID" sz="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b="1" u="none" strike="noStrike">
                          <a:solidFill>
                            <a:schemeClr val="bg1"/>
                          </a:solidFill>
                          <a:effectLst/>
                        </a:rPr>
                        <a:t>Keterangan</a:t>
                      </a:r>
                      <a:endParaRPr lang="en-ID" sz="800" b="1" i="0" u="none" strike="noStrike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Jenis Belanja</a:t>
                      </a:r>
                      <a:endParaRPr lang="en-ID" sz="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Total</a:t>
                      </a:r>
                      <a:endParaRPr lang="en-ID" sz="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Persentase</a:t>
                      </a:r>
                      <a:endParaRPr lang="en-ID" sz="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248534"/>
                  </a:ext>
                </a:extLst>
              </a:tr>
              <a:tr h="112276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Pegawai</a:t>
                      </a:r>
                      <a:endParaRPr lang="en-ID" sz="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Barang</a:t>
                      </a:r>
                      <a:endParaRPr lang="en-ID" sz="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Modal</a:t>
                      </a:r>
                      <a:endParaRPr lang="en-ID" sz="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9350044"/>
                  </a:ext>
                </a:extLst>
              </a:tr>
              <a:tr h="1260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1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693714 | BALAI PENEGAKAN HUKUM KEHUTANAN WILAYAH SUMATERA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PAGU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37.425.000.000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29.372.732.000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4.728.000.000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71.525.732.000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57,83%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53591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REALISASI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26.193.221.414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13.868.584.654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1.304.074.988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41.365.881.056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143947"/>
                  </a:ext>
                </a:extLst>
              </a:tr>
              <a:tr h="1260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2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693715 | BALAI PENEGAKAN HUKUM KEHUTANAN WILAYAH JAWA, BALI, DAN NUSA TENGGARA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PAGU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33.000.898.000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20.422.497.000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5.576.723.000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59.000.118.000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51,16%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830810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REALISASI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20.731.469.655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8.255.301.235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1.197.561.401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30.184.332.291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925510"/>
                  </a:ext>
                </a:extLst>
              </a:tr>
              <a:tr h="1260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3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693716 | BALAI PENEGAKAN HUKUM KEHUTANAN WILAYAH KALIMANTAN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PAGU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29.625.000.000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21.548.467.000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2.631.336.000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53.804.803.000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63,33%</a:t>
                      </a:r>
                      <a:endParaRPr lang="en-ID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313053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REALISASI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22.454.977.933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10.173.929.767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1.444.399.077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34.073.306.777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665216"/>
                  </a:ext>
                </a:extLst>
              </a:tr>
              <a:tr h="1260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4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693717 | BALAI PENEGAKAN HUKUM KEHUTANAN WILAYAH SULAWESI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PAGU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28.725.000.000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20.685.215.000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6.301.842.000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55.712.057.000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46,38%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311826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REALISASI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18.338.470.440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7.291.384.164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208.565.989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25.838.420.593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766447"/>
                  </a:ext>
                </a:extLst>
              </a:tr>
              <a:tr h="1260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5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693718 | BALAI PENEGAKAN HUKUM KEHUTANAN WILAYAH MALUKU DAN PAPUA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PAGU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21.119.088.000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15.765.032.000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5.450.000.000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42.334.120.000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43,01%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121471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REALISASI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13.787.575.758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3.994.500.561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425.244.816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18.207.321.135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67974"/>
                  </a:ext>
                </a:extLst>
              </a:tr>
              <a:tr h="142336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693719 | KANTOR PUSAT DIREKTORAT JENDERAL PENEGAKAN HUKUM KEHUTANAN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PAGU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44.519.900.000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169.751.685.000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71.023.633.000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285.295.218.000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31,01%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411485"/>
                  </a:ext>
                </a:extLst>
              </a:tr>
              <a:tr h="142336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REALISASI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24.884.594.892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57.373.558.479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6.202.925.734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88.461.079.105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470559"/>
                  </a:ext>
                </a:extLst>
              </a:tr>
              <a:tr h="1260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7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693720 | BALAI PENGENDALIAN KEBAKARAN HUTAN WILAYAH SUMATERA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PAGU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114.133.213.000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33.648.386.000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14.875.112.000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162.656.711.000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57,86%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199894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REALISASI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73.300.361.695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15.794.760.652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5.020.079.802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94.115.202.149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3208559"/>
                  </a:ext>
                </a:extLst>
              </a:tr>
              <a:tr h="1260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8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693721 | BALAI PENGENDALIAN KEBAKARAN HUTAN WILAYAH JAWA, BALI, DAN NUSA TENGGARA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PAGU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10.899.000.000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11.214.420.000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1.500.000.000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23.613.420.000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52,39%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501450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REALISASI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8.212.689.574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3.954.215.765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204.906.000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12.371.811.339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657166"/>
                  </a:ext>
                </a:extLst>
              </a:tr>
              <a:tr h="199023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9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693722 | BALAI PENGENDALIAN KEBAKARAN HUTAN WILAYAH KALIMANTAN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PAGU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87.694.190.000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23.589.482.000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4.709.296.000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115.992.968.000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60,52%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826747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REALISASI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59.519.964.773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9.841.125.179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834.074.832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70.195.164.784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712967"/>
                  </a:ext>
                </a:extLst>
              </a:tr>
              <a:tr h="1260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10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693723 | BALAI PENGENDALIAN KEBAKARAN HUTAN WILAYAH SULAWESI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PAGU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30.772.311.000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10.798.681.000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4.700.000.000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46.270.992.000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59,07%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324674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>
                          <a:effectLst/>
                        </a:rPr>
                        <a:t>REALISASI</a:t>
                      </a: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21.654.266.466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4.578.771.158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1.099.786.378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27.332.824.002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211050"/>
                  </a:ext>
                </a:extLst>
              </a:tr>
              <a:tr h="1260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11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693724 | BALAI PENGENDALIAN KEBAKARAN HUTAN WILAYAH MALUKU DAN PAPUA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PAGU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4.700.716.000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9.730.430.000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6.301.500.000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20.732.646.000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ct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38,27%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080248"/>
                  </a:ext>
                </a:extLst>
              </a:tr>
              <a:tr h="1260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REALISASI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3.129.547.549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4.580.912.091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224.439.527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7.934.899.167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0575258"/>
                  </a:ext>
                </a:extLst>
              </a:tr>
              <a:tr h="199023">
                <a:tc rowSpan="4"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GRAND TOTAL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PAGU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442.614.316.000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366.527.027.000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127.797.442.000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936.938.785.000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614531"/>
                  </a:ext>
                </a:extLst>
              </a:tr>
              <a:tr h="126001">
                <a:tc gridSpan="2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REALISASI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292.207.140.149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139.707.043.705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18.166.058.544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450.080.242.398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458261"/>
                  </a:ext>
                </a:extLst>
              </a:tr>
              <a:tr h="126001">
                <a:tc gridSpan="2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%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66.02%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38.12%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14.21%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48.04%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760477"/>
                  </a:ext>
                </a:extLst>
              </a:tr>
              <a:tr h="199023">
                <a:tc gridSpan="2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8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800" u="none" strike="noStrike" dirty="0">
                          <a:effectLst/>
                        </a:rPr>
                        <a:t>SISA</a:t>
                      </a:r>
                      <a:endParaRPr lang="en-ID" sz="8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150.407.175.851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226.819.983.295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109.631.383.456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486.858.542.602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algn="r" fontAlgn="b">
                        <a:buNone/>
                      </a:pPr>
                      <a:endParaRPr lang="en-ID" sz="9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2746" marR="2746" marT="274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13261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E3A1FCA-358B-67BA-058C-79E1B78DD715}"/>
              </a:ext>
            </a:extLst>
          </p:cNvPr>
          <p:cNvSpPr/>
          <p:nvPr/>
        </p:nvSpPr>
        <p:spPr>
          <a:xfrm>
            <a:off x="-19352" y="4433955"/>
            <a:ext cx="1677062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85783">
              <a:spcBef>
                <a:spcPct val="0"/>
              </a:spcBef>
              <a:buClrTx/>
              <a:defRPr/>
            </a:pPr>
            <a:r>
              <a:rPr lang="en-US" sz="600" b="1" kern="1200" dirty="0">
                <a:solidFill>
                  <a:prstClr val="black"/>
                </a:solidFill>
                <a:latin typeface="DM Sans" pitchFamily="2" charset="0"/>
                <a:ea typeface="+mn-ea"/>
              </a:rPr>
              <a:t>SUMBER: MY INTRESS (3 AGUSTUS 2026)</a:t>
            </a:r>
          </a:p>
        </p:txBody>
      </p:sp>
    </p:spTree>
    <p:extLst>
      <p:ext uri="{BB962C8B-B14F-4D97-AF65-F5344CB8AC3E}">
        <p14:creationId xmlns:p14="http://schemas.microsoft.com/office/powerpoint/2010/main" val="402506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>
          <a:extLst>
            <a:ext uri="{FF2B5EF4-FFF2-40B4-BE49-F238E27FC236}">
              <a16:creationId xmlns:a16="http://schemas.microsoft.com/office/drawing/2014/main" id="{B16EA3E2-B554-D13C-DE14-D8BE5FFAD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25">
            <a:extLst>
              <a:ext uri="{FF2B5EF4-FFF2-40B4-BE49-F238E27FC236}">
                <a16:creationId xmlns:a16="http://schemas.microsoft.com/office/drawing/2014/main" id="{AB291343-2CE6-C7B4-204D-E9FF2B94CDDB}"/>
              </a:ext>
            </a:extLst>
          </p:cNvPr>
          <p:cNvGrpSpPr/>
          <p:nvPr/>
        </p:nvGrpSpPr>
        <p:grpSpPr>
          <a:xfrm>
            <a:off x="6927" y="4160497"/>
            <a:ext cx="9144000" cy="1030338"/>
            <a:chOff x="0" y="4236694"/>
            <a:chExt cx="9144000" cy="1030338"/>
          </a:xfrm>
        </p:grpSpPr>
        <p:grpSp>
          <p:nvGrpSpPr>
            <p:cNvPr id="142" name="Google Shape;142;p25">
              <a:extLst>
                <a:ext uri="{FF2B5EF4-FFF2-40B4-BE49-F238E27FC236}">
                  <a16:creationId xmlns:a16="http://schemas.microsoft.com/office/drawing/2014/main" id="{F00C5A3D-B23A-E236-20C6-88AAC813285B}"/>
                </a:ext>
              </a:extLst>
            </p:cNvPr>
            <p:cNvGrpSpPr/>
            <p:nvPr/>
          </p:nvGrpSpPr>
          <p:grpSpPr>
            <a:xfrm>
              <a:off x="0" y="4236694"/>
              <a:ext cx="9143619" cy="994077"/>
              <a:chOff x="0" y="3785615"/>
              <a:chExt cx="12188952" cy="3072384"/>
            </a:xfrm>
          </p:grpSpPr>
          <p:pic>
            <p:nvPicPr>
              <p:cNvPr id="143" name="Google Shape;143;p25">
                <a:extLst>
                  <a:ext uri="{FF2B5EF4-FFF2-40B4-BE49-F238E27FC236}">
                    <a16:creationId xmlns:a16="http://schemas.microsoft.com/office/drawing/2014/main" id="{41575E8B-28DC-0DA4-E6D7-222C7A9667DA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7872291" y="4778260"/>
                <a:ext cx="4306111" cy="207973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" name="Google Shape;144;p25">
                <a:extLst>
                  <a:ext uri="{FF2B5EF4-FFF2-40B4-BE49-F238E27FC236}">
                    <a16:creationId xmlns:a16="http://schemas.microsoft.com/office/drawing/2014/main" id="{3BC59E5E-7A1D-B490-6E00-71DAA1A394A3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7250" y="4756410"/>
                <a:ext cx="4306111" cy="20975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" name="Google Shape;145;p25">
                <a:extLst>
                  <a:ext uri="{FF2B5EF4-FFF2-40B4-BE49-F238E27FC236}">
                    <a16:creationId xmlns:a16="http://schemas.microsoft.com/office/drawing/2014/main" id="{1DF40F76-523B-5CA9-8D97-127BC62E6E83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0" y="3785615"/>
                <a:ext cx="12188952" cy="30723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6" name="Google Shape;146;p25">
              <a:extLst>
                <a:ext uri="{FF2B5EF4-FFF2-40B4-BE49-F238E27FC236}">
                  <a16:creationId xmlns:a16="http://schemas.microsoft.com/office/drawing/2014/main" id="{42D33710-94D0-4C3E-1BC3-D2002E1E82D0}"/>
                </a:ext>
              </a:extLst>
            </p:cNvPr>
            <p:cNvGrpSpPr/>
            <p:nvPr/>
          </p:nvGrpSpPr>
          <p:grpSpPr>
            <a:xfrm>
              <a:off x="0" y="4880932"/>
              <a:ext cx="9144000" cy="386100"/>
              <a:chOff x="0" y="6439329"/>
              <a:chExt cx="12192000" cy="514800"/>
            </a:xfrm>
          </p:grpSpPr>
          <p:sp>
            <p:nvSpPr>
              <p:cNvPr id="147" name="Google Shape;147;p25">
                <a:extLst>
                  <a:ext uri="{FF2B5EF4-FFF2-40B4-BE49-F238E27FC236}">
                    <a16:creationId xmlns:a16="http://schemas.microsoft.com/office/drawing/2014/main" id="{5C67A171-8653-BE08-55B4-09CB36982B60}"/>
                  </a:ext>
                </a:extLst>
              </p:cNvPr>
              <p:cNvSpPr/>
              <p:nvPr/>
            </p:nvSpPr>
            <p:spPr>
              <a:xfrm>
                <a:off x="0" y="6439329"/>
                <a:ext cx="12192000" cy="514800"/>
              </a:xfrm>
              <a:prstGeom prst="rect">
                <a:avLst/>
              </a:prstGeom>
              <a:solidFill>
                <a:schemeClr val="lt2">
                  <a:alpha val="38431"/>
                </a:schemeClr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48" name="Google Shape;148;p25">
                <a:extLst>
                  <a:ext uri="{FF2B5EF4-FFF2-40B4-BE49-F238E27FC236}">
                    <a16:creationId xmlns:a16="http://schemas.microsoft.com/office/drawing/2014/main" id="{0F554D30-9993-0EDC-3CEE-36BD89D0ED39}"/>
                  </a:ext>
                </a:extLst>
              </p:cNvPr>
              <p:cNvGrpSpPr/>
              <p:nvPr/>
            </p:nvGrpSpPr>
            <p:grpSpPr>
              <a:xfrm>
                <a:off x="174420" y="6513871"/>
                <a:ext cx="2613149" cy="288062"/>
                <a:chOff x="525148" y="6430281"/>
                <a:chExt cx="2613149" cy="288062"/>
              </a:xfrm>
            </p:grpSpPr>
            <p:grpSp>
              <p:nvGrpSpPr>
                <p:cNvPr id="149" name="Google Shape;149;p25">
                  <a:extLst>
                    <a:ext uri="{FF2B5EF4-FFF2-40B4-BE49-F238E27FC236}">
                      <a16:creationId xmlns:a16="http://schemas.microsoft.com/office/drawing/2014/main" id="{5AD395F2-E35E-DAEB-D044-6B1D4A2551A2}"/>
                    </a:ext>
                  </a:extLst>
                </p:cNvPr>
                <p:cNvGrpSpPr/>
                <p:nvPr/>
              </p:nvGrpSpPr>
              <p:grpSpPr>
                <a:xfrm>
                  <a:off x="525148" y="6430281"/>
                  <a:ext cx="287920" cy="288062"/>
                  <a:chOff x="0" y="0"/>
                  <a:chExt cx="2316330" cy="2306340"/>
                </a:xfrm>
              </p:grpSpPr>
              <p:sp>
                <p:nvSpPr>
                  <p:cNvPr id="150" name="Google Shape;150;p25">
                    <a:extLst>
                      <a:ext uri="{FF2B5EF4-FFF2-40B4-BE49-F238E27FC236}">
                        <a16:creationId xmlns:a16="http://schemas.microsoft.com/office/drawing/2014/main" id="{6092C28C-30C8-85A1-014B-A93F30B1B757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6330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3384CA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" name="Google Shape;151;p25">
                    <a:extLst>
                      <a:ext uri="{FF2B5EF4-FFF2-40B4-BE49-F238E27FC236}">
                        <a16:creationId xmlns:a16="http://schemas.microsoft.com/office/drawing/2014/main" id="{398DD1F7-2C77-A6DA-154F-65ED2C9D0F47}"/>
                      </a:ext>
                    </a:extLst>
                  </p:cNvPr>
                  <p:cNvSpPr/>
                  <p:nvPr/>
                </p:nvSpPr>
                <p:spPr>
                  <a:xfrm>
                    <a:off x="193585" y="196922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" name="Google Shape;152;p25">
                    <a:extLst>
                      <a:ext uri="{FF2B5EF4-FFF2-40B4-BE49-F238E27FC236}">
                        <a16:creationId xmlns:a16="http://schemas.microsoft.com/office/drawing/2014/main" id="{8A7FF6AC-BA19-C176-AA8E-B67F60CAE116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" name="Google Shape;153;p25">
                    <a:extLst>
                      <a:ext uri="{FF2B5EF4-FFF2-40B4-BE49-F238E27FC236}">
                        <a16:creationId xmlns:a16="http://schemas.microsoft.com/office/drawing/2014/main" id="{1A6C37FC-39B1-1A8D-97D2-CE21A4027853}"/>
                      </a:ext>
                    </a:extLst>
                  </p:cNvPr>
                  <p:cNvSpPr/>
                  <p:nvPr/>
                </p:nvSpPr>
                <p:spPr>
                  <a:xfrm>
                    <a:off x="864458" y="644171"/>
                    <a:ext cx="500634" cy="1021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0706" y="11347"/>
                        </a:moveTo>
                        <a:lnTo>
                          <a:pt x="14226" y="11347"/>
                        </a:lnTo>
                        <a:lnTo>
                          <a:pt x="14226" y="21600"/>
                        </a:lnTo>
                        <a:lnTo>
                          <a:pt x="4618" y="21600"/>
                        </a:lnTo>
                        <a:lnTo>
                          <a:pt x="4618" y="11347"/>
                        </a:lnTo>
                        <a:lnTo>
                          <a:pt x="0" y="11347"/>
                        </a:lnTo>
                        <a:lnTo>
                          <a:pt x="0" y="7334"/>
                        </a:lnTo>
                        <a:lnTo>
                          <a:pt x="4618" y="7334"/>
                        </a:lnTo>
                        <a:lnTo>
                          <a:pt x="4618" y="4743"/>
                        </a:lnTo>
                        <a:cubicBezTo>
                          <a:pt x="4618" y="2882"/>
                          <a:pt x="6406" y="0"/>
                          <a:pt x="14301" y="0"/>
                        </a:cubicBezTo>
                        <a:lnTo>
                          <a:pt x="21451" y="0"/>
                        </a:lnTo>
                        <a:lnTo>
                          <a:pt x="21451" y="3904"/>
                        </a:lnTo>
                        <a:lnTo>
                          <a:pt x="16312" y="3904"/>
                        </a:lnTo>
                        <a:cubicBezTo>
                          <a:pt x="15418" y="3904"/>
                          <a:pt x="14226" y="4123"/>
                          <a:pt x="14226" y="4999"/>
                        </a:cubicBezTo>
                        <a:lnTo>
                          <a:pt x="14226" y="7370"/>
                        </a:lnTo>
                        <a:lnTo>
                          <a:pt x="21600" y="7370"/>
                        </a:lnTo>
                        <a:lnTo>
                          <a:pt x="20706" y="11347"/>
                        </a:lnTo>
                      </a:path>
                    </a:pathLst>
                  </a:custGeom>
                  <a:solidFill>
                    <a:srgbClr val="3049A5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54" name="Google Shape;154;p25">
                  <a:extLst>
                    <a:ext uri="{FF2B5EF4-FFF2-40B4-BE49-F238E27FC236}">
                      <a16:creationId xmlns:a16="http://schemas.microsoft.com/office/drawing/2014/main" id="{0A40F895-2A4D-8C4B-8B18-1B6A409E9D75}"/>
                    </a:ext>
                  </a:extLst>
                </p:cNvPr>
                <p:cNvSpPr txBox="1"/>
                <p:nvPr/>
              </p:nvSpPr>
              <p:spPr>
                <a:xfrm>
                  <a:off x="790797" y="6442786"/>
                  <a:ext cx="2347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 dirty="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Ditjen Gakkum Kehutanan</a:t>
                  </a:r>
                  <a:endParaRPr sz="700" b="0" i="0" u="none" strike="noStrike" cap="none" dirty="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55" name="Google Shape;155;p25">
                <a:extLst>
                  <a:ext uri="{FF2B5EF4-FFF2-40B4-BE49-F238E27FC236}">
                    <a16:creationId xmlns:a16="http://schemas.microsoft.com/office/drawing/2014/main" id="{A270D11A-EE4A-713E-DEF6-A1982B37D838}"/>
                  </a:ext>
                </a:extLst>
              </p:cNvPr>
              <p:cNvGrpSpPr/>
              <p:nvPr/>
            </p:nvGrpSpPr>
            <p:grpSpPr>
              <a:xfrm>
                <a:off x="2987324" y="6513871"/>
                <a:ext cx="2118205" cy="288062"/>
                <a:chOff x="3159729" y="6430281"/>
                <a:chExt cx="2118205" cy="288062"/>
              </a:xfrm>
            </p:grpSpPr>
            <p:grpSp>
              <p:nvGrpSpPr>
                <p:cNvPr id="156" name="Google Shape;156;p25">
                  <a:extLst>
                    <a:ext uri="{FF2B5EF4-FFF2-40B4-BE49-F238E27FC236}">
                      <a16:creationId xmlns:a16="http://schemas.microsoft.com/office/drawing/2014/main" id="{D6D76A87-BDC7-206B-A4D2-D92A75D3388D}"/>
                    </a:ext>
                  </a:extLst>
                </p:cNvPr>
                <p:cNvGrpSpPr/>
                <p:nvPr/>
              </p:nvGrpSpPr>
              <p:grpSpPr>
                <a:xfrm>
                  <a:off x="3159729" y="6430281"/>
                  <a:ext cx="288104" cy="288062"/>
                  <a:chOff x="0" y="0"/>
                  <a:chExt cx="2319678" cy="2306340"/>
                </a:xfrm>
              </p:grpSpPr>
              <p:sp>
                <p:nvSpPr>
                  <p:cNvPr id="157" name="Google Shape;157;p25">
                    <a:extLst>
                      <a:ext uri="{FF2B5EF4-FFF2-40B4-BE49-F238E27FC236}">
                        <a16:creationId xmlns:a16="http://schemas.microsoft.com/office/drawing/2014/main" id="{6C65B8B7-AD22-48DA-26C6-2C94786C9B95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9678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792" y="0"/>
                        </a:moveTo>
                        <a:cubicBezTo>
                          <a:pt x="4856" y="0"/>
                          <a:pt x="0" y="4856"/>
                          <a:pt x="0" y="10792"/>
                        </a:cubicBezTo>
                        <a:cubicBezTo>
                          <a:pt x="0" y="16744"/>
                          <a:pt x="4856" y="21600"/>
                          <a:pt x="10792" y="21600"/>
                        </a:cubicBezTo>
                        <a:cubicBezTo>
                          <a:pt x="16728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28" y="0"/>
                          <a:pt x="10792" y="0"/>
                        </a:cubicBezTo>
                        <a:close/>
                      </a:path>
                    </a:pathLst>
                  </a:custGeom>
                  <a:solidFill>
                    <a:srgbClr val="A624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8" name="Google Shape;158;p25">
                    <a:extLst>
                      <a:ext uri="{FF2B5EF4-FFF2-40B4-BE49-F238E27FC236}">
                        <a16:creationId xmlns:a16="http://schemas.microsoft.com/office/drawing/2014/main" id="{B6E74A53-5172-82AA-9522-4969119E16FB}"/>
                      </a:ext>
                    </a:extLst>
                  </p:cNvPr>
                  <p:cNvSpPr/>
                  <p:nvPr/>
                </p:nvSpPr>
                <p:spPr>
                  <a:xfrm>
                    <a:off x="196923" y="193585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9" name="Google Shape;159;p25">
                    <a:extLst>
                      <a:ext uri="{FF2B5EF4-FFF2-40B4-BE49-F238E27FC236}">
                        <a16:creationId xmlns:a16="http://schemas.microsoft.com/office/drawing/2014/main" id="{04BDAB99-FBF3-DE1A-9EC4-5D670A67E622}"/>
                      </a:ext>
                    </a:extLst>
                  </p:cNvPr>
                  <p:cNvSpPr/>
                  <p:nvPr/>
                </p:nvSpPr>
                <p:spPr>
                  <a:xfrm>
                    <a:off x="186910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85" y="10790"/>
                        </a:moveTo>
                        <a:lnTo>
                          <a:pt x="21369" y="10790"/>
                        </a:lnTo>
                        <a:cubicBezTo>
                          <a:pt x="21369" y="13714"/>
                          <a:pt x="20177" y="16349"/>
                          <a:pt x="18272" y="18272"/>
                        </a:cubicBezTo>
                        <a:cubicBezTo>
                          <a:pt x="16349" y="20177"/>
                          <a:pt x="13714" y="21369"/>
                          <a:pt x="10790" y="21369"/>
                        </a:cubicBezTo>
                        <a:cubicBezTo>
                          <a:pt x="7886" y="21369"/>
                          <a:pt x="5232" y="20177"/>
                          <a:pt x="3328" y="18272"/>
                        </a:cubicBezTo>
                        <a:cubicBezTo>
                          <a:pt x="1423" y="16349"/>
                          <a:pt x="231" y="13714"/>
                          <a:pt x="231" y="10790"/>
                        </a:cubicBezTo>
                        <a:cubicBezTo>
                          <a:pt x="231" y="7886"/>
                          <a:pt x="1423" y="5232"/>
                          <a:pt x="3328" y="3328"/>
                        </a:cubicBezTo>
                        <a:cubicBezTo>
                          <a:pt x="5232" y="1423"/>
                          <a:pt x="7886" y="231"/>
                          <a:pt x="10790" y="231"/>
                        </a:cubicBezTo>
                        <a:cubicBezTo>
                          <a:pt x="13714" y="231"/>
                          <a:pt x="16349" y="1423"/>
                          <a:pt x="18272" y="3328"/>
                        </a:cubicBezTo>
                        <a:cubicBezTo>
                          <a:pt x="20177" y="5232"/>
                          <a:pt x="21369" y="7886"/>
                          <a:pt x="21369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72" y="0"/>
                          <a:pt x="10790" y="0"/>
                        </a:cubicBezTo>
                        <a:cubicBezTo>
                          <a:pt x="4828" y="0"/>
                          <a:pt x="0" y="4828"/>
                          <a:pt x="0" y="10790"/>
                        </a:cubicBezTo>
                        <a:cubicBezTo>
                          <a:pt x="0" y="16772"/>
                          <a:pt x="4828" y="21600"/>
                          <a:pt x="10790" y="21600"/>
                        </a:cubicBezTo>
                        <a:cubicBezTo>
                          <a:pt x="16772" y="21600"/>
                          <a:pt x="21600" y="16772"/>
                          <a:pt x="21600" y="10790"/>
                        </a:cubicBezTo>
                        <a:lnTo>
                          <a:pt x="21485" y="107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0" name="Google Shape;160;p25">
                    <a:extLst>
                      <a:ext uri="{FF2B5EF4-FFF2-40B4-BE49-F238E27FC236}">
                        <a16:creationId xmlns:a16="http://schemas.microsoft.com/office/drawing/2014/main" id="{A79FD62A-F96F-0368-BC10-00F6A9A2B968}"/>
                      </a:ext>
                    </a:extLst>
                  </p:cNvPr>
                  <p:cNvSpPr/>
                  <p:nvPr/>
                </p:nvSpPr>
                <p:spPr>
                  <a:xfrm>
                    <a:off x="650849" y="644171"/>
                    <a:ext cx="1018008" cy="10146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9873" y="15649"/>
                        </a:moveTo>
                        <a:cubicBezTo>
                          <a:pt x="19873" y="17963"/>
                          <a:pt x="17963" y="19873"/>
                          <a:pt x="15649" y="19873"/>
                        </a:cubicBezTo>
                        <a:lnTo>
                          <a:pt x="5988" y="19873"/>
                        </a:lnTo>
                        <a:cubicBezTo>
                          <a:pt x="3637" y="19873"/>
                          <a:pt x="1763" y="17963"/>
                          <a:pt x="1763" y="15649"/>
                        </a:cubicBezTo>
                        <a:lnTo>
                          <a:pt x="1763" y="5988"/>
                        </a:lnTo>
                        <a:cubicBezTo>
                          <a:pt x="1763" y="3673"/>
                          <a:pt x="3637" y="1763"/>
                          <a:pt x="5988" y="1763"/>
                        </a:cubicBezTo>
                        <a:lnTo>
                          <a:pt x="15649" y="1763"/>
                        </a:lnTo>
                        <a:cubicBezTo>
                          <a:pt x="17963" y="1763"/>
                          <a:pt x="19873" y="3673"/>
                          <a:pt x="19873" y="5988"/>
                        </a:cubicBezTo>
                        <a:lnTo>
                          <a:pt x="19873" y="15649"/>
                        </a:lnTo>
                        <a:close/>
                        <a:moveTo>
                          <a:pt x="15649" y="0"/>
                        </a:moveTo>
                        <a:lnTo>
                          <a:pt x="5951" y="0"/>
                        </a:lnTo>
                        <a:cubicBezTo>
                          <a:pt x="2682" y="0"/>
                          <a:pt x="0" y="2682"/>
                          <a:pt x="0" y="5988"/>
                        </a:cubicBezTo>
                        <a:lnTo>
                          <a:pt x="0" y="15649"/>
                        </a:lnTo>
                        <a:cubicBezTo>
                          <a:pt x="0" y="18955"/>
                          <a:pt x="2682" y="21600"/>
                          <a:pt x="5951" y="21600"/>
                        </a:cubicBezTo>
                        <a:lnTo>
                          <a:pt x="15649" y="21600"/>
                        </a:lnTo>
                        <a:cubicBezTo>
                          <a:pt x="18955" y="21600"/>
                          <a:pt x="21600" y="18955"/>
                          <a:pt x="21600" y="15649"/>
                        </a:cubicBezTo>
                        <a:lnTo>
                          <a:pt x="21600" y="5988"/>
                        </a:lnTo>
                        <a:cubicBezTo>
                          <a:pt x="21600" y="2682"/>
                          <a:pt x="18955" y="0"/>
                          <a:pt x="15649" y="0"/>
                        </a:cubicBezTo>
                        <a:close/>
                      </a:path>
                    </a:pathLst>
                  </a:cu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1" name="Google Shape;161;p25">
                    <a:extLst>
                      <a:ext uri="{FF2B5EF4-FFF2-40B4-BE49-F238E27FC236}">
                        <a16:creationId xmlns:a16="http://schemas.microsoft.com/office/drawing/2014/main" id="{F4F4E934-B688-D17B-0601-34FEFE9E4AE3}"/>
                      </a:ext>
                    </a:extLst>
                  </p:cNvPr>
                  <p:cNvSpPr/>
                  <p:nvPr/>
                </p:nvSpPr>
                <p:spPr>
                  <a:xfrm>
                    <a:off x="891162" y="884483"/>
                    <a:ext cx="537354" cy="5340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17907"/>
                        </a:moveTo>
                        <a:cubicBezTo>
                          <a:pt x="6968" y="17907"/>
                          <a:pt x="3763" y="14702"/>
                          <a:pt x="3763" y="10800"/>
                        </a:cubicBezTo>
                        <a:cubicBezTo>
                          <a:pt x="3763" y="6968"/>
                          <a:pt x="6968" y="3763"/>
                          <a:pt x="10800" y="3763"/>
                        </a:cubicBezTo>
                        <a:cubicBezTo>
                          <a:pt x="14702" y="3763"/>
                          <a:pt x="17837" y="6968"/>
                          <a:pt x="17837" y="10800"/>
                        </a:cubicBezTo>
                        <a:cubicBezTo>
                          <a:pt x="17837" y="14702"/>
                          <a:pt x="14702" y="17907"/>
                          <a:pt x="10800" y="17907"/>
                        </a:cubicBezTo>
                        <a:close/>
                        <a:moveTo>
                          <a:pt x="10800" y="0"/>
                        </a:moveTo>
                        <a:cubicBezTo>
                          <a:pt x="4877" y="0"/>
                          <a:pt x="0" y="4877"/>
                          <a:pt x="0" y="10800"/>
                        </a:cubicBezTo>
                        <a:cubicBezTo>
                          <a:pt x="0" y="16792"/>
                          <a:pt x="4877" y="21600"/>
                          <a:pt x="10800" y="21600"/>
                        </a:cubicBezTo>
                        <a:cubicBezTo>
                          <a:pt x="16792" y="21600"/>
                          <a:pt x="21600" y="16792"/>
                          <a:pt x="21600" y="10800"/>
                        </a:cubicBezTo>
                        <a:cubicBezTo>
                          <a:pt x="21600" y="4877"/>
                          <a:pt x="16792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2" name="Google Shape;162;p25">
                    <a:extLst>
                      <a:ext uri="{FF2B5EF4-FFF2-40B4-BE49-F238E27FC236}">
                        <a16:creationId xmlns:a16="http://schemas.microsoft.com/office/drawing/2014/main" id="{2FA5C176-A2B0-4F79-5288-AEA544D659B2}"/>
                      </a:ext>
                    </a:extLst>
                  </p:cNvPr>
                  <p:cNvSpPr/>
                  <p:nvPr/>
                </p:nvSpPr>
                <p:spPr>
                  <a:xfrm>
                    <a:off x="1378463" y="817730"/>
                    <a:ext cx="116700" cy="120300"/>
                  </a:xfrm>
                  <a:prstGeom prst="ellipse">
                    <a:avLst/>
                  </a:prstGeom>
                  <a:solidFill>
                    <a:srgbClr val="A62598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63" name="Google Shape;163;p25">
                  <a:extLst>
                    <a:ext uri="{FF2B5EF4-FFF2-40B4-BE49-F238E27FC236}">
                      <a16:creationId xmlns:a16="http://schemas.microsoft.com/office/drawing/2014/main" id="{53DACEC9-4D8C-FF1B-09BE-7D4A483C07FC}"/>
                    </a:ext>
                  </a:extLst>
                </p:cNvPr>
                <p:cNvSpPr txBox="1"/>
                <p:nvPr/>
              </p:nvSpPr>
              <p:spPr>
                <a:xfrm>
                  <a:off x="3425434" y="6442795"/>
                  <a:ext cx="1852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64" name="Google Shape;164;p25">
                <a:extLst>
                  <a:ext uri="{FF2B5EF4-FFF2-40B4-BE49-F238E27FC236}">
                    <a16:creationId xmlns:a16="http://schemas.microsoft.com/office/drawing/2014/main" id="{53A28E6F-085F-2738-EF8E-EB9E1448852A}"/>
                  </a:ext>
                </a:extLst>
              </p:cNvPr>
              <p:cNvGrpSpPr/>
              <p:nvPr/>
            </p:nvGrpSpPr>
            <p:grpSpPr>
              <a:xfrm>
                <a:off x="7859903" y="6513912"/>
                <a:ext cx="2110928" cy="288020"/>
                <a:chOff x="7659324" y="6430322"/>
                <a:chExt cx="2110928" cy="288020"/>
              </a:xfrm>
            </p:grpSpPr>
            <p:grpSp>
              <p:nvGrpSpPr>
                <p:cNvPr id="165" name="Google Shape;165;p25">
                  <a:extLst>
                    <a:ext uri="{FF2B5EF4-FFF2-40B4-BE49-F238E27FC236}">
                      <a16:creationId xmlns:a16="http://schemas.microsoft.com/office/drawing/2014/main" id="{73276269-A458-9DEF-F391-29060582820C}"/>
                    </a:ext>
                  </a:extLst>
                </p:cNvPr>
                <p:cNvGrpSpPr/>
                <p:nvPr/>
              </p:nvGrpSpPr>
              <p:grpSpPr>
                <a:xfrm>
                  <a:off x="7659324" y="6430322"/>
                  <a:ext cx="287916" cy="288020"/>
                  <a:chOff x="1221756" y="5672607"/>
                  <a:chExt cx="2316300" cy="2309700"/>
                </a:xfrm>
              </p:grpSpPr>
              <p:sp>
                <p:nvSpPr>
                  <p:cNvPr id="166" name="Google Shape;166;p25">
                    <a:extLst>
                      <a:ext uri="{FF2B5EF4-FFF2-40B4-BE49-F238E27FC236}">
                        <a16:creationId xmlns:a16="http://schemas.microsoft.com/office/drawing/2014/main" id="{43161446-C397-EEBF-02B4-D023B3146F82}"/>
                      </a:ext>
                    </a:extLst>
                  </p:cNvPr>
                  <p:cNvSpPr/>
                  <p:nvPr/>
                </p:nvSpPr>
                <p:spPr>
                  <a:xfrm>
                    <a:off x="1221756" y="5672607"/>
                    <a:ext cx="2316300" cy="2309700"/>
                  </a:xfrm>
                  <a:prstGeom prst="ellipse">
                    <a:avLst/>
                  </a:prstGeom>
                  <a:solidFill>
                    <a:srgbClr val="EF2436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7" name="Google Shape;167;p25">
                    <a:extLst>
                      <a:ext uri="{FF2B5EF4-FFF2-40B4-BE49-F238E27FC236}">
                        <a16:creationId xmlns:a16="http://schemas.microsoft.com/office/drawing/2014/main" id="{98A55D30-A8CE-BE7A-ACB6-AB2FDABA9133}"/>
                      </a:ext>
                    </a:extLst>
                  </p:cNvPr>
                  <p:cNvSpPr/>
                  <p:nvPr/>
                </p:nvSpPr>
                <p:spPr>
                  <a:xfrm>
                    <a:off x="1418678" y="5869530"/>
                    <a:ext cx="1925700" cy="1915800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8" name="Google Shape;168;p25">
                    <a:extLst>
                      <a:ext uri="{FF2B5EF4-FFF2-40B4-BE49-F238E27FC236}">
                        <a16:creationId xmlns:a16="http://schemas.microsoft.com/office/drawing/2014/main" id="{233735B6-0E6D-A914-14D1-9F7D62F590F7}"/>
                      </a:ext>
                    </a:extLst>
                  </p:cNvPr>
                  <p:cNvSpPr/>
                  <p:nvPr/>
                </p:nvSpPr>
                <p:spPr>
                  <a:xfrm>
                    <a:off x="1405328" y="5859517"/>
                    <a:ext cx="1949184" cy="1935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85" y="10810"/>
                        </a:moveTo>
                        <a:lnTo>
                          <a:pt x="21350" y="10810"/>
                        </a:lnTo>
                        <a:cubicBezTo>
                          <a:pt x="21350" y="13714"/>
                          <a:pt x="20178" y="16368"/>
                          <a:pt x="18275" y="18272"/>
                        </a:cubicBezTo>
                        <a:cubicBezTo>
                          <a:pt x="16354" y="20196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96"/>
                          <a:pt x="3344" y="18272"/>
                        </a:cubicBezTo>
                        <a:cubicBezTo>
                          <a:pt x="1422" y="16368"/>
                          <a:pt x="250" y="13714"/>
                          <a:pt x="250" y="10810"/>
                        </a:cubicBezTo>
                        <a:cubicBezTo>
                          <a:pt x="250" y="7886"/>
                          <a:pt x="1422" y="5251"/>
                          <a:pt x="3344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75" y="3328"/>
                        </a:cubicBezTo>
                        <a:cubicBezTo>
                          <a:pt x="20178" y="5251"/>
                          <a:pt x="21350" y="7886"/>
                          <a:pt x="21350" y="10810"/>
                        </a:cubicBezTo>
                        <a:lnTo>
                          <a:pt x="21600" y="1081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81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810"/>
                        </a:cubicBezTo>
                        <a:lnTo>
                          <a:pt x="21485" y="1081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9" name="Google Shape;169;p25">
                    <a:extLst>
                      <a:ext uri="{FF2B5EF4-FFF2-40B4-BE49-F238E27FC236}">
                        <a16:creationId xmlns:a16="http://schemas.microsoft.com/office/drawing/2014/main" id="{5A67AA8A-5A14-0640-6150-E9C2CA5D9C2F}"/>
                      </a:ext>
                    </a:extLst>
                  </p:cNvPr>
                  <p:cNvSpPr/>
                  <p:nvPr/>
                </p:nvSpPr>
                <p:spPr>
                  <a:xfrm>
                    <a:off x="1899305" y="6493676"/>
                    <a:ext cx="964602" cy="6708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8609" y="16006"/>
                        </a:moveTo>
                        <a:lnTo>
                          <a:pt x="8609" y="4375"/>
                        </a:lnTo>
                        <a:lnTo>
                          <a:pt x="14775" y="10191"/>
                        </a:lnTo>
                        <a:lnTo>
                          <a:pt x="8609" y="16006"/>
                        </a:lnTo>
                        <a:close/>
                        <a:moveTo>
                          <a:pt x="21600" y="4597"/>
                        </a:moveTo>
                        <a:cubicBezTo>
                          <a:pt x="21600" y="2049"/>
                          <a:pt x="20126" y="0"/>
                          <a:pt x="18343" y="0"/>
                        </a:cubicBezTo>
                        <a:lnTo>
                          <a:pt x="3219" y="0"/>
                        </a:lnTo>
                        <a:cubicBezTo>
                          <a:pt x="1435" y="0"/>
                          <a:pt x="0" y="2049"/>
                          <a:pt x="0" y="4597"/>
                        </a:cubicBezTo>
                        <a:lnTo>
                          <a:pt x="0" y="16948"/>
                        </a:lnTo>
                        <a:cubicBezTo>
                          <a:pt x="0" y="19495"/>
                          <a:pt x="1435" y="21600"/>
                          <a:pt x="3219" y="21600"/>
                        </a:cubicBezTo>
                        <a:lnTo>
                          <a:pt x="18343" y="21600"/>
                        </a:lnTo>
                        <a:cubicBezTo>
                          <a:pt x="20126" y="21600"/>
                          <a:pt x="21600" y="19495"/>
                          <a:pt x="21600" y="16948"/>
                        </a:cubicBezTo>
                        <a:lnTo>
                          <a:pt x="21600" y="4597"/>
                        </a:lnTo>
                        <a:close/>
                      </a:path>
                    </a:pathLst>
                  </a:custGeom>
                  <a:solidFill>
                    <a:srgbClr val="EE2436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70" name="Google Shape;170;p25">
                  <a:extLst>
                    <a:ext uri="{FF2B5EF4-FFF2-40B4-BE49-F238E27FC236}">
                      <a16:creationId xmlns:a16="http://schemas.microsoft.com/office/drawing/2014/main" id="{C084D429-49F8-817B-DB60-5CF0F93C82D6}"/>
                    </a:ext>
                  </a:extLst>
                </p:cNvPr>
                <p:cNvSpPr txBox="1"/>
                <p:nvPr/>
              </p:nvSpPr>
              <p:spPr>
                <a:xfrm>
                  <a:off x="7941752" y="6442797"/>
                  <a:ext cx="1828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71" name="Google Shape;171;p25">
                <a:extLst>
                  <a:ext uri="{FF2B5EF4-FFF2-40B4-BE49-F238E27FC236}">
                    <a16:creationId xmlns:a16="http://schemas.microsoft.com/office/drawing/2014/main" id="{97B16773-9DEC-D6EF-0A29-9BF0BD5DB08B}"/>
                  </a:ext>
                </a:extLst>
              </p:cNvPr>
              <p:cNvGrpSpPr/>
              <p:nvPr/>
            </p:nvGrpSpPr>
            <p:grpSpPr>
              <a:xfrm>
                <a:off x="5422003" y="6513871"/>
                <a:ext cx="2121502" cy="291616"/>
                <a:chOff x="5416423" y="6430281"/>
                <a:chExt cx="2121502" cy="291616"/>
              </a:xfrm>
            </p:grpSpPr>
            <p:sp>
              <p:nvSpPr>
                <p:cNvPr id="172" name="Google Shape;172;p25">
                  <a:extLst>
                    <a:ext uri="{FF2B5EF4-FFF2-40B4-BE49-F238E27FC236}">
                      <a16:creationId xmlns:a16="http://schemas.microsoft.com/office/drawing/2014/main" id="{9FB114CC-513A-3D4D-56E7-4641DC495E82}"/>
                    </a:ext>
                  </a:extLst>
                </p:cNvPr>
                <p:cNvSpPr txBox="1"/>
                <p:nvPr/>
              </p:nvSpPr>
              <p:spPr>
                <a:xfrm>
                  <a:off x="5685425" y="6442795"/>
                  <a:ext cx="1852500" cy="236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lang="en" sz="700" b="0" i="0" u="none" strike="noStrike" cap="none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gakkum_kehutanan</a:t>
                  </a:r>
                  <a:endParaRPr sz="700" b="0" i="0" u="none" strike="noStrike" cap="non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grpSp>
              <p:nvGrpSpPr>
                <p:cNvPr id="173" name="Google Shape;173;p25">
                  <a:extLst>
                    <a:ext uri="{FF2B5EF4-FFF2-40B4-BE49-F238E27FC236}">
                      <a16:creationId xmlns:a16="http://schemas.microsoft.com/office/drawing/2014/main" id="{A48E1E13-E0E4-8AF1-A625-5CAD7D67B913}"/>
                    </a:ext>
                  </a:extLst>
                </p:cNvPr>
                <p:cNvGrpSpPr/>
                <p:nvPr/>
              </p:nvGrpSpPr>
              <p:grpSpPr>
                <a:xfrm>
                  <a:off x="5416423" y="6430281"/>
                  <a:ext cx="291566" cy="291616"/>
                  <a:chOff x="6142115" y="5967847"/>
                  <a:chExt cx="719915" cy="720039"/>
                </a:xfrm>
              </p:grpSpPr>
              <p:grpSp>
                <p:nvGrpSpPr>
                  <p:cNvPr id="174" name="Google Shape;174;p25">
                    <a:extLst>
                      <a:ext uri="{FF2B5EF4-FFF2-40B4-BE49-F238E27FC236}">
                        <a16:creationId xmlns:a16="http://schemas.microsoft.com/office/drawing/2014/main" id="{24B5C091-9E22-4FEF-0C9F-9429F718112B}"/>
                      </a:ext>
                    </a:extLst>
                  </p:cNvPr>
                  <p:cNvGrpSpPr/>
                  <p:nvPr/>
                </p:nvGrpSpPr>
                <p:grpSpPr>
                  <a:xfrm>
                    <a:off x="6142115" y="5967847"/>
                    <a:ext cx="719915" cy="720039"/>
                    <a:chOff x="0" y="0"/>
                    <a:chExt cx="2316330" cy="2306340"/>
                  </a:xfrm>
                </p:grpSpPr>
                <p:sp>
                  <p:nvSpPr>
                    <p:cNvPr id="175" name="Google Shape;175;p25">
                      <a:extLst>
                        <a:ext uri="{FF2B5EF4-FFF2-40B4-BE49-F238E27FC236}">
                          <a16:creationId xmlns:a16="http://schemas.microsoft.com/office/drawing/2014/main" id="{6911B9D1-A556-675E-0059-CAD42E9180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0" y="0"/>
                      <a:ext cx="2316330" cy="23063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10800" y="0"/>
                          </a:moveTo>
                          <a:cubicBezTo>
                            <a:pt x="4859" y="0"/>
                            <a:pt x="0" y="4856"/>
                            <a:pt x="0" y="10792"/>
                          </a:cubicBezTo>
                          <a:cubicBezTo>
                            <a:pt x="0" y="16744"/>
                            <a:pt x="4859" y="21600"/>
                            <a:pt x="10800" y="21600"/>
                          </a:cubicBezTo>
                          <a:cubicBezTo>
                            <a:pt x="16741" y="21600"/>
                            <a:pt x="21600" y="16744"/>
                            <a:pt x="21600" y="10792"/>
                          </a:cubicBezTo>
                          <a:cubicBezTo>
                            <a:pt x="21600" y="4856"/>
                            <a:pt x="16741" y="0"/>
                            <a:pt x="10800" y="0"/>
                          </a:cubicBezTo>
                          <a:close/>
                        </a:path>
                      </a:pathLst>
                    </a:custGeom>
                    <a:solidFill>
                      <a:srgbClr val="24F3F0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6" name="Google Shape;176;p25">
                      <a:extLst>
                        <a:ext uri="{FF2B5EF4-FFF2-40B4-BE49-F238E27FC236}">
                          <a16:creationId xmlns:a16="http://schemas.microsoft.com/office/drawing/2014/main" id="{85AB3E82-3886-748D-17F4-11D12629FF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3585" y="196922"/>
                      <a:ext cx="1925700" cy="1915800"/>
                    </a:xfrm>
                    <a:prstGeom prst="ellipse">
                      <a:avLst/>
                    </a:prstGeom>
                    <a:solidFill>
                      <a:srgbClr val="E6ECEE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" name="Google Shape;177;p25">
                      <a:extLst>
                        <a:ext uri="{FF2B5EF4-FFF2-40B4-BE49-F238E27FC236}">
                          <a16:creationId xmlns:a16="http://schemas.microsoft.com/office/drawing/2014/main" id="{A439D40A-DA66-4567-6E90-431D832105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3571" y="183571"/>
                      <a:ext cx="1945890" cy="193919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 extrusionOk="0">
                          <a:moveTo>
                            <a:pt x="21465" y="10790"/>
                          </a:moveTo>
                          <a:lnTo>
                            <a:pt x="21350" y="10790"/>
                          </a:lnTo>
                          <a:cubicBezTo>
                            <a:pt x="21350" y="13714"/>
                            <a:pt x="20178" y="16368"/>
                            <a:pt x="18256" y="18272"/>
                          </a:cubicBezTo>
                          <a:cubicBezTo>
                            <a:pt x="16354" y="20177"/>
                            <a:pt x="13721" y="21369"/>
                            <a:pt x="10800" y="21369"/>
                          </a:cubicBezTo>
                          <a:cubicBezTo>
                            <a:pt x="7879" y="21369"/>
                            <a:pt x="5246" y="20177"/>
                            <a:pt x="3325" y="18272"/>
                          </a:cubicBezTo>
                          <a:cubicBezTo>
                            <a:pt x="1422" y="16368"/>
                            <a:pt x="231" y="13714"/>
                            <a:pt x="231" y="10790"/>
                          </a:cubicBezTo>
                          <a:cubicBezTo>
                            <a:pt x="231" y="7886"/>
                            <a:pt x="1422" y="5232"/>
                            <a:pt x="3325" y="3328"/>
                          </a:cubicBezTo>
                          <a:cubicBezTo>
                            <a:pt x="5246" y="1423"/>
                            <a:pt x="7879" y="231"/>
                            <a:pt x="10800" y="231"/>
                          </a:cubicBezTo>
                          <a:cubicBezTo>
                            <a:pt x="13721" y="231"/>
                            <a:pt x="16354" y="1423"/>
                            <a:pt x="18256" y="3328"/>
                          </a:cubicBezTo>
                          <a:cubicBezTo>
                            <a:pt x="20178" y="5232"/>
                            <a:pt x="21350" y="7886"/>
                            <a:pt x="21350" y="10790"/>
                          </a:cubicBezTo>
                          <a:lnTo>
                            <a:pt x="21600" y="10790"/>
                          </a:lnTo>
                          <a:cubicBezTo>
                            <a:pt x="21600" y="4828"/>
                            <a:pt x="16757" y="0"/>
                            <a:pt x="10800" y="0"/>
                          </a:cubicBezTo>
                          <a:cubicBezTo>
                            <a:pt x="4843" y="0"/>
                            <a:pt x="0" y="4828"/>
                            <a:pt x="0" y="10790"/>
                          </a:cubicBezTo>
                          <a:cubicBezTo>
                            <a:pt x="0" y="16772"/>
                            <a:pt x="4843" y="21600"/>
                            <a:pt x="10800" y="21600"/>
                          </a:cubicBezTo>
                          <a:cubicBezTo>
                            <a:pt x="16757" y="21600"/>
                            <a:pt x="21600" y="16772"/>
                            <a:pt x="21600" y="10790"/>
                          </a:cubicBezTo>
                          <a:lnTo>
                            <a:pt x="21465" y="10790"/>
                          </a:ln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34275" tIns="34275" rIns="342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pic>
                <p:nvPicPr>
                  <p:cNvPr id="178" name="Google Shape;178;p25" descr="A white and blue logo&#10;&#10;Description automatically generated">
                    <a:extLst>
                      <a:ext uri="{FF2B5EF4-FFF2-40B4-BE49-F238E27FC236}">
                        <a16:creationId xmlns:a16="http://schemas.microsoft.com/office/drawing/2014/main" id="{D196D2B8-8BE7-AB34-9338-163C0BEFC71B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6">
                    <a:alphaModFix/>
                  </a:blip>
                  <a:srcRect/>
                  <a:stretch/>
                </p:blipFill>
                <p:spPr>
                  <a:xfrm>
                    <a:off x="6306587" y="6137795"/>
                    <a:ext cx="389718" cy="3881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</p:grpSp>
          <p:grpSp>
            <p:nvGrpSpPr>
              <p:cNvPr id="180" name="Google Shape;180;p25">
                <a:extLst>
                  <a:ext uri="{FF2B5EF4-FFF2-40B4-BE49-F238E27FC236}">
                    <a16:creationId xmlns:a16="http://schemas.microsoft.com/office/drawing/2014/main" id="{341F0FA1-DA98-3004-6260-97886F2B2FAF}"/>
                  </a:ext>
                </a:extLst>
              </p:cNvPr>
              <p:cNvGrpSpPr/>
              <p:nvPr/>
            </p:nvGrpSpPr>
            <p:grpSpPr>
              <a:xfrm>
                <a:off x="10189634" y="6513872"/>
                <a:ext cx="386343" cy="288063"/>
                <a:chOff x="-551670" y="339442"/>
                <a:chExt cx="3108146" cy="2306340"/>
              </a:xfrm>
            </p:grpSpPr>
            <p:grpSp>
              <p:nvGrpSpPr>
                <p:cNvPr id="181" name="Google Shape;181;p25">
                  <a:extLst>
                    <a:ext uri="{FF2B5EF4-FFF2-40B4-BE49-F238E27FC236}">
                      <a16:creationId xmlns:a16="http://schemas.microsoft.com/office/drawing/2014/main" id="{E6AB2FCD-D140-AA0B-2D41-BDA0CBA572AC}"/>
                    </a:ext>
                  </a:extLst>
                </p:cNvPr>
                <p:cNvGrpSpPr/>
                <p:nvPr/>
              </p:nvGrpSpPr>
              <p:grpSpPr>
                <a:xfrm>
                  <a:off x="-551670" y="339442"/>
                  <a:ext cx="3108146" cy="2306340"/>
                  <a:chOff x="-978685" y="-64"/>
                  <a:chExt cx="3108146" cy="2306340"/>
                </a:xfrm>
              </p:grpSpPr>
              <p:sp>
                <p:nvSpPr>
                  <p:cNvPr id="182" name="Google Shape;182;p25">
                    <a:extLst>
                      <a:ext uri="{FF2B5EF4-FFF2-40B4-BE49-F238E27FC236}">
                        <a16:creationId xmlns:a16="http://schemas.microsoft.com/office/drawing/2014/main" id="{CC0E2989-FD21-7403-7B0B-17E7131C7447}"/>
                      </a:ext>
                    </a:extLst>
                  </p:cNvPr>
                  <p:cNvSpPr/>
                  <p:nvPr/>
                </p:nvSpPr>
                <p:spPr>
                  <a:xfrm>
                    <a:off x="-978685" y="-64"/>
                    <a:ext cx="2316330" cy="2306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365B73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 dirty="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83" name="Google Shape;183;p25">
                    <a:extLst>
                      <a:ext uri="{FF2B5EF4-FFF2-40B4-BE49-F238E27FC236}">
                        <a16:creationId xmlns:a16="http://schemas.microsoft.com/office/drawing/2014/main" id="{5556BACB-BD03-A6FD-B90B-58192FB3B730}"/>
                      </a:ext>
                    </a:extLst>
                  </p:cNvPr>
                  <p:cNvSpPr/>
                  <p:nvPr/>
                </p:nvSpPr>
                <p:spPr>
                  <a:xfrm>
                    <a:off x="-806714" y="190007"/>
                    <a:ext cx="1925995" cy="1915799"/>
                  </a:xfrm>
                  <a:prstGeom prst="ellipse">
                    <a:avLst/>
                  </a:prstGeom>
                  <a:solidFill>
                    <a:srgbClr val="E6ECEE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84" name="Google Shape;184;p25">
                    <a:extLst>
                      <a:ext uri="{FF2B5EF4-FFF2-40B4-BE49-F238E27FC236}">
                        <a16:creationId xmlns:a16="http://schemas.microsoft.com/office/drawing/2014/main" id="{47F0033F-8E00-9E41-1F73-F42703C97B6B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90" cy="19391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34275" tIns="34275" rIns="342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85" name="Google Shape;185;p25">
                  <a:extLst>
                    <a:ext uri="{FF2B5EF4-FFF2-40B4-BE49-F238E27FC236}">
                      <a16:creationId xmlns:a16="http://schemas.microsoft.com/office/drawing/2014/main" id="{D7A0A920-7A1D-BA70-5E85-38F516EBB656}"/>
                    </a:ext>
                  </a:extLst>
                </p:cNvPr>
                <p:cNvSpPr/>
                <p:nvPr/>
              </p:nvSpPr>
              <p:spPr>
                <a:xfrm>
                  <a:off x="-39308" y="893975"/>
                  <a:ext cx="1186924" cy="1186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00" h="21600" extrusionOk="0">
                      <a:moveTo>
                        <a:pt x="17940" y="4980"/>
                      </a:moveTo>
                      <a:cubicBezTo>
                        <a:pt x="17746" y="5243"/>
                        <a:pt x="16200" y="7225"/>
                        <a:pt x="12790" y="8617"/>
                      </a:cubicBezTo>
                      <a:cubicBezTo>
                        <a:pt x="13004" y="9057"/>
                        <a:pt x="13210" y="9504"/>
                        <a:pt x="13402" y="9954"/>
                      </a:cubicBezTo>
                      <a:cubicBezTo>
                        <a:pt x="13469" y="10113"/>
                        <a:pt x="13535" y="10272"/>
                        <a:pt x="13600" y="10430"/>
                      </a:cubicBezTo>
                      <a:cubicBezTo>
                        <a:pt x="16669" y="10044"/>
                        <a:pt x="19719" y="10662"/>
                        <a:pt x="20024" y="10727"/>
                      </a:cubicBezTo>
                      <a:cubicBezTo>
                        <a:pt x="20003" y="8550"/>
                        <a:pt x="19225" y="6550"/>
                        <a:pt x="17940" y="4980"/>
                      </a:cubicBezTo>
                      <a:close/>
                      <a:moveTo>
                        <a:pt x="8638" y="1845"/>
                      </a:moveTo>
                      <a:cubicBezTo>
                        <a:pt x="8893" y="2187"/>
                        <a:pt x="10568" y="4469"/>
                        <a:pt x="12080" y="7246"/>
                      </a:cubicBezTo>
                      <a:cubicBezTo>
                        <a:pt x="15361" y="6017"/>
                        <a:pt x="16749" y="4150"/>
                        <a:pt x="16915" y="3914"/>
                      </a:cubicBezTo>
                      <a:cubicBezTo>
                        <a:pt x="15286" y="2468"/>
                        <a:pt x="13144" y="1589"/>
                        <a:pt x="10799" y="1589"/>
                      </a:cubicBezTo>
                      <a:cubicBezTo>
                        <a:pt x="10055" y="1589"/>
                        <a:pt x="9332" y="1678"/>
                        <a:pt x="8638" y="1845"/>
                      </a:cubicBezTo>
                      <a:close/>
                      <a:moveTo>
                        <a:pt x="1770" y="8925"/>
                      </a:moveTo>
                      <a:cubicBezTo>
                        <a:pt x="2182" y="8930"/>
                        <a:pt x="5983" y="8947"/>
                        <a:pt x="10299" y="7801"/>
                      </a:cubicBezTo>
                      <a:cubicBezTo>
                        <a:pt x="8770" y="5084"/>
                        <a:pt x="7121" y="2799"/>
                        <a:pt x="6878" y="2466"/>
                      </a:cubicBezTo>
                      <a:cubicBezTo>
                        <a:pt x="4297" y="3683"/>
                        <a:pt x="2368" y="6062"/>
                        <a:pt x="1770" y="8925"/>
                      </a:cubicBezTo>
                      <a:close/>
                      <a:moveTo>
                        <a:pt x="3946" y="16982"/>
                      </a:moveTo>
                      <a:cubicBezTo>
                        <a:pt x="4156" y="16624"/>
                        <a:pt x="6687" y="12433"/>
                        <a:pt x="11445" y="10895"/>
                      </a:cubicBezTo>
                      <a:cubicBezTo>
                        <a:pt x="11565" y="10856"/>
                        <a:pt x="11687" y="10819"/>
                        <a:pt x="11808" y="10785"/>
                      </a:cubicBezTo>
                      <a:cubicBezTo>
                        <a:pt x="11577" y="10261"/>
                        <a:pt x="11324" y="9736"/>
                        <a:pt x="11060" y="9220"/>
                      </a:cubicBezTo>
                      <a:cubicBezTo>
                        <a:pt x="6454" y="10598"/>
                        <a:pt x="1984" y="10540"/>
                        <a:pt x="1580" y="10532"/>
                      </a:cubicBezTo>
                      <a:cubicBezTo>
                        <a:pt x="1577" y="10626"/>
                        <a:pt x="1575" y="10720"/>
                        <a:pt x="1575" y="10814"/>
                      </a:cubicBezTo>
                      <a:cubicBezTo>
                        <a:pt x="1575" y="13184"/>
                        <a:pt x="2473" y="15347"/>
                        <a:pt x="3946" y="16982"/>
                      </a:cubicBezTo>
                      <a:close/>
                      <a:moveTo>
                        <a:pt x="14403" y="19306"/>
                      </a:moveTo>
                      <a:cubicBezTo>
                        <a:pt x="14266" y="18497"/>
                        <a:pt x="13730" y="15676"/>
                        <a:pt x="12435" y="12311"/>
                      </a:cubicBezTo>
                      <a:cubicBezTo>
                        <a:pt x="12415" y="12317"/>
                        <a:pt x="12395" y="12324"/>
                        <a:pt x="12375" y="12331"/>
                      </a:cubicBezTo>
                      <a:cubicBezTo>
                        <a:pt x="7171" y="14144"/>
                        <a:pt x="5303" y="17753"/>
                        <a:pt x="5137" y="18092"/>
                      </a:cubicBezTo>
                      <a:cubicBezTo>
                        <a:pt x="6701" y="19312"/>
                        <a:pt x="8667" y="20039"/>
                        <a:pt x="10799" y="20039"/>
                      </a:cubicBezTo>
                      <a:cubicBezTo>
                        <a:pt x="12078" y="20039"/>
                        <a:pt x="13296" y="19778"/>
                        <a:pt x="14403" y="19306"/>
                      </a:cubicBezTo>
                      <a:close/>
                      <a:moveTo>
                        <a:pt x="19908" y="12278"/>
                      </a:moveTo>
                      <a:cubicBezTo>
                        <a:pt x="19592" y="12179"/>
                        <a:pt x="17052" y="11421"/>
                        <a:pt x="14162" y="11884"/>
                      </a:cubicBezTo>
                      <a:cubicBezTo>
                        <a:pt x="15368" y="15199"/>
                        <a:pt x="15860" y="17901"/>
                        <a:pt x="15954" y="18462"/>
                      </a:cubicBezTo>
                      <a:cubicBezTo>
                        <a:pt x="18023" y="17063"/>
                        <a:pt x="19496" y="14845"/>
                        <a:pt x="19908" y="12278"/>
                      </a:cubicBezTo>
                      <a:close/>
                      <a:moveTo>
                        <a:pt x="10799" y="21600"/>
                      </a:moveTo>
                      <a:cubicBezTo>
                        <a:pt x="4844" y="21600"/>
                        <a:pt x="0" y="16755"/>
                        <a:pt x="0" y="10800"/>
                      </a:cubicBezTo>
                      <a:cubicBezTo>
                        <a:pt x="0" y="4845"/>
                        <a:pt x="4844" y="0"/>
                        <a:pt x="10799" y="0"/>
                      </a:cubicBezTo>
                      <a:cubicBezTo>
                        <a:pt x="16755" y="0"/>
                        <a:pt x="21600" y="4845"/>
                        <a:pt x="21600" y="10800"/>
                      </a:cubicBezTo>
                      <a:cubicBezTo>
                        <a:pt x="21600" y="16755"/>
                        <a:pt x="16755" y="21600"/>
                        <a:pt x="10799" y="2160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28575" tIns="28575" rIns="28575" bIns="2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2" name="Google Shape;186;p25">
            <a:extLst>
              <a:ext uri="{FF2B5EF4-FFF2-40B4-BE49-F238E27FC236}">
                <a16:creationId xmlns:a16="http://schemas.microsoft.com/office/drawing/2014/main" id="{2FACF65C-476A-614B-FDE7-FAB4F14DEA7D}"/>
              </a:ext>
            </a:extLst>
          </p:cNvPr>
          <p:cNvSpPr txBox="1"/>
          <p:nvPr/>
        </p:nvSpPr>
        <p:spPr>
          <a:xfrm>
            <a:off x="7836080" y="4877838"/>
            <a:ext cx="1389375" cy="177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gakkum.kehutanan.go.id</a:t>
            </a:r>
            <a:endParaRPr sz="700" b="0" i="0" u="none" strike="noStrike" cap="none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C436366-65ED-8AF8-36A8-217B8FA5DEB9}"/>
              </a:ext>
            </a:extLst>
          </p:cNvPr>
          <p:cNvSpPr txBox="1">
            <a:spLocks/>
          </p:cNvSpPr>
          <p:nvPr/>
        </p:nvSpPr>
        <p:spPr>
          <a:xfrm>
            <a:off x="368469" y="203926"/>
            <a:ext cx="8579981" cy="7648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3623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REALISASI ANGGARAN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DITJEN GAKKUM</a:t>
            </a:r>
            <a:r>
              <a:rPr lang="en-US" sz="2400" b="1" dirty="0">
                <a:solidFill>
                  <a:srgbClr val="C00000"/>
                </a:solidFill>
                <a:latin typeface="Montserrat" pitchFamily="2" charset="77"/>
                <a:cs typeface="Futura" panose="020B0602020204020303" pitchFamily="34" charset="-79"/>
              </a:rPr>
              <a:t>HUT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Lingkup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ontserrat" pitchFamily="2" charset="77"/>
                <a:ea typeface="+mj-ea"/>
                <a:cs typeface="Futura" panose="020B0602020204020303" pitchFamily="34" charset="-79"/>
                <a:sym typeface="Arial"/>
              </a:rPr>
              <a:t> </a:t>
            </a:r>
            <a:r>
              <a:rPr lang="en-US" sz="1800" b="1" dirty="0">
                <a:solidFill>
                  <a:schemeClr val="accent1"/>
                </a:solidFill>
                <a:latin typeface="Montserrat" pitchFamily="2" charset="77"/>
                <a:cs typeface="Futura" panose="020B0602020204020303" pitchFamily="34" charset="-79"/>
              </a:rPr>
              <a:t>Kantor Pusat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Montserrat" pitchFamily="2" charset="77"/>
              <a:ea typeface="+mj-ea"/>
              <a:cs typeface="Futura" panose="020B0602020204020303" pitchFamily="34" charset="-79"/>
              <a:sym typeface="Arial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2C8725-BC8E-2370-FCDF-EBF73F432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379220"/>
              </p:ext>
            </p:extLst>
          </p:nvPr>
        </p:nvGraphicFramePr>
        <p:xfrm>
          <a:off x="218332" y="956005"/>
          <a:ext cx="8730120" cy="3615910"/>
        </p:xfrm>
        <a:graphic>
          <a:graphicData uri="http://schemas.openxmlformats.org/drawingml/2006/table">
            <a:tbl>
              <a:tblPr>
                <a:tableStyleId>{7154638A-526E-4E3A-8A45-21F9CA74AF2F}</a:tableStyleId>
              </a:tblPr>
              <a:tblGrid>
                <a:gridCol w="294748">
                  <a:extLst>
                    <a:ext uri="{9D8B030D-6E8A-4147-A177-3AD203B41FA5}">
                      <a16:colId xmlns:a16="http://schemas.microsoft.com/office/drawing/2014/main" val="2778724661"/>
                    </a:ext>
                  </a:extLst>
                </a:gridCol>
                <a:gridCol w="2494956">
                  <a:extLst>
                    <a:ext uri="{9D8B030D-6E8A-4147-A177-3AD203B41FA5}">
                      <a16:colId xmlns:a16="http://schemas.microsoft.com/office/drawing/2014/main" val="1571286000"/>
                    </a:ext>
                  </a:extLst>
                </a:gridCol>
                <a:gridCol w="1084260">
                  <a:extLst>
                    <a:ext uri="{9D8B030D-6E8A-4147-A177-3AD203B41FA5}">
                      <a16:colId xmlns:a16="http://schemas.microsoft.com/office/drawing/2014/main" val="729583722"/>
                    </a:ext>
                  </a:extLst>
                </a:gridCol>
                <a:gridCol w="1135351">
                  <a:extLst>
                    <a:ext uri="{9D8B030D-6E8A-4147-A177-3AD203B41FA5}">
                      <a16:colId xmlns:a16="http://schemas.microsoft.com/office/drawing/2014/main" val="22195216"/>
                    </a:ext>
                  </a:extLst>
                </a:gridCol>
                <a:gridCol w="1358745">
                  <a:extLst>
                    <a:ext uri="{9D8B030D-6E8A-4147-A177-3AD203B41FA5}">
                      <a16:colId xmlns:a16="http://schemas.microsoft.com/office/drawing/2014/main" val="3632743539"/>
                    </a:ext>
                  </a:extLst>
                </a:gridCol>
                <a:gridCol w="1140966">
                  <a:extLst>
                    <a:ext uri="{9D8B030D-6E8A-4147-A177-3AD203B41FA5}">
                      <a16:colId xmlns:a16="http://schemas.microsoft.com/office/drawing/2014/main" val="3560702533"/>
                    </a:ext>
                  </a:extLst>
                </a:gridCol>
                <a:gridCol w="1221094">
                  <a:extLst>
                    <a:ext uri="{9D8B030D-6E8A-4147-A177-3AD203B41FA5}">
                      <a16:colId xmlns:a16="http://schemas.microsoft.com/office/drawing/2014/main" val="3706429320"/>
                    </a:ext>
                  </a:extLst>
                </a:gridCol>
              </a:tblGrid>
              <a:tr h="100886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b="1" u="none" strike="noStrike" dirty="0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NO</a:t>
                      </a:r>
                      <a:endParaRPr lang="en-ID" sz="11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b="1" u="none" strike="noStrike" dirty="0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Kode | Nama </a:t>
                      </a:r>
                      <a:r>
                        <a:rPr lang="en-ID" sz="1100" b="1" u="none" strike="noStrike" dirty="0" err="1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Kegiatan</a:t>
                      </a:r>
                      <a:endParaRPr lang="en-ID" sz="11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b="1" u="none" strike="noStrike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Keterangan</a:t>
                      </a:r>
                      <a:endParaRPr lang="en-ID" sz="1100" b="1" i="0" u="none" strike="noStrike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b="1" u="none" strike="noStrike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Jenis Belanja</a:t>
                      </a:r>
                      <a:endParaRPr lang="en-ID" sz="1100" b="1" i="0" u="none" strike="noStrike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b="1" u="none" strike="noStrike" dirty="0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Total</a:t>
                      </a:r>
                      <a:endParaRPr lang="en-ID" sz="11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78318"/>
                  </a:ext>
                </a:extLst>
              </a:tr>
              <a:tr h="100886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b="1" u="none" strike="noStrike" dirty="0" err="1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Pegawai</a:t>
                      </a:r>
                      <a:endParaRPr lang="en-ID" sz="11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b="1" u="none" strike="noStrike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Barang</a:t>
                      </a:r>
                      <a:endParaRPr lang="en-ID" sz="1100" b="1" i="0" u="none" strike="noStrike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b="1" u="none" strike="noStrike" dirty="0">
                          <a:solidFill>
                            <a:schemeClr val="bg1"/>
                          </a:solidFill>
                          <a:effectLst/>
                          <a:latin typeface="DM Sans" pitchFamily="2" charset="0"/>
                        </a:rPr>
                        <a:t>Modal</a:t>
                      </a:r>
                      <a:endParaRPr lang="en-ID" sz="11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9661179"/>
                  </a:ext>
                </a:extLst>
              </a:tr>
              <a:tr h="1992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1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 row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 dirty="0">
                          <a:effectLst/>
                          <a:latin typeface="DM Sans" pitchFamily="2" charset="0"/>
                        </a:rPr>
                        <a:t>7289 | </a:t>
                      </a:r>
                      <a:r>
                        <a:rPr lang="es-ES" sz="1100" u="none" strike="noStrike" dirty="0" err="1">
                          <a:effectLst/>
                          <a:latin typeface="DM Sans" pitchFamily="2" charset="0"/>
                        </a:rPr>
                        <a:t>Mobilisasi</a:t>
                      </a:r>
                      <a:r>
                        <a:rPr lang="es-ES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s-ES" sz="1100" u="none" strike="noStrike" dirty="0" err="1">
                          <a:effectLst/>
                          <a:latin typeface="DM Sans" pitchFamily="2" charset="0"/>
                        </a:rPr>
                        <a:t>Sumber</a:t>
                      </a:r>
                      <a:r>
                        <a:rPr lang="es-ES" sz="1100" u="none" strike="noStrike" dirty="0">
                          <a:effectLst/>
                          <a:latin typeface="DM Sans" pitchFamily="2" charset="0"/>
                        </a:rPr>
                        <a:t> Daya dan </a:t>
                      </a:r>
                      <a:r>
                        <a:rPr lang="es-ES" sz="1100" u="none" strike="noStrike" dirty="0" err="1">
                          <a:effectLst/>
                          <a:latin typeface="DM Sans" pitchFamily="2" charset="0"/>
                        </a:rPr>
                        <a:t>Pengamanan</a:t>
                      </a:r>
                      <a:r>
                        <a:rPr lang="es-ES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s-ES" sz="1100" u="none" strike="noStrike" dirty="0" err="1">
                          <a:effectLst/>
                          <a:latin typeface="DM Sans" pitchFamily="2" charset="0"/>
                        </a:rPr>
                        <a:t>Hutan</a:t>
                      </a:r>
                      <a:r>
                        <a:rPr lang="es-ES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s-ES" sz="1100" u="none" strike="noStrike" dirty="0" err="1">
                          <a:effectLst/>
                          <a:latin typeface="DM Sans" pitchFamily="2" charset="0"/>
                        </a:rPr>
                        <a:t>Teritorial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PAGU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36.566.160.000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62.700.700.000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99.266.860.000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883105171"/>
                  </a:ext>
                </a:extLst>
              </a:tr>
              <a:tr h="129430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REALISASI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2.767.587.957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295.825.100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3.063.413.057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314988465"/>
                  </a:ext>
                </a:extLst>
              </a:tr>
              <a:tr h="100886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2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7290 |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Pengawasan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,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Pengenaan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Sanksi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Administratif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dan Keperdataan Kehutanan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>
                          <a:effectLst/>
                          <a:latin typeface="DM Sans" pitchFamily="2" charset="0"/>
                        </a:rPr>
                        <a:t>PAGU</a:t>
                      </a:r>
                      <a:endParaRPr lang="en-ID" sz="11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19.998.472.000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492.500.000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20.490.972.000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2835014"/>
                  </a:ext>
                </a:extLst>
              </a:tr>
              <a:tr h="294944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REALISASI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7.401.898.193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306.299.988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7.708.198.181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46559"/>
                  </a:ext>
                </a:extLst>
              </a:tr>
              <a:tr h="100886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3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 row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7291 |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Pengendalian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Kebakaran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Hutan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>
                          <a:effectLst/>
                          <a:latin typeface="DM Sans" pitchFamily="2" charset="0"/>
                        </a:rPr>
                        <a:t>PAGU</a:t>
                      </a:r>
                      <a:endParaRPr lang="en-ID" sz="11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29.453.897.000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29.453.897.000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723143737"/>
                  </a:ext>
                </a:extLst>
              </a:tr>
              <a:tr h="100886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REALISASI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16.630.402.283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16.630.402.283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5549109"/>
                  </a:ext>
                </a:extLst>
              </a:tr>
              <a:tr h="1992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4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7292 |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Penindakan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Pidana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Kehutanan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PAGU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34.571.801.000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4.202.356.000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38.774.157.000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231493"/>
                  </a:ext>
                </a:extLst>
              </a:tr>
              <a:tr h="19920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REALISASI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14.232.477.508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3.952.305.686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18.184.783.194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41777"/>
                  </a:ext>
                </a:extLst>
              </a:tr>
              <a:tr h="100886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5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 row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7293 |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Pencegahan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dan Penanganan Pengaduan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Kehutanan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>
                          <a:effectLst/>
                          <a:latin typeface="DM Sans" pitchFamily="2" charset="0"/>
                        </a:rPr>
                        <a:t>PAGU</a:t>
                      </a:r>
                      <a:endParaRPr lang="en-ID" sz="11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19.281.772.000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19.281.772.000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02792459"/>
                  </a:ext>
                </a:extLst>
              </a:tr>
              <a:tr h="19662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>
                          <a:effectLst/>
                          <a:latin typeface="DM Sans" pitchFamily="2" charset="0"/>
                        </a:rPr>
                        <a:t>REALISASI</a:t>
                      </a:r>
                      <a:endParaRPr lang="en-ID" sz="11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4.525.368.980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4.525.368.980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936051285"/>
                  </a:ext>
                </a:extLst>
              </a:tr>
              <a:tr h="19920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6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7319 |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Dukungan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Manajemen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dan Pelaksanaan Tugas Teknis Lainnya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Ditjen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Penegakan</a:t>
                      </a: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 Hukum </a:t>
                      </a:r>
                      <a:r>
                        <a:rPr lang="en-ID" sz="1100" u="none" strike="noStrike" dirty="0" err="1">
                          <a:effectLst/>
                          <a:latin typeface="DM Sans" pitchFamily="2" charset="0"/>
                        </a:rPr>
                        <a:t>Kehutanan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>
                          <a:effectLst/>
                          <a:latin typeface="DM Sans" pitchFamily="2" charset="0"/>
                        </a:rPr>
                        <a:t>PAGU</a:t>
                      </a:r>
                      <a:endParaRPr lang="en-ID" sz="11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44.519.900.000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29.879.583.000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3.628.077.000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78.027.560.000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444159"/>
                  </a:ext>
                </a:extLst>
              </a:tr>
              <a:tr h="294944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REALISASI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24.884.594.892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11.815.823.558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1.648.494.960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38.348.913.410</a:t>
                      </a:r>
                    </a:p>
                  </a:txBody>
                  <a:tcPr marL="5443" marR="5443" marT="544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095745"/>
                  </a:ext>
                </a:extLst>
              </a:tr>
              <a:tr h="199201">
                <a:tc rowSpan="4"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b="1" u="none" strike="noStrike" dirty="0">
                          <a:effectLst/>
                          <a:latin typeface="DM Sans" pitchFamily="2" charset="0"/>
                        </a:rPr>
                        <a:t>GRAND TOTAL</a:t>
                      </a:r>
                      <a:endParaRPr lang="en-ID" sz="11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PAGU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44.519.900.000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169.751.685.000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71.023.633.000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285.295.218.000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862456"/>
                  </a:ext>
                </a:extLst>
              </a:tr>
              <a:tr h="199201">
                <a:tc gridSpan="2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11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b"/>
                </a:tc>
                <a:tc hMerge="1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REALISASI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24.884.594.892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57.373.558.479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6.202.925.734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88.461.079.105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160117"/>
                  </a:ext>
                </a:extLst>
              </a:tr>
              <a:tr h="100886">
                <a:tc gridSpan="2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11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b"/>
                </a:tc>
                <a:tc hMerge="1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%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55.90%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33.80%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8.73%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31.01%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660360"/>
                  </a:ext>
                </a:extLst>
              </a:tr>
              <a:tr h="199201">
                <a:tc gridSpan="2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1100" b="0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b"/>
                </a:tc>
                <a:tc hMerge="1" vMerge="1"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D" sz="1100" u="none" strike="noStrike" dirty="0">
                          <a:effectLst/>
                          <a:latin typeface="DM Sans" pitchFamily="2" charset="0"/>
                        </a:rPr>
                        <a:t>SISA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0"/>
                      </a:endParaRPr>
                    </a:p>
                  </a:txBody>
                  <a:tcPr marL="4385" marR="4385" marT="438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19.635.305.108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112.378.126.521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64.820.707.266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DM Sans" pitchFamily="2" charset="0"/>
                        </a:rPr>
                        <a:t>196.834.138.895</a:t>
                      </a:r>
                    </a:p>
                  </a:txBody>
                  <a:tcPr marL="5443" marR="5443" marT="544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400902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5067CC97-99FB-CBF0-0B48-3214D2C33EF2}"/>
              </a:ext>
            </a:extLst>
          </p:cNvPr>
          <p:cNvSpPr/>
          <p:nvPr/>
        </p:nvSpPr>
        <p:spPr>
          <a:xfrm>
            <a:off x="358664" y="4571915"/>
            <a:ext cx="170591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85783">
              <a:spcBef>
                <a:spcPct val="0"/>
              </a:spcBef>
              <a:buClrTx/>
              <a:defRPr/>
            </a:pPr>
            <a:r>
              <a:rPr lang="en-US" sz="600" b="1" kern="1200" dirty="0">
                <a:solidFill>
                  <a:prstClr val="black"/>
                </a:solidFill>
                <a:latin typeface="DM Sans" pitchFamily="2" charset="0"/>
                <a:ea typeface="+mn-ea"/>
              </a:rPr>
              <a:t>SUMBER: MY INTRESS (18 AGUSTUS 2026)</a:t>
            </a:r>
          </a:p>
        </p:txBody>
      </p:sp>
    </p:spTree>
    <p:extLst>
      <p:ext uri="{BB962C8B-B14F-4D97-AF65-F5344CB8AC3E}">
        <p14:creationId xmlns:p14="http://schemas.microsoft.com/office/powerpoint/2010/main" val="3993225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Google Shape;424;p35"/>
          <p:cNvPicPr preferRelativeResize="0"/>
          <p:nvPr/>
        </p:nvPicPr>
        <p:blipFill rotWithShape="1">
          <a:blip r:embed="rId3">
            <a:alphaModFix amt="60000"/>
          </a:blip>
          <a:srcRect/>
          <a:stretch/>
        </p:blipFill>
        <p:spPr>
          <a:xfrm>
            <a:off x="3170352" y="730919"/>
            <a:ext cx="2580863" cy="2580863"/>
          </a:xfrm>
          <a:prstGeom prst="rect">
            <a:avLst/>
          </a:prstGeom>
          <a:noFill/>
          <a:ln>
            <a:noFill/>
          </a:ln>
          <a:effectLst>
            <a:outerShdw blurRad="47625" sx="102000" sy="102000" algn="ctr" rotWithShape="0">
              <a:srgbClr val="000000">
                <a:alpha val="40000"/>
              </a:srgbClr>
            </a:outerShdw>
          </a:effectLst>
        </p:spPr>
      </p:pic>
      <p:sp>
        <p:nvSpPr>
          <p:cNvPr id="425" name="Google Shape;425;p35"/>
          <p:cNvSpPr/>
          <p:nvPr/>
        </p:nvSpPr>
        <p:spPr>
          <a:xfrm>
            <a:off x="10672" y="450147"/>
            <a:ext cx="9122675" cy="4684367"/>
          </a:xfrm>
          <a:prstGeom prst="rect">
            <a:avLst/>
          </a:prstGeom>
          <a:solidFill>
            <a:schemeClr val="lt1">
              <a:alpha val="70980"/>
            </a:schemeClr>
          </a:solidFill>
          <a:ln>
            <a:noFill/>
          </a:ln>
        </p:spPr>
        <p:txBody>
          <a:bodyPr spcFirstLastPara="1" wrap="square" lIns="55717" tIns="27848" rIns="55717" bIns="27848" anchor="ctr" anchorCtr="0">
            <a:noAutofit/>
          </a:bodyPr>
          <a:lstStyle/>
          <a:p>
            <a:pPr marL="0" marR="0" lvl="0" indent="0" algn="l" defTabSz="5572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sz="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80B160D-BC14-7C6C-3323-BD87744D292E}"/>
              </a:ext>
            </a:extLst>
          </p:cNvPr>
          <p:cNvGrpSpPr/>
          <p:nvPr/>
        </p:nvGrpSpPr>
        <p:grpSpPr>
          <a:xfrm>
            <a:off x="0" y="-15953"/>
            <a:ext cx="9144000" cy="606576"/>
            <a:chOff x="0" y="-15953"/>
            <a:chExt cx="9144000" cy="606576"/>
          </a:xfrm>
        </p:grpSpPr>
        <p:sp>
          <p:nvSpPr>
            <p:cNvPr id="440" name="Google Shape;440;p35"/>
            <p:cNvSpPr/>
            <p:nvPr/>
          </p:nvSpPr>
          <p:spPr>
            <a:xfrm>
              <a:off x="0" y="-15953"/>
              <a:ext cx="9144000" cy="606576"/>
            </a:xfrm>
            <a:prstGeom prst="rect">
              <a:avLst/>
            </a:prstGeom>
            <a:solidFill>
              <a:srgbClr val="385623"/>
            </a:solidFill>
            <a:ln>
              <a:noFill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l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6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1" name="Google Shape;441;p35"/>
            <p:cNvSpPr txBox="1"/>
            <p:nvPr/>
          </p:nvSpPr>
          <p:spPr>
            <a:xfrm>
              <a:off x="10672" y="115261"/>
              <a:ext cx="9122676" cy="2813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14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KINERJA DITJEN PENEGAKAN HUKUM KEHUTANAN TAHUN 2026</a:t>
              </a:r>
              <a:endParaRPr kumimoji="0" sz="89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3F3B6EF-77F0-660A-5FAC-EF7F5F37CEEF}"/>
              </a:ext>
            </a:extLst>
          </p:cNvPr>
          <p:cNvGrpSpPr/>
          <p:nvPr/>
        </p:nvGrpSpPr>
        <p:grpSpPr>
          <a:xfrm>
            <a:off x="367595" y="661135"/>
            <a:ext cx="2300400" cy="1062000"/>
            <a:chOff x="367595" y="981593"/>
            <a:chExt cx="2300400" cy="1062000"/>
          </a:xfrm>
        </p:grpSpPr>
        <p:sp>
          <p:nvSpPr>
            <p:cNvPr id="426" name="Google Shape;426;p35"/>
            <p:cNvSpPr txBox="1"/>
            <p:nvPr/>
          </p:nvSpPr>
          <p:spPr>
            <a:xfrm>
              <a:off x="1331487" y="1120696"/>
              <a:ext cx="913090" cy="7487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" sz="1800" b="1" kern="1200" dirty="0">
                  <a:solidFill>
                    <a:prstClr val="black"/>
                  </a:solidFill>
                  <a:latin typeface="Montserrat"/>
                  <a:ea typeface="Montserrat"/>
                  <a:cs typeface="Montserrat"/>
                  <a:sym typeface="Montserrat"/>
                </a:rPr>
                <a:t>92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Pengaduan yang tertangani</a:t>
              </a: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9" name="Google Shape;429;p35"/>
            <p:cNvSpPr/>
            <p:nvPr/>
          </p:nvSpPr>
          <p:spPr>
            <a:xfrm>
              <a:off x="367595" y="981593"/>
              <a:ext cx="2300400" cy="1062000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04235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113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42" name="Google Shape;442;p3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44406" y="1272564"/>
              <a:ext cx="525886" cy="5265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8434581-210B-7DAB-FA99-F1AC7EBF51F0}"/>
              </a:ext>
            </a:extLst>
          </p:cNvPr>
          <p:cNvGrpSpPr/>
          <p:nvPr/>
        </p:nvGrpSpPr>
        <p:grpSpPr>
          <a:xfrm>
            <a:off x="3121240" y="661135"/>
            <a:ext cx="2840531" cy="1062000"/>
            <a:chOff x="3247928" y="981593"/>
            <a:chExt cx="2840531" cy="1062000"/>
          </a:xfrm>
        </p:grpSpPr>
        <p:sp>
          <p:nvSpPr>
            <p:cNvPr id="428" name="Google Shape;428;p35"/>
            <p:cNvSpPr txBox="1"/>
            <p:nvPr/>
          </p:nvSpPr>
          <p:spPr>
            <a:xfrm>
              <a:off x="3755543" y="1098768"/>
              <a:ext cx="2332916" cy="8179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65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8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Penyelesaian</a:t>
              </a:r>
              <a:r>
                <a:rPr kumimoji="0" lang="en" sz="8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kumimoji="0" lang="en" sz="8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Kasus</a:t>
              </a:r>
              <a:r>
                <a:rPr kumimoji="0" lang="en" sz="8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kumimoji="0" lang="en" sz="8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Pidana</a:t>
              </a:r>
              <a:r>
                <a:rPr kumimoji="0" lang="en" sz="8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kumimoji="0" lang="en" sz="8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Hingga</a:t>
              </a:r>
              <a:r>
                <a:rPr kumimoji="0" lang="en" sz="8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 P21</a:t>
              </a: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marR="0" lvl="0" indent="0" algn="l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" sz="650" kern="1200" dirty="0">
                  <a:solidFill>
                    <a:prstClr val="black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27</a:t>
              </a:r>
              <a:r>
                <a:rPr kumimoji="0" lang="en" sz="6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  Perkara Pengamanan Kawasan Hutan</a:t>
              </a:r>
              <a:endParaRPr kumimoji="0" sz="89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endParaRPr>
            </a:p>
            <a:p>
              <a:pPr marL="0" marR="0" lvl="0" indent="0" algn="l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" sz="650" kern="1200" dirty="0">
                  <a:solidFill>
                    <a:prstClr val="black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38</a:t>
              </a:r>
              <a:r>
                <a:rPr kumimoji="0" lang="en" sz="6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  Perkara Peredaran Hasil Hutan</a:t>
              </a:r>
              <a:endParaRPr kumimoji="0" sz="89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430;p35"/>
            <p:cNvSpPr/>
            <p:nvPr/>
          </p:nvSpPr>
          <p:spPr>
            <a:xfrm>
              <a:off x="3247928" y="981593"/>
              <a:ext cx="2777288" cy="1062000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0A30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113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43" name="Google Shape;443;p3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350458" y="1339103"/>
              <a:ext cx="438750" cy="4387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249E470-41AC-3402-934D-55A1E67A199D}"/>
              </a:ext>
            </a:extLst>
          </p:cNvPr>
          <p:cNvGrpSpPr/>
          <p:nvPr/>
        </p:nvGrpSpPr>
        <p:grpSpPr>
          <a:xfrm>
            <a:off x="6284754" y="694116"/>
            <a:ext cx="2615019" cy="1064700"/>
            <a:chOff x="6605149" y="975038"/>
            <a:chExt cx="2396998" cy="1064700"/>
          </a:xfrm>
        </p:grpSpPr>
        <p:sp>
          <p:nvSpPr>
            <p:cNvPr id="435" name="Google Shape;435;p35"/>
            <p:cNvSpPr/>
            <p:nvPr/>
          </p:nvSpPr>
          <p:spPr>
            <a:xfrm>
              <a:off x="6605149" y="975038"/>
              <a:ext cx="2300400" cy="1064700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04235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113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35"/>
            <p:cNvSpPr txBox="1"/>
            <p:nvPr/>
          </p:nvSpPr>
          <p:spPr>
            <a:xfrm>
              <a:off x="7144566" y="1269544"/>
              <a:ext cx="1857581" cy="4717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" sz="1800" b="1" kern="1200" dirty="0">
                  <a:solidFill>
                    <a:prstClr val="black"/>
                  </a:solidFill>
                  <a:latin typeface="Montserrat"/>
                  <a:ea typeface="Montserrat"/>
                  <a:cs typeface="Montserrat"/>
                  <a:sym typeface="Montserrat"/>
                </a:rPr>
                <a:t>72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Pengawasan Kehutana</a:t>
              </a:r>
              <a:r>
                <a:rPr kumimoji="0" lang="e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n</a:t>
              </a: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462" name="Google Shape;462;p3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697944" y="1180960"/>
              <a:ext cx="470628" cy="5265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898A957-B65D-1708-5D1E-329EE7738C99}"/>
              </a:ext>
            </a:extLst>
          </p:cNvPr>
          <p:cNvGrpSpPr/>
          <p:nvPr/>
        </p:nvGrpSpPr>
        <p:grpSpPr>
          <a:xfrm>
            <a:off x="6502775" y="1853215"/>
            <a:ext cx="2325741" cy="956487"/>
            <a:chOff x="6502775" y="2389230"/>
            <a:chExt cx="2325741" cy="1061723"/>
          </a:xfrm>
        </p:grpSpPr>
        <p:sp>
          <p:nvSpPr>
            <p:cNvPr id="437" name="Google Shape;437;p35"/>
            <p:cNvSpPr>
              <a:spLocks noChangeAspect="1"/>
            </p:cNvSpPr>
            <p:nvPr/>
          </p:nvSpPr>
          <p:spPr>
            <a:xfrm>
              <a:off x="6502775" y="2389230"/>
              <a:ext cx="2300400" cy="1061723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0A30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113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35"/>
            <p:cNvSpPr txBox="1"/>
            <p:nvPr/>
          </p:nvSpPr>
          <p:spPr>
            <a:xfrm>
              <a:off x="6706124" y="3050445"/>
              <a:ext cx="597431" cy="3400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" sz="1625" b="1" kern="1200" dirty="0">
                  <a:solidFill>
                    <a:schemeClr val="tx1"/>
                  </a:solidFill>
                  <a:latin typeface="Montserrat"/>
                  <a:ea typeface="+mn-ea"/>
                  <a:sym typeface="Montserrat"/>
                </a:rPr>
                <a:t>917</a:t>
              </a:r>
              <a:endParaRPr kumimoji="0" sz="894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449;p35"/>
            <p:cNvSpPr txBox="1"/>
            <p:nvPr/>
          </p:nvSpPr>
          <p:spPr>
            <a:xfrm>
              <a:off x="7336563" y="2911434"/>
              <a:ext cx="1113739" cy="4486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l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8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Operasi Penanggulangan Kebakaran Hutan</a:t>
              </a:r>
              <a:endParaRPr kumimoji="0" sz="8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453" name="Google Shape;453;p35" descr="Bonfire with solid fill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713947" y="2468045"/>
              <a:ext cx="557213" cy="557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9" name="Google Shape;469;p35"/>
            <p:cNvSpPr txBox="1"/>
            <p:nvPr/>
          </p:nvSpPr>
          <p:spPr>
            <a:xfrm>
              <a:off x="7326772" y="2437388"/>
              <a:ext cx="1501744" cy="4660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1463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202.004,33 Ha</a:t>
              </a:r>
              <a:endParaRPr kumimoji="0" sz="89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endParaRP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Luas Karhutla</a:t>
              </a:r>
              <a:r>
                <a:rPr lang="en" sz="900" kern="1200" dirty="0">
                  <a:solidFill>
                    <a:prstClr val="black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kumimoji="0" lang="e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2026*</a:t>
              </a: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B8E6A64-A9A3-6767-BF63-555DBF05A5A4}"/>
              </a:ext>
            </a:extLst>
          </p:cNvPr>
          <p:cNvGrpSpPr/>
          <p:nvPr/>
        </p:nvGrpSpPr>
        <p:grpSpPr>
          <a:xfrm>
            <a:off x="3724156" y="1827276"/>
            <a:ext cx="2300400" cy="960555"/>
            <a:chOff x="3642850" y="2356075"/>
            <a:chExt cx="2300400" cy="1062000"/>
          </a:xfrm>
        </p:grpSpPr>
        <p:sp>
          <p:nvSpPr>
            <p:cNvPr id="465" name="Google Shape;465;p35"/>
            <p:cNvSpPr/>
            <p:nvPr/>
          </p:nvSpPr>
          <p:spPr>
            <a:xfrm>
              <a:off x="3642850" y="2356075"/>
              <a:ext cx="2300400" cy="1062000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1F386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113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66" name="Google Shape;466;p35" descr="Handshake with solid fill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872470" y="2462133"/>
              <a:ext cx="555265" cy="6766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8" name="Google Shape;468;p35"/>
            <p:cNvSpPr txBox="1"/>
            <p:nvPr/>
          </p:nvSpPr>
          <p:spPr>
            <a:xfrm>
              <a:off x="4443560" y="2472883"/>
              <a:ext cx="1405561" cy="6746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" sz="1800" b="1" kern="1200" dirty="0">
                  <a:solidFill>
                    <a:prstClr val="black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Penyelesaian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Sengketa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Kehutanan</a:t>
              </a: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" name="Google Shape;468;p35">
              <a:extLst>
                <a:ext uri="{FF2B5EF4-FFF2-40B4-BE49-F238E27FC236}">
                  <a16:creationId xmlns:a16="http://schemas.microsoft.com/office/drawing/2014/main" id="{AE669171-437C-8630-EFE3-1D6F3045B589}"/>
                </a:ext>
              </a:extLst>
            </p:cNvPr>
            <p:cNvSpPr txBox="1"/>
            <p:nvPr/>
          </p:nvSpPr>
          <p:spPr>
            <a:xfrm>
              <a:off x="4854297" y="2484510"/>
              <a:ext cx="1080166" cy="1947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140F192-6551-F8C0-B9CA-A3BA326D262C}"/>
              </a:ext>
            </a:extLst>
          </p:cNvPr>
          <p:cNvGrpSpPr/>
          <p:nvPr/>
        </p:nvGrpSpPr>
        <p:grpSpPr>
          <a:xfrm>
            <a:off x="6078824" y="2915460"/>
            <a:ext cx="2306193" cy="1062000"/>
            <a:chOff x="6599028" y="3617615"/>
            <a:chExt cx="2306193" cy="1062000"/>
          </a:xfrm>
        </p:grpSpPr>
        <p:sp>
          <p:nvSpPr>
            <p:cNvPr id="10" name="Google Shape;435;p35">
              <a:extLst>
                <a:ext uri="{FF2B5EF4-FFF2-40B4-BE49-F238E27FC236}">
                  <a16:creationId xmlns:a16="http://schemas.microsoft.com/office/drawing/2014/main" id="{F37A3FDA-FA2D-63E4-389D-5AFF26832EE7}"/>
                </a:ext>
              </a:extLst>
            </p:cNvPr>
            <p:cNvSpPr/>
            <p:nvPr/>
          </p:nvSpPr>
          <p:spPr>
            <a:xfrm>
              <a:off x="6604821" y="3617615"/>
              <a:ext cx="2300400" cy="1062000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113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2" name="Graphic 11" descr="Male profile with solid fill">
              <a:extLst>
                <a:ext uri="{FF2B5EF4-FFF2-40B4-BE49-F238E27FC236}">
                  <a16:creationId xmlns:a16="http://schemas.microsoft.com/office/drawing/2014/main" id="{2F6B190D-8349-46DA-FAA5-542263CFCE8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93631" y="3754771"/>
              <a:ext cx="436497" cy="512379"/>
            </a:xfrm>
            <a:prstGeom prst="rect">
              <a:avLst/>
            </a:prstGeom>
          </p:spPr>
        </p:pic>
        <p:pic>
          <p:nvPicPr>
            <p:cNvPr id="14" name="Graphic 13" descr="Female Profile with solid fill">
              <a:extLst>
                <a:ext uri="{FF2B5EF4-FFF2-40B4-BE49-F238E27FC236}">
                  <a16:creationId xmlns:a16="http://schemas.microsoft.com/office/drawing/2014/main" id="{C683CF41-834E-07B8-CBF3-158BB7A3E43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118315" y="3754771"/>
              <a:ext cx="436497" cy="512379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3E1E760-1E6D-7DEB-D884-EC60C20D9395}"/>
                </a:ext>
              </a:extLst>
            </p:cNvPr>
            <p:cNvSpPr txBox="1"/>
            <p:nvPr/>
          </p:nvSpPr>
          <p:spPr>
            <a:xfrm>
              <a:off x="6599028" y="4242132"/>
              <a:ext cx="1192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1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+mn-ea"/>
                  <a:cs typeface="Arial"/>
                  <a:sym typeface="Montserrat"/>
                </a:rPr>
                <a:t>Peningkatan</a:t>
              </a:r>
              <a:r>
                <a:rPr kumimoji="0" lang="en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+mn-ea"/>
                  <a:cs typeface="Arial"/>
                  <a:sym typeface="Montserrat"/>
                </a:rPr>
                <a:t> </a:t>
              </a:r>
              <a:r>
                <a:rPr kumimoji="0" lang="en" sz="1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+mn-ea"/>
                  <a:cs typeface="Arial"/>
                  <a:sym typeface="Montserrat"/>
                </a:rPr>
                <a:t>Kapasitas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4" name="Google Shape;464;p35"/>
          <p:cNvSpPr txBox="1"/>
          <p:nvPr/>
        </p:nvSpPr>
        <p:spPr>
          <a:xfrm>
            <a:off x="938585" y="2020764"/>
            <a:ext cx="1934629" cy="610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717" tIns="27848" rIns="55717" bIns="27848" anchor="t" anchorCtr="0">
            <a:spAutoFit/>
          </a:bodyPr>
          <a:lstStyle/>
          <a:p>
            <a:pPr marL="0" marR="0" lvl="0" indent="0" algn="ctr" defTabSz="5572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101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defTabSz="5572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Sanksi</a:t>
            </a:r>
            <a:r>
              <a:rPr kumimoji="0" lang="e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kumimoji="0" lang="en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Administratif</a:t>
            </a:r>
            <a:endParaRPr kumimoji="0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defTabSz="5572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Diterbitkan 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4A32B07-B312-D78C-A6F2-A5FADA5A49A9}"/>
              </a:ext>
            </a:extLst>
          </p:cNvPr>
          <p:cNvGrpSpPr/>
          <p:nvPr/>
        </p:nvGrpSpPr>
        <p:grpSpPr>
          <a:xfrm>
            <a:off x="367595" y="1827275"/>
            <a:ext cx="2706926" cy="960554"/>
            <a:chOff x="374662" y="2371632"/>
            <a:chExt cx="2706926" cy="1062000"/>
          </a:xfrm>
        </p:grpSpPr>
        <p:sp>
          <p:nvSpPr>
            <p:cNvPr id="463" name="Google Shape;463;p35"/>
            <p:cNvSpPr/>
            <p:nvPr/>
          </p:nvSpPr>
          <p:spPr>
            <a:xfrm>
              <a:off x="374662" y="2371632"/>
              <a:ext cx="2706926" cy="1062000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1F386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113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67" name="Google Shape;467;p35" descr="Contract with solid fill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76892" y="2579565"/>
              <a:ext cx="590774" cy="64996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46" name="Google Shape;446;p35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66729" y="3355904"/>
            <a:ext cx="277399" cy="3658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9E36E974-0A73-2238-AAD8-2A60CDA5DB54}"/>
              </a:ext>
            </a:extLst>
          </p:cNvPr>
          <p:cNvGrpSpPr/>
          <p:nvPr/>
        </p:nvGrpSpPr>
        <p:grpSpPr>
          <a:xfrm>
            <a:off x="641923" y="2896523"/>
            <a:ext cx="4867731" cy="1080937"/>
            <a:chOff x="367594" y="3722784"/>
            <a:chExt cx="4867731" cy="1080937"/>
          </a:xfrm>
        </p:grpSpPr>
        <p:pic>
          <p:nvPicPr>
            <p:cNvPr id="431" name="Google Shape;431;p35" descr="Forest scene with solid fill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2380415" y="3947264"/>
              <a:ext cx="237832" cy="2328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3" name="Google Shape;433;p35" descr="Tree Stump with solid fill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2403429" y="4418045"/>
              <a:ext cx="237832" cy="2328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7" name="Google Shape;427;p35"/>
            <p:cNvSpPr txBox="1"/>
            <p:nvPr/>
          </p:nvSpPr>
          <p:spPr>
            <a:xfrm>
              <a:off x="1093745" y="3804915"/>
              <a:ext cx="1053350" cy="9988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" sz="1625" b="1" kern="1200" dirty="0">
                  <a:solidFill>
                    <a:prstClr val="black"/>
                  </a:solidFill>
                  <a:latin typeface="Montserrat"/>
                  <a:ea typeface="Montserrat"/>
                  <a:cs typeface="Montserrat"/>
                  <a:sym typeface="Montserrat"/>
                </a:rPr>
                <a:t>58</a:t>
              </a:r>
              <a:endParaRPr kumimoji="0" sz="16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Operasi</a:t>
              </a: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Pengamanan Kawasan Hutan</a:t>
              </a: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" sz="900" kern="1200" dirty="0">
                  <a:solidFill>
                    <a:prstClr val="black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</a:t>
              </a:r>
              <a:r>
                <a:rPr kumimoji="0" lang="e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an Peredaran Hasil Hutan</a:t>
              </a: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434;p35"/>
            <p:cNvSpPr/>
            <p:nvPr/>
          </p:nvSpPr>
          <p:spPr>
            <a:xfrm>
              <a:off x="367594" y="3722839"/>
              <a:ext cx="4487039" cy="1069200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113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45" name="Google Shape;445;p35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551546" y="4052036"/>
              <a:ext cx="382555" cy="5045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Box 69">
              <a:extLst>
                <a:ext uri="{FF2B5EF4-FFF2-40B4-BE49-F238E27FC236}">
                  <a16:creationId xmlns:a16="http://schemas.microsoft.com/office/drawing/2014/main" id="{46459C05-632E-D60E-D143-92CB26EB1C7C}"/>
                </a:ext>
              </a:extLst>
            </p:cNvPr>
            <p:cNvSpPr txBox="1"/>
            <p:nvPr/>
          </p:nvSpPr>
          <p:spPr>
            <a:xfrm>
              <a:off x="2632737" y="3722784"/>
              <a:ext cx="2602588" cy="1043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68205" marR="0" lvl="0" indent="-68205" algn="l" defTabSz="60961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37   </a:t>
              </a:r>
              <a:r>
                <a:rPr kumimoji="0" lang="en-US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Operasi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Pengamanan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 Hutan</a:t>
              </a:r>
            </a:p>
            <a:p>
              <a:pPr marL="68205" marR="0" lvl="0" indent="-68205" algn="l" defTabSz="60961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700" kern="1200" dirty="0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21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   </a:t>
              </a:r>
              <a:r>
                <a:rPr kumimoji="0" lang="en-US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Operasi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Peredaran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 Hasil Hutan</a:t>
              </a:r>
            </a:p>
            <a:p>
              <a:pPr marL="68205" marR="0" lvl="0" indent="-68205" algn="l" defTabSz="60961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700" kern="1200" dirty="0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72.116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,42 Ha  Luas Hutan </a:t>
              </a:r>
              <a:r>
                <a:rPr kumimoji="0" lang="en-US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itchFamily="2" charset="77"/>
                  <a:ea typeface="+mn-ea"/>
                  <a:cs typeface="Arial"/>
                  <a:sym typeface="Arial"/>
                </a:rPr>
                <a:t>Teramankan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itchFamily="2" charset="77"/>
                <a:ea typeface="+mn-ea"/>
                <a:cs typeface="Arial"/>
                <a:sym typeface="Arial"/>
              </a:endParaRPr>
            </a:p>
            <a:p>
              <a:pPr marL="68205" marR="0" lvl="0" indent="-68205" algn="l" defTabSz="60961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700" kern="1200" dirty="0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9.213,82 m3  Kayu yang </a:t>
              </a:r>
              <a:r>
                <a:rPr lang="en-US" sz="700" kern="1200" dirty="0" err="1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Diamankan</a:t>
              </a:r>
              <a:endParaRPr lang="en-US" sz="700" kern="1200" dirty="0">
                <a:solidFill>
                  <a:prstClr val="black"/>
                </a:solidFill>
                <a:latin typeface="Montserrat" pitchFamily="2" charset="77"/>
                <a:ea typeface="+mn-ea"/>
              </a:endParaRPr>
            </a:p>
            <a:p>
              <a:pPr marL="68205" marR="0" lvl="0" indent="-68205" algn="l" defTabSz="60961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700" kern="1200" dirty="0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29  </a:t>
              </a:r>
              <a:r>
                <a:rPr lang="en-US" sz="700" kern="1200" dirty="0" err="1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Satwa</a:t>
              </a:r>
              <a:r>
                <a:rPr lang="en-US" sz="700" kern="1200" dirty="0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 yang </a:t>
              </a:r>
              <a:r>
                <a:rPr lang="en-US" sz="700" kern="1200" dirty="0" err="1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Diamankan</a:t>
              </a:r>
              <a:endParaRPr lang="en-US" sz="700" kern="1200" dirty="0">
                <a:solidFill>
                  <a:prstClr val="black"/>
                </a:solidFill>
                <a:latin typeface="Montserrat" pitchFamily="2" charset="77"/>
                <a:ea typeface="+mn-ea"/>
              </a:endParaRPr>
            </a:p>
            <a:p>
              <a:pPr marL="68205" marR="0" lvl="0" indent="-68205" algn="l" defTabSz="60961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700" kern="1200" dirty="0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300  Bagian </a:t>
              </a:r>
              <a:r>
                <a:rPr lang="en-US" sz="700" kern="1200" dirty="0" err="1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Tubuh</a:t>
              </a:r>
              <a:r>
                <a:rPr lang="en-US" sz="700" kern="1200" dirty="0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 yang </a:t>
              </a:r>
              <a:r>
                <a:rPr lang="en-US" sz="700" kern="1200" dirty="0" err="1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Diamankan</a:t>
              </a:r>
              <a:r>
                <a:rPr lang="en-US" sz="700" kern="1200" dirty="0">
                  <a:solidFill>
                    <a:prstClr val="black"/>
                  </a:solidFill>
                  <a:latin typeface="Montserrat" pitchFamily="2" charset="77"/>
                  <a:ea typeface="+mn-ea"/>
                </a:rPr>
                <a:t> 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itchFamily="2" charset="77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" name="Google Shape;427;p35">
            <a:extLst>
              <a:ext uri="{FF2B5EF4-FFF2-40B4-BE49-F238E27FC236}">
                <a16:creationId xmlns:a16="http://schemas.microsoft.com/office/drawing/2014/main" id="{34AE4800-A0E1-AE3F-A478-DE01B559E4F4}"/>
              </a:ext>
            </a:extLst>
          </p:cNvPr>
          <p:cNvSpPr txBox="1"/>
          <p:nvPr/>
        </p:nvSpPr>
        <p:spPr>
          <a:xfrm>
            <a:off x="3941572" y="4306091"/>
            <a:ext cx="2387605" cy="475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289" tIns="37131" rIns="74289" bIns="37131" anchor="t" anchorCtr="0">
            <a:spAutoFit/>
          </a:bodyPr>
          <a:lstStyle/>
          <a:p>
            <a:pPr algn="ctr" defTabSz="742950"/>
            <a:r>
              <a:rPr lang="en-US" sz="1000" dirty="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PENANGANAN BANJIR SUMATERA</a:t>
            </a:r>
            <a:endParaRPr lang="en-US" sz="1000" dirty="0">
              <a:solidFill>
                <a:prstClr val="black"/>
              </a:solidFill>
              <a:latin typeface="Aptos" panose="02110004020202020204"/>
            </a:endParaRPr>
          </a:p>
          <a:p>
            <a:pPr algn="ctr" defTabSz="742950"/>
            <a:r>
              <a:rPr lang="en" sz="1600" b="1" dirty="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22 PBPH DICABUT</a:t>
            </a:r>
            <a:endParaRPr sz="1600" dirty="0">
              <a:solidFill>
                <a:prstClr val="black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Google Shape;434;p35">
            <a:extLst>
              <a:ext uri="{FF2B5EF4-FFF2-40B4-BE49-F238E27FC236}">
                <a16:creationId xmlns:a16="http://schemas.microsoft.com/office/drawing/2014/main" id="{D68CDE37-D282-729E-ECAF-2719A0DD29E1}"/>
              </a:ext>
            </a:extLst>
          </p:cNvPr>
          <p:cNvSpPr/>
          <p:nvPr/>
        </p:nvSpPr>
        <p:spPr>
          <a:xfrm>
            <a:off x="2748702" y="4100645"/>
            <a:ext cx="3668611" cy="877156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4289" tIns="37131" rIns="74289" bIns="37131" anchor="ctr" anchorCtr="0">
            <a:noAutofit/>
          </a:bodyPr>
          <a:lstStyle/>
          <a:p>
            <a:pPr algn="ctr" defTabSz="742950"/>
            <a:endParaRPr sz="1517">
              <a:solidFill>
                <a:prstClr val="whit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Freeform 79">
            <a:extLst>
              <a:ext uri="{FF2B5EF4-FFF2-40B4-BE49-F238E27FC236}">
                <a16:creationId xmlns:a16="http://schemas.microsoft.com/office/drawing/2014/main" id="{6E81DBDB-483D-DE44-4573-075181984D97}"/>
              </a:ext>
            </a:extLst>
          </p:cNvPr>
          <p:cNvSpPr/>
          <p:nvPr/>
        </p:nvSpPr>
        <p:spPr>
          <a:xfrm>
            <a:off x="3057256" y="4201059"/>
            <a:ext cx="858629" cy="639242"/>
          </a:xfrm>
          <a:custGeom>
            <a:avLst/>
            <a:gdLst/>
            <a:ahLst/>
            <a:cxnLst/>
            <a:rect l="l" t="t" r="r" b="b"/>
            <a:pathLst>
              <a:path w="9378462" h="8229600">
                <a:moveTo>
                  <a:pt x="0" y="0"/>
                </a:moveTo>
                <a:lnTo>
                  <a:pt x="9378462" y="0"/>
                </a:lnTo>
                <a:lnTo>
                  <a:pt x="937846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Google Shape;426;p35">
            <a:extLst>
              <a:ext uri="{FF2B5EF4-FFF2-40B4-BE49-F238E27FC236}">
                <a16:creationId xmlns:a16="http://schemas.microsoft.com/office/drawing/2014/main" id="{B542A27B-DC0D-C5A2-F99C-34EC2A5FB593}"/>
              </a:ext>
            </a:extLst>
          </p:cNvPr>
          <p:cNvSpPr txBox="1"/>
          <p:nvPr/>
        </p:nvSpPr>
        <p:spPr>
          <a:xfrm>
            <a:off x="6984475" y="2919582"/>
            <a:ext cx="1464675" cy="1136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717" tIns="27848" rIns="55717" bIns="27848" anchor="t" anchorCtr="0">
            <a:spAutoFit/>
          </a:bodyPr>
          <a:lstStyle/>
          <a:p>
            <a:pPr algn="ctr" defTabSz="557213">
              <a:buClrTx/>
              <a:defRPr/>
            </a:pPr>
            <a:r>
              <a:rPr lang="en" sz="1625" b="1" kern="1200" dirty="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764 </a:t>
            </a:r>
          </a:p>
          <a:p>
            <a:pPr algn="ctr" defTabSz="557213">
              <a:buClrTx/>
              <a:defRPr/>
            </a:pPr>
            <a:r>
              <a:rPr lang="en-US" sz="900" kern="1200" dirty="0" err="1">
                <a:solidFill>
                  <a:schemeClr val="tx1"/>
                </a:solidFill>
                <a:latin typeface="Montserrat" pitchFamily="2" charset="77"/>
              </a:rPr>
              <a:t>Aparat</a:t>
            </a:r>
            <a:r>
              <a:rPr lang="en-US" sz="900" kern="1200" dirty="0">
                <a:solidFill>
                  <a:schemeClr val="tx1"/>
                </a:solidFill>
                <a:latin typeface="Montserrat" pitchFamily="2" charset="77"/>
              </a:rPr>
              <a:t> </a:t>
            </a:r>
            <a:r>
              <a:rPr lang="en-US" sz="900" kern="1200" dirty="0" err="1">
                <a:solidFill>
                  <a:schemeClr val="tx1"/>
                </a:solidFill>
                <a:latin typeface="Montserrat" pitchFamily="2" charset="77"/>
              </a:rPr>
              <a:t>Perlindungan</a:t>
            </a:r>
            <a:r>
              <a:rPr lang="en-US" sz="900" kern="1200" dirty="0">
                <a:solidFill>
                  <a:schemeClr val="tx1"/>
                </a:solidFill>
                <a:latin typeface="Montserrat" pitchFamily="2" charset="77"/>
              </a:rPr>
              <a:t> Hutan dan </a:t>
            </a:r>
            <a:r>
              <a:rPr lang="en-US" sz="900" kern="1200" dirty="0" err="1">
                <a:solidFill>
                  <a:schemeClr val="tx1"/>
                </a:solidFill>
                <a:latin typeface="Montserrat" pitchFamily="2" charset="77"/>
              </a:rPr>
              <a:t>Penegak</a:t>
            </a:r>
            <a:r>
              <a:rPr lang="en-US" sz="900" kern="1200" dirty="0">
                <a:solidFill>
                  <a:schemeClr val="tx1"/>
                </a:solidFill>
                <a:latin typeface="Montserrat" pitchFamily="2" charset="77"/>
              </a:rPr>
              <a:t> Hukum </a:t>
            </a:r>
            <a:r>
              <a:rPr lang="en-US" sz="900" kern="1200" dirty="0" err="1">
                <a:solidFill>
                  <a:schemeClr val="tx1"/>
                </a:solidFill>
                <a:latin typeface="Montserrat" pitchFamily="2" charset="77"/>
              </a:rPr>
              <a:t>Kehutanan</a:t>
            </a:r>
            <a:r>
              <a:rPr lang="en-US" sz="900" kern="1200" dirty="0">
                <a:solidFill>
                  <a:schemeClr val="tx1"/>
                </a:solidFill>
                <a:latin typeface="Montserrat" pitchFamily="2" charset="77"/>
              </a:rPr>
              <a:t> yang </a:t>
            </a:r>
            <a:r>
              <a:rPr lang="en-US" sz="900" kern="1200" dirty="0" err="1">
                <a:solidFill>
                  <a:schemeClr val="tx1"/>
                </a:solidFill>
                <a:latin typeface="Montserrat" pitchFamily="2" charset="77"/>
              </a:rPr>
              <a:t>ditingkatkan</a:t>
            </a:r>
            <a:r>
              <a:rPr lang="en-US" sz="900" kern="1200" dirty="0">
                <a:solidFill>
                  <a:schemeClr val="tx1"/>
                </a:solidFill>
                <a:latin typeface="Montserrat" pitchFamily="2" charset="77"/>
              </a:rPr>
              <a:t> </a:t>
            </a:r>
            <a:r>
              <a:rPr lang="en-US" sz="900" kern="1200" dirty="0" err="1">
                <a:solidFill>
                  <a:schemeClr val="tx1"/>
                </a:solidFill>
                <a:latin typeface="Montserrat" pitchFamily="2" charset="77"/>
              </a:rPr>
              <a:t>kapasitasnya</a:t>
            </a:r>
            <a:endParaRPr lang="en-US" sz="900" kern="1200" dirty="0">
              <a:solidFill>
                <a:schemeClr val="tx1"/>
              </a:solidFill>
              <a:latin typeface="Montserrat" pitchFamily="2" charset="77"/>
            </a:endParaRPr>
          </a:p>
          <a:p>
            <a:pPr marL="0" marR="0" lvl="0" indent="0" algn="l" defTabSz="5572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sz="89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620F61-026D-2B47-5649-71A384870A6B}"/>
              </a:ext>
            </a:extLst>
          </p:cNvPr>
          <p:cNvSpPr/>
          <p:nvPr/>
        </p:nvSpPr>
        <p:spPr>
          <a:xfrm>
            <a:off x="345854" y="4836475"/>
            <a:ext cx="1813318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85783">
              <a:spcBef>
                <a:spcPct val="0"/>
              </a:spcBef>
              <a:buClrTx/>
              <a:defRPr/>
            </a:pPr>
            <a:r>
              <a:rPr lang="en-US" sz="600" b="1" kern="1200" dirty="0">
                <a:solidFill>
                  <a:prstClr val="black"/>
                </a:solidFill>
                <a:latin typeface="DM Sans" pitchFamily="2" charset="0"/>
                <a:ea typeface="+mn-ea"/>
              </a:rPr>
              <a:t>SUMBER: sipantera.gakkum.kehutanan.go.id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90CFB0-D019-6E83-BFAB-35CA7D6EA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09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C6734-E16A-3292-5632-AC6B167E4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0DC2094-32D8-FD6C-8FAB-47FE773902D1}"/>
              </a:ext>
            </a:extLst>
          </p:cNvPr>
          <p:cNvGraphicFramePr>
            <a:graphicFrameLocks noGrp="1"/>
          </p:cNvGraphicFramePr>
          <p:nvPr/>
        </p:nvGraphicFramePr>
        <p:xfrm>
          <a:off x="286939" y="971692"/>
          <a:ext cx="8570122" cy="370872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081697">
                  <a:extLst>
                    <a:ext uri="{9D8B030D-6E8A-4147-A177-3AD203B41FA5}">
                      <a16:colId xmlns:a16="http://schemas.microsoft.com/office/drawing/2014/main" val="71473643"/>
                    </a:ext>
                  </a:extLst>
                </a:gridCol>
                <a:gridCol w="1495179">
                  <a:extLst>
                    <a:ext uri="{9D8B030D-6E8A-4147-A177-3AD203B41FA5}">
                      <a16:colId xmlns:a16="http://schemas.microsoft.com/office/drawing/2014/main" val="2848383772"/>
                    </a:ext>
                  </a:extLst>
                </a:gridCol>
                <a:gridCol w="1496623">
                  <a:extLst>
                    <a:ext uri="{9D8B030D-6E8A-4147-A177-3AD203B41FA5}">
                      <a16:colId xmlns:a16="http://schemas.microsoft.com/office/drawing/2014/main" val="1575180723"/>
                    </a:ext>
                  </a:extLst>
                </a:gridCol>
                <a:gridCol w="1496623">
                  <a:extLst>
                    <a:ext uri="{9D8B030D-6E8A-4147-A177-3AD203B41FA5}">
                      <a16:colId xmlns:a16="http://schemas.microsoft.com/office/drawing/2014/main" val="176446761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Montserrat" pitchFamily="2" charset="77"/>
                        </a:rPr>
                        <a:t>INDIKATOR KINERJA PROGRAM</a:t>
                      </a:r>
                    </a:p>
                  </a:txBody>
                  <a:tcPr anchor="ctr"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Montserrat" pitchFamily="2" charset="77"/>
                        </a:rPr>
                        <a:t>TARGET 2026</a:t>
                      </a:r>
                    </a:p>
                  </a:txBody>
                  <a:tcPr anchor="ctr"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Montserrat" pitchFamily="2" charset="77"/>
                        </a:rPr>
                        <a:t>REALISASI</a:t>
                      </a:r>
                    </a:p>
                  </a:txBody>
                  <a:tcPr anchor="ctr"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Montserrat" pitchFamily="2" charset="77"/>
                        </a:rPr>
                        <a:t>CAPAIAN</a:t>
                      </a:r>
                    </a:p>
                  </a:txBody>
                  <a:tcPr anchor="ctr">
                    <a:solidFill>
                      <a:srgbClr val="3856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71085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Luas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kawasan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diamankan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1100" dirty="0"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Montserrat" pitchFamily="2" charset="77"/>
                        </a:rPr>
                        <a:t>900 </a:t>
                      </a:r>
                      <a:r>
                        <a:rPr lang="en-US" sz="1100" dirty="0" err="1">
                          <a:latin typeface="Montserrat" pitchFamily="2" charset="77"/>
                        </a:rPr>
                        <a:t>Ribu</a:t>
                      </a:r>
                      <a:r>
                        <a:rPr lang="en-US" sz="1100" dirty="0">
                          <a:latin typeface="Montserrat" pitchFamily="2" charset="77"/>
                        </a:rPr>
                        <a:t> Ha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72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Ribu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 Ha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8%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8766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Persentase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penyelesaian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hukum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terhadap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keterlanjuran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terbangun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di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kawasan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1100" dirty="0"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3%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10%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120%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8437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Persentase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perizinan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berusaha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di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lingkungan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Kementerian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melanggar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diberikan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tindakan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hukum</a:t>
                      </a:r>
                      <a:endParaRPr lang="en-ID" sz="1100" dirty="0"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65%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66%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101%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342226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Penurunan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kejadian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kebakaran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1100" dirty="0"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i="1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To be confirmed</a:t>
                      </a:r>
                      <a:r>
                        <a:rPr lang="en-US" sz="900" i="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697030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Nilai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maturitas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SPIP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Direktorat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Jenderal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Penegakan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Hukum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1100" dirty="0"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rgbClr val="E8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3,85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Poin</a:t>
                      </a:r>
                      <a:endParaRPr lang="en-US" sz="11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rgbClr val="E8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i="1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To be confirmed</a:t>
                      </a:r>
                      <a:r>
                        <a:rPr lang="en-US" sz="900" i="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*</a:t>
                      </a:r>
                    </a:p>
                  </a:txBody>
                  <a:tcPr anchor="ctr">
                    <a:solidFill>
                      <a:srgbClr val="E8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-</a:t>
                      </a:r>
                    </a:p>
                  </a:txBody>
                  <a:tcPr anchor="ctr">
                    <a:solidFill>
                      <a:srgbClr val="E8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28373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Nilai SAKIP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Direktorat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Jenderal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Penegakan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Hukum </a:t>
                      </a:r>
                      <a:r>
                        <a:rPr lang="en-ID" sz="1100" kern="1200" dirty="0" err="1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r>
                        <a:rPr lang="en-ID" sz="1100" kern="1200" dirty="0">
                          <a:solidFill>
                            <a:schemeClr val="dk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1100" dirty="0"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78,5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Poin</a:t>
                      </a:r>
                      <a:endParaRPr lang="en-US" sz="11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80,31*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693551"/>
                  </a:ext>
                </a:extLst>
              </a:tr>
            </a:tbl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0A0A96EF-5801-CF65-0C58-B69525D11AE2}"/>
              </a:ext>
            </a:extLst>
          </p:cNvPr>
          <p:cNvGrpSpPr/>
          <p:nvPr/>
        </p:nvGrpSpPr>
        <p:grpSpPr>
          <a:xfrm>
            <a:off x="0" y="-15953"/>
            <a:ext cx="9144000" cy="606576"/>
            <a:chOff x="0" y="-15953"/>
            <a:chExt cx="9144000" cy="606576"/>
          </a:xfrm>
        </p:grpSpPr>
        <p:sp>
          <p:nvSpPr>
            <p:cNvPr id="4" name="Google Shape;440;p35">
              <a:extLst>
                <a:ext uri="{FF2B5EF4-FFF2-40B4-BE49-F238E27FC236}">
                  <a16:creationId xmlns:a16="http://schemas.microsoft.com/office/drawing/2014/main" id="{3FE19791-8DF1-7BF0-A3D3-F8BE54360ED2}"/>
                </a:ext>
              </a:extLst>
            </p:cNvPr>
            <p:cNvSpPr/>
            <p:nvPr/>
          </p:nvSpPr>
          <p:spPr>
            <a:xfrm>
              <a:off x="0" y="-15953"/>
              <a:ext cx="9144000" cy="606576"/>
            </a:xfrm>
            <a:prstGeom prst="rect">
              <a:avLst/>
            </a:prstGeom>
            <a:solidFill>
              <a:srgbClr val="385623"/>
            </a:solidFill>
            <a:ln>
              <a:noFill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l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6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" name="Google Shape;441;p35">
              <a:extLst>
                <a:ext uri="{FF2B5EF4-FFF2-40B4-BE49-F238E27FC236}">
                  <a16:creationId xmlns:a16="http://schemas.microsoft.com/office/drawing/2014/main" id="{95839A06-65DC-0815-B254-EFAED5B1BC7B}"/>
                </a:ext>
              </a:extLst>
            </p:cNvPr>
            <p:cNvSpPr txBox="1"/>
            <p:nvPr/>
          </p:nvSpPr>
          <p:spPr>
            <a:xfrm>
              <a:off x="10672" y="115261"/>
              <a:ext cx="9122676" cy="2813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14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KINERJA DITJEN PENEGAKAN HUKUM KEHUTANAN TAHUN 2026</a:t>
              </a:r>
              <a:endParaRPr kumimoji="0" sz="89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5630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074C812-A079-A94A-EA79-F5E74D278CAD}"/>
              </a:ext>
            </a:extLst>
          </p:cNvPr>
          <p:cNvGraphicFramePr>
            <a:graphicFrameLocks noGrp="1"/>
          </p:cNvGraphicFramePr>
          <p:nvPr/>
        </p:nvGraphicFramePr>
        <p:xfrm>
          <a:off x="270668" y="850593"/>
          <a:ext cx="8602663" cy="397256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1129876440"/>
                    </a:ext>
                  </a:extLst>
                </a:gridCol>
                <a:gridCol w="3780000">
                  <a:extLst>
                    <a:ext uri="{9D8B030D-6E8A-4147-A177-3AD203B41FA5}">
                      <a16:colId xmlns:a16="http://schemas.microsoft.com/office/drawing/2014/main" val="71473643"/>
                    </a:ext>
                  </a:extLst>
                </a:gridCol>
                <a:gridCol w="1384663">
                  <a:extLst>
                    <a:ext uri="{9D8B030D-6E8A-4147-A177-3AD203B41FA5}">
                      <a16:colId xmlns:a16="http://schemas.microsoft.com/office/drawing/2014/main" val="2848383772"/>
                    </a:ext>
                  </a:extLst>
                </a:gridCol>
                <a:gridCol w="1386000">
                  <a:extLst>
                    <a:ext uri="{9D8B030D-6E8A-4147-A177-3AD203B41FA5}">
                      <a16:colId xmlns:a16="http://schemas.microsoft.com/office/drawing/2014/main" val="15751807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  <a:latin typeface="Montserrat" pitchFamily="2" charset="77"/>
                        </a:rPr>
                        <a:t>KEGIATAN</a:t>
                      </a:r>
                    </a:p>
                  </a:txBody>
                  <a:tcPr anchor="ctr"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  <a:latin typeface="Montserrat" pitchFamily="2" charset="77"/>
                        </a:rPr>
                        <a:t>INDIKATOR KINERJA KEGIATAN</a:t>
                      </a:r>
                    </a:p>
                  </a:txBody>
                  <a:tcPr anchor="ctr"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  <a:latin typeface="Montserrat" pitchFamily="2" charset="77"/>
                        </a:rPr>
                        <a:t>TARGET 2026</a:t>
                      </a:r>
                    </a:p>
                  </a:txBody>
                  <a:tcPr anchor="ctr"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  <a:latin typeface="Montserrat" pitchFamily="2" charset="77"/>
                        </a:rPr>
                        <a:t>CAPAIAN</a:t>
                      </a:r>
                    </a:p>
                  </a:txBody>
                  <a:tcPr anchor="ctr">
                    <a:solidFill>
                      <a:srgbClr val="3856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71085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Pencegahan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Penanganan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Pengaduan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Persentase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aduan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bidang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diselesaikan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96%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68%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876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>
                        <a:latin typeface="Montserrat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Persentase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kawasan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terjaga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dari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tindak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pidana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kebakaran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76%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i="1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To be confirmed</a:t>
                      </a:r>
                      <a:r>
                        <a:rPr lang="en-US" sz="900" i="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*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843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Pengendalian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Kebakaran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Hutan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Persentase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penurunan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luas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area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kebakaran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endParaRPr lang="en-ID" sz="900" kern="1200" dirty="0">
                        <a:solidFill>
                          <a:schemeClr val="tx1"/>
                        </a:solidFill>
                        <a:effectLst/>
                        <a:latin typeface="Montserrat" pitchFamily="2" charset="77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(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dari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i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baseline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tahun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2023) 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69,94%*</a:t>
                      </a:r>
                      <a:endParaRPr lang="en-US" sz="8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3422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Pendayagunaan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Sumber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Daya dan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Pengamanan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Hutan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Persentase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aparat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penegakan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hukum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perlindungan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meningkat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kompetensinya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7%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6,87%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6970304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Penindakan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Pidana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Tindak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pidana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gangguan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keamanan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kawasan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diselesaikan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sampai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P-21 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22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Perkara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27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Perkara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0891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Tindak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pidana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peredaran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hasil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ilegal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diselesaikan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sampai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P-21 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rgbClr val="E8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20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Perkara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rgbClr val="E8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38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Perkara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rgbClr val="E8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4633856"/>
                  </a:ext>
                </a:extLst>
              </a:tr>
              <a:tr h="502920">
                <a:tc rowSpan="3"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Pengawasan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,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Pengenaan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Sanksi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Administratif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Keperdataan</a:t>
                      </a:r>
                      <a:r>
                        <a:rPr lang="en-ID" sz="900" b="1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b="1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Pemberian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sanksi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administratif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pada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usaha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pertambangan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,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perkebunan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dan/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atau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lain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tanpa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izin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di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kawasan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hutan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10 Usaha/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Kegiatan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57 Usaha/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Kegiatan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21241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Penyelesaian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sengketa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7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Perkara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3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Perkara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2335681"/>
                  </a:ext>
                </a:extLst>
              </a:tr>
              <a:tr h="502920">
                <a:tc vMerge="1"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pelaku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usaha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/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diawasi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ketaatannya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terhadap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peraturan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perundang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-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undangan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bidang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900" kern="1200" dirty="0" err="1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kehutanan</a:t>
                      </a:r>
                      <a:r>
                        <a:rPr lang="en-ID" sz="900" kern="1200" dirty="0">
                          <a:solidFill>
                            <a:schemeClr val="tx1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 </a:t>
                      </a:r>
                      <a:endParaRPr lang="en-ID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25 Usaha/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Kegiatan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72 Usaha/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latin typeface="Montserrat" pitchFamily="2" charset="77"/>
                        </a:rPr>
                        <a:t>Kegiatan</a:t>
                      </a:r>
                      <a:endParaRPr lang="en-US" sz="900" dirty="0">
                        <a:solidFill>
                          <a:schemeClr val="tx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2071178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4B604206-5918-E8CB-B6C1-E525EF0DEB82}"/>
              </a:ext>
            </a:extLst>
          </p:cNvPr>
          <p:cNvGrpSpPr/>
          <p:nvPr/>
        </p:nvGrpSpPr>
        <p:grpSpPr>
          <a:xfrm>
            <a:off x="0" y="-15953"/>
            <a:ext cx="9144000" cy="606576"/>
            <a:chOff x="0" y="-15953"/>
            <a:chExt cx="9144000" cy="606576"/>
          </a:xfrm>
        </p:grpSpPr>
        <p:sp>
          <p:nvSpPr>
            <p:cNvPr id="5" name="Google Shape;440;p35">
              <a:extLst>
                <a:ext uri="{FF2B5EF4-FFF2-40B4-BE49-F238E27FC236}">
                  <a16:creationId xmlns:a16="http://schemas.microsoft.com/office/drawing/2014/main" id="{446675FE-594F-F2EA-3753-5AE3372044FC}"/>
                </a:ext>
              </a:extLst>
            </p:cNvPr>
            <p:cNvSpPr/>
            <p:nvPr/>
          </p:nvSpPr>
          <p:spPr>
            <a:xfrm>
              <a:off x="0" y="-15953"/>
              <a:ext cx="9144000" cy="606576"/>
            </a:xfrm>
            <a:prstGeom prst="rect">
              <a:avLst/>
            </a:prstGeom>
            <a:solidFill>
              <a:srgbClr val="385623"/>
            </a:solidFill>
            <a:ln>
              <a:noFill/>
            </a:ln>
          </p:spPr>
          <p:txBody>
            <a:bodyPr spcFirstLastPara="1" wrap="square" lIns="55717" tIns="27848" rIns="55717" bIns="27848" anchor="ctr" anchorCtr="0">
              <a:noAutofit/>
            </a:bodyPr>
            <a:lstStyle/>
            <a:p>
              <a:pPr marL="0" marR="0" lvl="0" indent="0" algn="l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6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" name="Google Shape;441;p35">
              <a:extLst>
                <a:ext uri="{FF2B5EF4-FFF2-40B4-BE49-F238E27FC236}">
                  <a16:creationId xmlns:a16="http://schemas.microsoft.com/office/drawing/2014/main" id="{44E07AB5-731B-D7E4-FC41-95509348EFE1}"/>
                </a:ext>
              </a:extLst>
            </p:cNvPr>
            <p:cNvSpPr txBox="1"/>
            <p:nvPr/>
          </p:nvSpPr>
          <p:spPr>
            <a:xfrm>
              <a:off x="10672" y="115261"/>
              <a:ext cx="9122676" cy="2813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717" tIns="27848" rIns="55717" bIns="27848" anchor="t" anchorCtr="0">
              <a:spAutoFit/>
            </a:bodyPr>
            <a:lstStyle/>
            <a:p>
              <a:pPr marL="0" marR="0" lvl="0" indent="0" algn="ctr" defTabSz="557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" sz="14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/>
                  <a:ea typeface="Montserrat"/>
                  <a:cs typeface="Montserrat"/>
                  <a:sym typeface="Montserrat"/>
                </a:rPr>
                <a:t>KINERJA DITJEN PENEGAKAN HUKUM KEHUTANAN TAHUN 2026</a:t>
              </a:r>
              <a:endParaRPr kumimoji="0" sz="89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08470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9370</TotalTime>
  <Words>1432</Words>
  <Application>Microsoft Office PowerPoint</Application>
  <PresentationFormat>On-screen Show (16:9)</PresentationFormat>
  <Paragraphs>564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Montserrat Black</vt:lpstr>
      <vt:lpstr>Aptos Display</vt:lpstr>
      <vt:lpstr>Wingdings</vt:lpstr>
      <vt:lpstr>Aptos</vt:lpstr>
      <vt:lpstr>Avenir Book</vt:lpstr>
      <vt:lpstr>Montserrat</vt:lpstr>
      <vt:lpstr>Play</vt:lpstr>
      <vt:lpstr>Bebas Neue Bold</vt:lpstr>
      <vt:lpstr>DM Sans</vt:lpstr>
      <vt:lpstr>Arial</vt:lpstr>
      <vt:lpstr>Simple Light</vt:lpstr>
      <vt:lpstr>1_Office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R. Gilang Pratama</dc:creator>
  <cp:lastModifiedBy>R. Gilang Pratama</cp:lastModifiedBy>
  <cp:revision>246</cp:revision>
  <dcterms:modified xsi:type="dcterms:W3CDTF">2026-08-19T08:54:36Z</dcterms:modified>
</cp:coreProperties>
</file>