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6" r:id="rId2"/>
    <p:sldId id="264" r:id="rId3"/>
    <p:sldId id="266" r:id="rId4"/>
    <p:sldId id="258" r:id="rId5"/>
    <p:sldId id="267" r:id="rId6"/>
    <p:sldId id="268" r:id="rId7"/>
    <p:sldId id="269" r:id="rId8"/>
    <p:sldId id="270" r:id="rId9"/>
    <p:sldId id="272" r:id="rId10"/>
    <p:sldId id="263" r:id="rId11"/>
    <p:sldId id="262" r:id="rId12"/>
    <p:sldId id="257" r:id="rId13"/>
    <p:sldId id="259" r:id="rId14"/>
    <p:sldId id="271" r:id="rId15"/>
    <p:sldId id="265" r:id="rId16"/>
  </p:sldIdLst>
  <p:sldSz cx="18288000" cy="10287000"/>
  <p:notesSz cx="6858000" cy="9144000"/>
  <p:embeddedFontLst>
    <p:embeddedFont>
      <p:font typeface="Codec Pro" panose="020B0604020202020204" charset="0"/>
      <p:regular r:id="rId18"/>
    </p:embeddedFont>
    <p:embeddedFont>
      <p:font typeface="Codec Pro Ultra-Bold" panose="020B0604020202020204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40" d="100"/>
          <a:sy n="40" d="100"/>
        </p:scale>
        <p:origin x="1450" y="3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5B52C5-E678-4DA1-A162-5E478853292F}" type="datetimeFigureOut">
              <a:rPr lang="en-US" smtClean="0"/>
              <a:t>20-Aug-26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963DC-3A1F-410F-9748-5D4693053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238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963DC-3A1F-410F-9748-5D46930539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19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963DC-3A1F-410F-9748-5D469305391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507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20-Aug-26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20-Aug-26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20-Aug-26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20-Aug-26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20-Aug-26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20-Aug-26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20-Aug-26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20-Aug-26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20-Aug-26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20-Aug-26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20-Aug-26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20-Aug-26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1444978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44978" cy="812800"/>
            </a:xfrm>
            <a:custGeom>
              <a:avLst/>
              <a:gdLst/>
              <a:ahLst/>
              <a:cxnLst/>
              <a:rect l="l" t="t" r="r" b="b"/>
              <a:pathLst>
                <a:path w="1444978" h="812800">
                  <a:moveTo>
                    <a:pt x="0" y="0"/>
                  </a:moveTo>
                  <a:lnTo>
                    <a:pt x="1444978" y="0"/>
                  </a:lnTo>
                  <a:lnTo>
                    <a:pt x="1444978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2"/>
              <a:stretch>
                <a:fillRect l="-111" r="-111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0000">
                <a:alpha val="16863"/>
              </a:srgbClr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514600" y="2741492"/>
            <a:ext cx="9753600" cy="25257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205"/>
              </a:lnSpc>
            </a:pPr>
            <a:r>
              <a:rPr lang="en-US" sz="8800" b="1" dirty="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MONITORING dan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743200" y="3667418"/>
            <a:ext cx="8686800" cy="3629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31"/>
              </a:lnSpc>
            </a:pPr>
            <a:r>
              <a:rPr lang="en-US" sz="2800" b="1" spc="-125" dirty="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BALAI </a:t>
            </a:r>
            <a:r>
              <a:rPr lang="en-US" sz="2800" b="1" spc="-125" dirty="0" err="1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GAKKUM</a:t>
            </a:r>
            <a:r>
              <a:rPr lang="en-US" sz="2800" b="1" spc="-125" dirty="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</a:t>
            </a:r>
            <a:r>
              <a:rPr lang="en-US" sz="2800" b="1" spc="-125" dirty="0" err="1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KEHUTANAN</a:t>
            </a:r>
            <a:r>
              <a:rPr lang="en-US" sz="2800" b="1" spc="-125" dirty="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WILAYAH SUMATERA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105400" y="3678910"/>
            <a:ext cx="12344400" cy="25257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205"/>
              </a:lnSpc>
            </a:pPr>
            <a:r>
              <a:rPr lang="en-US" sz="8800" b="1" dirty="0" err="1">
                <a:solidFill>
                  <a:srgbClr val="E8FF5A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EVALUASI</a:t>
            </a:r>
            <a:r>
              <a:rPr lang="en-US" sz="8800" b="1" dirty="0">
                <a:solidFill>
                  <a:srgbClr val="E8FF5A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SEMESTER I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E3E5107-28CA-18AB-B8B3-51099F21A4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10876"/>
            <a:ext cx="1740538" cy="174053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0278744-E37A-1821-D89D-9DDEC6E0B4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11" y="371590"/>
            <a:ext cx="1419110" cy="1419110"/>
          </a:xfrm>
          <a:prstGeom prst="rect">
            <a:avLst/>
          </a:prstGeom>
        </p:spPr>
      </p:pic>
      <p:grpSp>
        <p:nvGrpSpPr>
          <p:cNvPr id="19" name="Group 3">
            <a:extLst>
              <a:ext uri="{FF2B5EF4-FFF2-40B4-BE49-F238E27FC236}">
                <a16:creationId xmlns:a16="http://schemas.microsoft.com/office/drawing/2014/main" id="{218CAA7E-445B-2BB9-F9FE-A3E38ADF44C9}"/>
              </a:ext>
            </a:extLst>
          </p:cNvPr>
          <p:cNvGrpSpPr/>
          <p:nvPr/>
        </p:nvGrpSpPr>
        <p:grpSpPr>
          <a:xfrm>
            <a:off x="14020800" y="9639300"/>
            <a:ext cx="4267200" cy="659192"/>
            <a:chOff x="0" y="0"/>
            <a:chExt cx="2604466" cy="393396"/>
          </a:xfrm>
        </p:grpSpPr>
        <p:sp>
          <p:nvSpPr>
            <p:cNvPr id="20" name="Freeform 4">
              <a:extLst>
                <a:ext uri="{FF2B5EF4-FFF2-40B4-BE49-F238E27FC236}">
                  <a16:creationId xmlns:a16="http://schemas.microsoft.com/office/drawing/2014/main" id="{353CE9A6-D38F-5265-DE89-0C19E8AC3A7C}"/>
                </a:ext>
              </a:extLst>
            </p:cNvPr>
            <p:cNvSpPr/>
            <p:nvPr/>
          </p:nvSpPr>
          <p:spPr>
            <a:xfrm>
              <a:off x="0" y="0"/>
              <a:ext cx="2604466" cy="393396"/>
            </a:xfrm>
            <a:custGeom>
              <a:avLst/>
              <a:gdLst/>
              <a:ahLst/>
              <a:cxnLst/>
              <a:rect l="l" t="t" r="r" b="b"/>
              <a:pathLst>
                <a:path w="2604466" h="393396">
                  <a:moveTo>
                    <a:pt x="0" y="0"/>
                  </a:moveTo>
                  <a:lnTo>
                    <a:pt x="2604466" y="0"/>
                  </a:lnTo>
                  <a:lnTo>
                    <a:pt x="2604466" y="393396"/>
                  </a:lnTo>
                  <a:lnTo>
                    <a:pt x="0" y="393396"/>
                  </a:lnTo>
                  <a:close/>
                </a:path>
              </a:pathLst>
            </a:custGeom>
            <a:solidFill>
              <a:srgbClr val="8CC342"/>
            </a:solidFill>
          </p:spPr>
        </p:sp>
        <p:sp>
          <p:nvSpPr>
            <p:cNvPr id="21" name="TextBox 5">
              <a:extLst>
                <a:ext uri="{FF2B5EF4-FFF2-40B4-BE49-F238E27FC236}">
                  <a16:creationId xmlns:a16="http://schemas.microsoft.com/office/drawing/2014/main" id="{691677FE-0B35-3F16-3AB3-169B97BF4E29}"/>
                </a:ext>
              </a:extLst>
            </p:cNvPr>
            <p:cNvSpPr txBox="1"/>
            <p:nvPr/>
          </p:nvSpPr>
          <p:spPr>
            <a:xfrm>
              <a:off x="0" y="-85725"/>
              <a:ext cx="2604466" cy="4791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31"/>
                </a:lnSpc>
              </a:pPr>
              <a:endParaRPr/>
            </a:p>
          </p:txBody>
        </p:sp>
      </p:grpSp>
      <p:sp>
        <p:nvSpPr>
          <p:cNvPr id="22" name="TextBox 9">
            <a:extLst>
              <a:ext uri="{FF2B5EF4-FFF2-40B4-BE49-F238E27FC236}">
                <a16:creationId xmlns:a16="http://schemas.microsoft.com/office/drawing/2014/main" id="{2D9DC106-F7D2-3E02-E382-0E60E477D5C1}"/>
              </a:ext>
            </a:extLst>
          </p:cNvPr>
          <p:cNvSpPr txBox="1"/>
          <p:nvPr/>
        </p:nvSpPr>
        <p:spPr>
          <a:xfrm>
            <a:off x="14173200" y="9121012"/>
            <a:ext cx="4267200" cy="9133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8828"/>
              </a:lnSpc>
            </a:pPr>
            <a:r>
              <a:rPr lang="en-US" sz="2000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YOGYAKARTA, 20 </a:t>
            </a:r>
            <a:r>
              <a:rPr lang="en-US" sz="2000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AGUSTUS</a:t>
            </a:r>
            <a:r>
              <a:rPr lang="en-US" sz="2000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8913518" y="0"/>
            <a:ext cx="9328270" cy="9258300"/>
            <a:chOff x="0" y="0"/>
            <a:chExt cx="1765696" cy="175245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65696" cy="1752451"/>
            </a:xfrm>
            <a:custGeom>
              <a:avLst/>
              <a:gdLst/>
              <a:ahLst/>
              <a:cxnLst/>
              <a:rect l="l" t="t" r="r" b="b"/>
              <a:pathLst>
                <a:path w="1765696" h="1752451">
                  <a:moveTo>
                    <a:pt x="0" y="0"/>
                  </a:moveTo>
                  <a:lnTo>
                    <a:pt x="1765696" y="0"/>
                  </a:lnTo>
                  <a:lnTo>
                    <a:pt x="1765696" y="1752451"/>
                  </a:lnTo>
                  <a:lnTo>
                    <a:pt x="0" y="1752451"/>
                  </a:lnTo>
                  <a:close/>
                </a:path>
              </a:pathLst>
            </a:custGeom>
            <a:blipFill>
              <a:blip r:embed="rId2"/>
              <a:stretch>
                <a:fillRect l="-10560" r="-84046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379023" y="164901"/>
            <a:ext cx="7770518" cy="22825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8828"/>
              </a:lnSpc>
            </a:pPr>
            <a:r>
              <a:rPr lang="en-US" sz="9196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PETA </a:t>
            </a:r>
            <a:r>
              <a:rPr lang="en-US" sz="9196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KERAWANAN</a:t>
            </a:r>
            <a:endParaRPr lang="en-US" sz="9196" b="1" dirty="0">
              <a:solidFill>
                <a:srgbClr val="407031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94262" y="2505670"/>
            <a:ext cx="7317178" cy="1723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Data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telah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terkumpul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adalah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50%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berasal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dari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5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provinsi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Masih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terdapat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50% data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sedang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berproses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di 5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provinsi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lainnya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1AD2E4-C106-C61A-9D70-56C2A3846D13}"/>
              </a:ext>
            </a:extLst>
          </p:cNvPr>
          <p:cNvSpPr txBox="1"/>
          <p:nvPr/>
        </p:nvSpPr>
        <p:spPr>
          <a:xfrm>
            <a:off x="394262" y="5020211"/>
            <a:ext cx="7317178" cy="30162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Dengan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i="1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baseline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data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lebih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dari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1.000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kecamatan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di wilayah Sumatera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jumlah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personil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terbagi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pada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penugasan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operasi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penyidikan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pengawasan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patroli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pada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waktu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relatif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bersamaan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SDM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turun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dalam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pengumpulan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data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informasi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menjadi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terbatas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</a:t>
            </a: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49E63DE2-B3C7-CF96-78DF-0134A79B6F50}"/>
              </a:ext>
            </a:extLst>
          </p:cNvPr>
          <p:cNvSpPr txBox="1"/>
          <p:nvPr/>
        </p:nvSpPr>
        <p:spPr>
          <a:xfrm>
            <a:off x="344683" y="8827413"/>
            <a:ext cx="7317178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Direncanakan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dokumen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Peta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Kerawanan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terselesaikan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100% pada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awal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bulan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Oktober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D3CD1-A70F-8573-A545-B61AE4E71D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0664" y="5772786"/>
            <a:ext cx="4351124" cy="38327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913AD9A-8798-ACBB-D562-DA148204D2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337" y="5772786"/>
            <a:ext cx="4510870" cy="38327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7903098" cy="10287000"/>
            <a:chOff x="0" y="0"/>
            <a:chExt cx="1495933" cy="19471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95933" cy="1947168"/>
            </a:xfrm>
            <a:custGeom>
              <a:avLst/>
              <a:gdLst/>
              <a:ahLst/>
              <a:cxnLst/>
              <a:rect l="l" t="t" r="r" b="b"/>
              <a:pathLst>
                <a:path w="1495933" h="1947168">
                  <a:moveTo>
                    <a:pt x="0" y="0"/>
                  </a:moveTo>
                  <a:lnTo>
                    <a:pt x="1495933" y="0"/>
                  </a:lnTo>
                  <a:lnTo>
                    <a:pt x="1495933" y="1947168"/>
                  </a:lnTo>
                  <a:lnTo>
                    <a:pt x="0" y="1947168"/>
                  </a:lnTo>
                  <a:close/>
                </a:path>
              </a:pathLst>
            </a:custGeom>
            <a:blipFill>
              <a:blip r:embed="rId2"/>
              <a:stretch>
                <a:fillRect l="-47501" r="-47501"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16993713" y="-1969539"/>
            <a:ext cx="3086100" cy="3086100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8CC34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85725"/>
              <a:ext cx="812800" cy="8985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31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9503472" y="68966"/>
            <a:ext cx="6539858" cy="2282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828"/>
              </a:lnSpc>
            </a:pPr>
            <a:r>
              <a:rPr lang="en-US" sz="9196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PATROLI</a:t>
            </a:r>
            <a:r>
              <a:rPr lang="en-US" sz="9196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</a:t>
            </a:r>
            <a:r>
              <a:rPr lang="en-US" sz="9196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TERITORIAL</a:t>
            </a:r>
            <a:endParaRPr lang="en-US" sz="9196" b="1" dirty="0">
              <a:solidFill>
                <a:srgbClr val="407031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503472" y="2351514"/>
            <a:ext cx="8327328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Terdapat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27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eks-PBPH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(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Perizinan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Berusaha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Pemanfaatan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Hutan) di wilayah Sumatera dan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telah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selesai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dilaksanakan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patroli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adalah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8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eks-PBPH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75DABC-ACD1-CD73-ABA3-57A304F68E8F}"/>
              </a:ext>
            </a:extLst>
          </p:cNvPr>
          <p:cNvSpPr txBox="1"/>
          <p:nvPr/>
        </p:nvSpPr>
        <p:spPr>
          <a:xfrm>
            <a:off x="9503472" y="4232798"/>
            <a:ext cx="8327328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Untuk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pelaksanaan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19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eks-PBPH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dilanjutkan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setelah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Rapat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Koordinasi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diselenggarakan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oleh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Direktorat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PPPK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pada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akhir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bulan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Agustus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69FE28-EB31-D31C-A618-CDE59C6A7D77}"/>
              </a:ext>
            </a:extLst>
          </p:cNvPr>
          <p:cNvSpPr txBox="1"/>
          <p:nvPr/>
        </p:nvSpPr>
        <p:spPr>
          <a:xfrm>
            <a:off x="9503472" y="6114082"/>
            <a:ext cx="8327328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Jumlah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personil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terbagi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pada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penugasan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operasi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penyidikan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pengawasan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diklat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pembentukan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Polhut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pada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waktu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relatif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bersamaan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34B102F-DC34-0F93-0A71-42798A690C31}"/>
              </a:ext>
            </a:extLst>
          </p:cNvPr>
          <p:cNvSpPr txBox="1"/>
          <p:nvPr/>
        </p:nvSpPr>
        <p:spPr>
          <a:xfrm>
            <a:off x="9503472" y="8169030"/>
            <a:ext cx="8327328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Masyarakat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semakin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agresif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melakukan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aktivitas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perambahan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dalam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kawasan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sehingga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diperlukan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pendekatan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Operasi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Gabungan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BB06150-FDFA-5988-277E-64656630A7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5556044"/>
            <a:ext cx="5184042" cy="41705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3D32CD-B163-290F-20FD-CDFB382D2B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185820"/>
            <a:ext cx="5184042" cy="43376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4595846"/>
            <a:ext cx="18288000" cy="5691154"/>
            <a:chOff x="0" y="0"/>
            <a:chExt cx="2833290" cy="88170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33290" cy="881709"/>
            </a:xfrm>
            <a:custGeom>
              <a:avLst/>
              <a:gdLst/>
              <a:ahLst/>
              <a:cxnLst/>
              <a:rect l="l" t="t" r="r" b="b"/>
              <a:pathLst>
                <a:path w="2833290" h="881709">
                  <a:moveTo>
                    <a:pt x="0" y="0"/>
                  </a:moveTo>
                  <a:lnTo>
                    <a:pt x="2833290" y="0"/>
                  </a:lnTo>
                  <a:lnTo>
                    <a:pt x="2833290" y="881709"/>
                  </a:lnTo>
                  <a:lnTo>
                    <a:pt x="0" y="881709"/>
                  </a:lnTo>
                  <a:close/>
                </a:path>
              </a:pathLst>
            </a:custGeom>
            <a:blipFill>
              <a:blip r:embed="rId2"/>
              <a:stretch>
                <a:fillRect t="-110670" b="-110670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16993713" y="-1969539"/>
            <a:ext cx="3086100" cy="3086100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8CC342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85725"/>
              <a:ext cx="812800" cy="8985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31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52400" y="45951"/>
            <a:ext cx="8410695" cy="28315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9200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PENANGANAN</a:t>
            </a:r>
            <a:r>
              <a:rPr lang="en-US" sz="9200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</a:t>
            </a:r>
            <a:r>
              <a:rPr lang="en-US" sz="9200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ADUAN</a:t>
            </a:r>
            <a:endParaRPr lang="en-US" sz="9200" b="1" dirty="0">
              <a:solidFill>
                <a:srgbClr val="407031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563095" y="289573"/>
            <a:ext cx="7807627" cy="1723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/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Jumlah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personil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terbagi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pada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penugasan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operasi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penyidikan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pengawasan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diklat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pembentukan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Polhut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pada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waktu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relatif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bersamaan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EC216B-F408-0AC4-5BD1-DDA811AC8258}"/>
              </a:ext>
            </a:extLst>
          </p:cNvPr>
          <p:cNvSpPr txBox="1"/>
          <p:nvPr/>
        </p:nvSpPr>
        <p:spPr>
          <a:xfrm>
            <a:off x="8563095" y="2726419"/>
            <a:ext cx="7807627" cy="1723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/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27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aduan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direncanakan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selesai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tertangani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sampai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dengan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bulan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Desember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dengan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melibatkan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instansi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terkait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termasuk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KPH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sebagai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pemangku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kawasan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00CAEB-1002-2455-1149-23E81299C8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475" y="3314700"/>
            <a:ext cx="5363326" cy="39129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A66FCA-C6D7-DD47-9F88-84C424C8FC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79686" y="6168319"/>
            <a:ext cx="5851005" cy="37935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5533403-4F5E-7C4D-D79F-0A05F1A2CD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1828" y="4762500"/>
            <a:ext cx="5634831" cy="403319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5088967" cy="10287000"/>
            <a:chOff x="0" y="0"/>
            <a:chExt cx="963262" cy="19471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63262" cy="1947168"/>
            </a:xfrm>
            <a:custGeom>
              <a:avLst/>
              <a:gdLst/>
              <a:ahLst/>
              <a:cxnLst/>
              <a:rect l="l" t="t" r="r" b="b"/>
              <a:pathLst>
                <a:path w="963262" h="1947168">
                  <a:moveTo>
                    <a:pt x="0" y="0"/>
                  </a:moveTo>
                  <a:lnTo>
                    <a:pt x="963262" y="0"/>
                  </a:lnTo>
                  <a:lnTo>
                    <a:pt x="963262" y="1947168"/>
                  </a:lnTo>
                  <a:lnTo>
                    <a:pt x="0" y="1947168"/>
                  </a:lnTo>
                  <a:close/>
                </a:path>
              </a:pathLst>
            </a:custGeom>
            <a:blipFill>
              <a:blip r:embed="rId3"/>
              <a:stretch>
                <a:fillRect l="-157363" r="-157363" b="-35922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14603857" y="-984769"/>
            <a:ext cx="4456753" cy="12256539"/>
            <a:chOff x="0" y="0"/>
            <a:chExt cx="1173795" cy="322806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73795" cy="3228060"/>
            </a:xfrm>
            <a:custGeom>
              <a:avLst/>
              <a:gdLst/>
              <a:ahLst/>
              <a:cxnLst/>
              <a:rect l="l" t="t" r="r" b="b"/>
              <a:pathLst>
                <a:path w="1173795" h="3228060">
                  <a:moveTo>
                    <a:pt x="0" y="0"/>
                  </a:moveTo>
                  <a:lnTo>
                    <a:pt x="1173795" y="0"/>
                  </a:lnTo>
                  <a:lnTo>
                    <a:pt x="1173795" y="3228060"/>
                  </a:lnTo>
                  <a:lnTo>
                    <a:pt x="0" y="3228060"/>
                  </a:lnTo>
                  <a:close/>
                </a:path>
              </a:pathLst>
            </a:custGeom>
            <a:solidFill>
              <a:srgbClr val="8CC342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85725"/>
              <a:ext cx="1173795" cy="33137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31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5174583" y="22860"/>
            <a:ext cx="11513218" cy="42473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9200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PENGAWASAN</a:t>
            </a:r>
            <a:r>
              <a:rPr lang="en-US" sz="9200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</a:t>
            </a:r>
            <a:r>
              <a:rPr lang="en-US" sz="9200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BIDANG</a:t>
            </a:r>
            <a:r>
              <a:rPr lang="en-US" sz="9200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</a:t>
            </a:r>
            <a:r>
              <a:rPr lang="en-US" sz="9200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KEHUTANAN</a:t>
            </a:r>
            <a:endParaRPr lang="en-US" sz="9200" b="1" dirty="0">
              <a:solidFill>
                <a:srgbClr val="407031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174583" y="4762500"/>
            <a:ext cx="6612699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/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ND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Direktorat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PPSAKK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hal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Target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Penambahan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Pengawasan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sebanyak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5 badan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usaha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FFF7F8-65A0-CEAD-E49A-9727CFB6A4C4}"/>
              </a:ext>
            </a:extLst>
          </p:cNvPr>
          <p:cNvSpPr txBox="1"/>
          <p:nvPr/>
        </p:nvSpPr>
        <p:spPr>
          <a:xfrm>
            <a:off x="5174583" y="6694966"/>
            <a:ext cx="6612699" cy="1723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/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Penambahan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target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tersebut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terdiri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dari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4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PBPH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dan 1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PPKH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dengan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provinsi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antara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lain Riau (3),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Kep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Bangka Belitung (1), dan Aceh (1).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C339F1E-976E-1CEF-3F57-AB413F14BD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8359" y="5495361"/>
            <a:ext cx="5497011" cy="41227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7BA94FE-AFFA-46F0-74DD-26095201CB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8359" y="393581"/>
            <a:ext cx="5497010" cy="41227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0A79864-3906-BDC7-014C-CA5F9690488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2" y="1946227"/>
            <a:ext cx="5058485" cy="37938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4595846"/>
            <a:ext cx="18288000" cy="5691154"/>
            <a:chOff x="0" y="0"/>
            <a:chExt cx="2833290" cy="88170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33290" cy="881709"/>
            </a:xfrm>
            <a:custGeom>
              <a:avLst/>
              <a:gdLst/>
              <a:ahLst/>
              <a:cxnLst/>
              <a:rect l="l" t="t" r="r" b="b"/>
              <a:pathLst>
                <a:path w="2833290" h="881709">
                  <a:moveTo>
                    <a:pt x="0" y="0"/>
                  </a:moveTo>
                  <a:lnTo>
                    <a:pt x="2833290" y="0"/>
                  </a:lnTo>
                  <a:lnTo>
                    <a:pt x="2833290" y="881709"/>
                  </a:lnTo>
                  <a:lnTo>
                    <a:pt x="0" y="881709"/>
                  </a:lnTo>
                  <a:close/>
                </a:path>
              </a:pathLst>
            </a:custGeom>
            <a:blipFill>
              <a:blip r:embed="rId2"/>
              <a:stretch>
                <a:fillRect t="-110670" b="-110670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16993713" y="-1969539"/>
            <a:ext cx="3086100" cy="3086100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8CC342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85725"/>
              <a:ext cx="812800" cy="8985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31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52400" y="45951"/>
            <a:ext cx="9525000" cy="42473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9200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DUKUNGAN</a:t>
            </a:r>
            <a:r>
              <a:rPr lang="en-US" sz="9200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</a:t>
            </a:r>
            <a:r>
              <a:rPr lang="en-US" sz="9200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DIREKTORAT</a:t>
            </a:r>
            <a:r>
              <a:rPr lang="en-US" sz="9200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DAN </a:t>
            </a:r>
            <a:r>
              <a:rPr lang="en-US" sz="9200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SETDITJEN</a:t>
            </a:r>
            <a:endParaRPr lang="en-US" sz="9200" b="1" dirty="0">
              <a:solidFill>
                <a:srgbClr val="407031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296400" y="606936"/>
            <a:ext cx="7391400" cy="2954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Kami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mengharapkan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dukungan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fasilitasi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dan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koordinasi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lintas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direktorat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terutama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yang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memerlukan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keputusan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dan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kebijakan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tingkat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pusat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seperti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: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penentuan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prioritas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patroli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pada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eks-PBPH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dan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NSPK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Patroli</a:t>
            </a:r>
            <a:r>
              <a:rPr lang="en-US" sz="32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32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Teritorial</a:t>
            </a:r>
            <a:endParaRPr lang="en-US" sz="3200" spc="-117" dirty="0">
              <a:solidFill>
                <a:srgbClr val="407031"/>
              </a:solidFill>
              <a:latin typeface="Codec Pro"/>
              <a:ea typeface="Codec Pro"/>
              <a:cs typeface="Codec Pro"/>
              <a:sym typeface="Codec Pro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9C173D4-3A49-634B-FE99-7F699DF2F5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1" y="4326956"/>
            <a:ext cx="5836920" cy="33199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4C49078-6B46-C641-645A-A355C857B1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1776" y="4286175"/>
            <a:ext cx="5608345" cy="341158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32C946C-9C75-245B-385B-288B16C2AB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418" y="5524500"/>
            <a:ext cx="5898261" cy="36259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607228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DF6F542-52DD-3BC2-9279-6C6FC1ED3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559" y="0"/>
            <a:ext cx="13716000" cy="102870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-19050" y="0"/>
            <a:ext cx="18288000" cy="10287000"/>
            <a:chOff x="0" y="0"/>
            <a:chExt cx="4816593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0000">
                <a:alpha val="16863"/>
              </a:srgbClr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-228610" y="2857065"/>
            <a:ext cx="8115321" cy="27858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205"/>
              </a:lnSpc>
            </a:pPr>
            <a:r>
              <a:rPr lang="en-US" sz="16575" b="1" dirty="0" err="1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TERIMA</a:t>
            </a:r>
            <a:endParaRPr lang="en-US" sz="16575" b="1" dirty="0">
              <a:solidFill>
                <a:srgbClr val="FFFFFF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23395" y="4365232"/>
            <a:ext cx="6472327" cy="27858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205"/>
              </a:lnSpc>
            </a:pPr>
            <a:r>
              <a:rPr lang="en-US" sz="16575" b="1" dirty="0">
                <a:solidFill>
                  <a:srgbClr val="E8FF5A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KASIH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-918095" y="9334500"/>
            <a:ext cx="6472327" cy="7220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31"/>
              </a:lnSpc>
            </a:pPr>
            <a:r>
              <a:rPr lang="en-US" sz="2800" b="1" spc="-125" dirty="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YOGYAKARTA</a:t>
            </a:r>
          </a:p>
          <a:p>
            <a:pPr algn="ctr">
              <a:lnSpc>
                <a:spcPts val="2831"/>
              </a:lnSpc>
            </a:pPr>
            <a:r>
              <a:rPr lang="en-US" sz="2800" b="1" spc="-125" dirty="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20 </a:t>
            </a:r>
            <a:r>
              <a:rPr lang="en-US" sz="2800" b="1" spc="-125" dirty="0" err="1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AGUSTUS</a:t>
            </a:r>
            <a:r>
              <a:rPr lang="en-US" sz="2800" b="1" spc="-125" dirty="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2026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56E704D8-81B2-B72B-31BA-19BCB5B0F751}"/>
              </a:ext>
            </a:extLst>
          </p:cNvPr>
          <p:cNvSpPr txBox="1"/>
          <p:nvPr/>
        </p:nvSpPr>
        <p:spPr>
          <a:xfrm>
            <a:off x="150777" y="1872180"/>
            <a:ext cx="4149158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200" b="1" spc="-125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BALAI </a:t>
            </a:r>
            <a:r>
              <a:rPr lang="en-US" sz="3200" b="1" spc="-125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GAKKUMHUT</a:t>
            </a:r>
            <a:endParaRPr lang="en-US" sz="3200" b="1" spc="-125" dirty="0">
              <a:solidFill>
                <a:srgbClr val="407031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  <a:p>
            <a:pPr algn="ctr"/>
            <a:r>
              <a:rPr lang="en-US" sz="3200" b="1" spc="-125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WILAYAH SUMATERA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AF6C8DA-1488-D059-D475-ECA7CE5435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955" y="338535"/>
            <a:ext cx="1632445" cy="163244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1BAE737-10FF-DB10-80E9-82E9791DB4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66" y="391157"/>
            <a:ext cx="1419110" cy="14191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2">
            <a:extLst>
              <a:ext uri="{FF2B5EF4-FFF2-40B4-BE49-F238E27FC236}">
                <a16:creationId xmlns:a16="http://schemas.microsoft.com/office/drawing/2014/main" id="{560DAF72-8746-D53F-5CAD-4F973A0B80F0}"/>
              </a:ext>
            </a:extLst>
          </p:cNvPr>
          <p:cNvGrpSpPr/>
          <p:nvPr/>
        </p:nvGrpSpPr>
        <p:grpSpPr>
          <a:xfrm>
            <a:off x="3505200" y="0"/>
            <a:ext cx="14782800" cy="10287000"/>
            <a:chOff x="0" y="0"/>
            <a:chExt cx="1444978" cy="812800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6417F07C-1ECA-86CE-B611-D6BEB13F14DC}"/>
                </a:ext>
              </a:extLst>
            </p:cNvPr>
            <p:cNvSpPr/>
            <p:nvPr/>
          </p:nvSpPr>
          <p:spPr>
            <a:xfrm>
              <a:off x="0" y="0"/>
              <a:ext cx="1444978" cy="812800"/>
            </a:xfrm>
            <a:custGeom>
              <a:avLst/>
              <a:gdLst/>
              <a:ahLst/>
              <a:cxnLst/>
              <a:rect l="l" t="t" r="r" b="b"/>
              <a:pathLst>
                <a:path w="1444978" h="812800">
                  <a:moveTo>
                    <a:pt x="0" y="0"/>
                  </a:moveTo>
                  <a:lnTo>
                    <a:pt x="1444978" y="0"/>
                  </a:lnTo>
                  <a:lnTo>
                    <a:pt x="1444978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t="-9259" b="-9259"/>
              </a:stretch>
            </a:blipFill>
          </p:spPr>
        </p:sp>
      </p:grpSp>
      <p:grpSp>
        <p:nvGrpSpPr>
          <p:cNvPr id="2" name="Group 2"/>
          <p:cNvGrpSpPr/>
          <p:nvPr/>
        </p:nvGrpSpPr>
        <p:grpSpPr>
          <a:xfrm>
            <a:off x="0" y="-166404"/>
            <a:ext cx="3505200" cy="10619807"/>
            <a:chOff x="0" y="0"/>
            <a:chExt cx="2325541" cy="279698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25541" cy="2796986"/>
            </a:xfrm>
            <a:custGeom>
              <a:avLst/>
              <a:gdLst/>
              <a:ahLst/>
              <a:cxnLst/>
              <a:rect l="l" t="t" r="r" b="b"/>
              <a:pathLst>
                <a:path w="2325541" h="2796986">
                  <a:moveTo>
                    <a:pt x="0" y="0"/>
                  </a:moveTo>
                  <a:lnTo>
                    <a:pt x="2325541" y="0"/>
                  </a:lnTo>
                  <a:lnTo>
                    <a:pt x="2325541" y="2796986"/>
                  </a:lnTo>
                  <a:lnTo>
                    <a:pt x="0" y="2796986"/>
                  </a:lnTo>
                  <a:close/>
                </a:path>
              </a:pathLst>
            </a:custGeom>
            <a:solidFill>
              <a:srgbClr val="40703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85725"/>
              <a:ext cx="2325541" cy="28827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31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-140831" y="2869939"/>
            <a:ext cx="3657600" cy="25392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800" b="1" dirty="0" err="1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SERAPAN</a:t>
            </a:r>
            <a:endParaRPr lang="en-US" sz="3800" b="1" dirty="0">
              <a:solidFill>
                <a:srgbClr val="FFFFFF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  <a:p>
            <a:pPr algn="ctr">
              <a:lnSpc>
                <a:spcPct val="150000"/>
              </a:lnSpc>
            </a:pPr>
            <a:r>
              <a:rPr lang="en-US" sz="3800" b="1" dirty="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DAN</a:t>
            </a:r>
          </a:p>
          <a:p>
            <a:pPr algn="ctr">
              <a:lnSpc>
                <a:spcPct val="150000"/>
              </a:lnSpc>
            </a:pPr>
            <a:r>
              <a:rPr lang="en-US" sz="3800" b="1" dirty="0" err="1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CAPAIAN</a:t>
            </a:r>
            <a:endParaRPr lang="en-US" sz="3800" b="1" dirty="0">
              <a:solidFill>
                <a:srgbClr val="FFFFFF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6EC7201-5E0E-7887-FD6F-1838FD10A1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821525"/>
              </p:ext>
            </p:extLst>
          </p:nvPr>
        </p:nvGraphicFramePr>
        <p:xfrm>
          <a:off x="3505200" y="342900"/>
          <a:ext cx="10553421" cy="8724762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545278">
                  <a:extLst>
                    <a:ext uri="{9D8B030D-6E8A-4147-A177-3AD203B41FA5}">
                      <a16:colId xmlns:a16="http://schemas.microsoft.com/office/drawing/2014/main" val="1774255133"/>
                    </a:ext>
                  </a:extLst>
                </a:gridCol>
                <a:gridCol w="3608675">
                  <a:extLst>
                    <a:ext uri="{9D8B030D-6E8A-4147-A177-3AD203B41FA5}">
                      <a16:colId xmlns:a16="http://schemas.microsoft.com/office/drawing/2014/main" val="1203514121"/>
                    </a:ext>
                  </a:extLst>
                </a:gridCol>
                <a:gridCol w="1854264">
                  <a:extLst>
                    <a:ext uri="{9D8B030D-6E8A-4147-A177-3AD203B41FA5}">
                      <a16:colId xmlns:a16="http://schemas.microsoft.com/office/drawing/2014/main" val="2922265199"/>
                    </a:ext>
                  </a:extLst>
                </a:gridCol>
                <a:gridCol w="1854264">
                  <a:extLst>
                    <a:ext uri="{9D8B030D-6E8A-4147-A177-3AD203B41FA5}">
                      <a16:colId xmlns:a16="http://schemas.microsoft.com/office/drawing/2014/main" val="4105321027"/>
                    </a:ext>
                  </a:extLst>
                </a:gridCol>
                <a:gridCol w="1854264">
                  <a:extLst>
                    <a:ext uri="{9D8B030D-6E8A-4147-A177-3AD203B41FA5}">
                      <a16:colId xmlns:a16="http://schemas.microsoft.com/office/drawing/2014/main" val="1756870011"/>
                    </a:ext>
                  </a:extLst>
                </a:gridCol>
                <a:gridCol w="836676">
                  <a:extLst>
                    <a:ext uri="{9D8B030D-6E8A-4147-A177-3AD203B41FA5}">
                      <a16:colId xmlns:a16="http://schemas.microsoft.com/office/drawing/2014/main" val="1485076954"/>
                    </a:ext>
                  </a:extLst>
                </a:gridCol>
              </a:tblGrid>
              <a:tr h="57961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No</a:t>
                      </a: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Aptos" panose="020B0004020202020204" pitchFamily="34" charset="0"/>
                        </a:rPr>
                        <a:t>Uraian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Aptos" panose="020B0004020202020204" pitchFamily="34" charset="0"/>
                        </a:rPr>
                        <a:t>Pagu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Aptos" panose="020B0004020202020204" pitchFamily="34" charset="0"/>
                        </a:rPr>
                        <a:t>Realisasi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Aptos" panose="020B0004020202020204" pitchFamily="34" charset="0"/>
                        </a:rPr>
                        <a:t>Sisa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%</a:t>
                      </a:r>
                    </a:p>
                  </a:txBody>
                  <a:tcPr marL="18288" marR="18288" marT="18288" marB="18288" anchor="ctr"/>
                </a:tc>
                <a:extLst>
                  <a:ext uri="{0D108BD9-81ED-4DB2-BD59-A6C34878D82A}">
                    <a16:rowId xmlns:a16="http://schemas.microsoft.com/office/drawing/2014/main" val="1691740516"/>
                  </a:ext>
                </a:extLst>
              </a:tr>
              <a:tr h="343002"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ptos" panose="020B0004020202020204" pitchFamily="34" charset="0"/>
                        </a:rPr>
                        <a:t>Total</a:t>
                      </a: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70,761,431,000 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43,456,943,949 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27,304,487,051 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61.41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extLst>
                  <a:ext uri="{0D108BD9-81ED-4DB2-BD59-A6C34878D82A}">
                    <a16:rowId xmlns:a16="http://schemas.microsoft.com/office/drawing/2014/main" val="752600300"/>
                  </a:ext>
                </a:extLst>
              </a:tr>
              <a:tr h="628837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1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fi-FI" sz="2000" dirty="0">
                          <a:latin typeface="Aptos" panose="020B0004020202020204" pitchFamily="34" charset="0"/>
                        </a:rPr>
                        <a:t>Sarana Prasarana Penegakan Hukum Kehutanan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800,000,000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760,195,989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39,804,011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95.02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3365895055"/>
                  </a:ext>
                </a:extLst>
              </a:tr>
              <a:tr h="91467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2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sv-SE" sz="2000" dirty="0">
                          <a:latin typeface="Aptos" panose="020B0004020202020204" pitchFamily="34" charset="0"/>
                        </a:rPr>
                        <a:t>Aparat Perlindungan Hutan dan Penegak Hukum Kehutanan yang ditingkatkan kapasitasnya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1,030,650,000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164,065,122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866,584,878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15.92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4118274797"/>
                  </a:ext>
                </a:extLst>
              </a:tr>
              <a:tr h="91467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3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ptos" panose="020B0004020202020204" pitchFamily="34" charset="0"/>
                        </a:rPr>
                        <a:t>Usaha dan/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atau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kegiatan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yang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diawasi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ketaatannya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terhadap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perizinan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bidang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kehutanan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1,744,900,000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521,428,916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1,223,471,084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29.88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3346874074"/>
                  </a:ext>
                </a:extLst>
              </a:tr>
              <a:tr h="34300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4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Aptos" panose="020B0004020202020204" pitchFamily="34" charset="0"/>
                        </a:rPr>
                        <a:t>Pengamanan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Kawasan Hutan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10,853,372,000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6,559,612,925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4,293,759,075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60.44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70727108"/>
                  </a:ext>
                </a:extLst>
              </a:tr>
              <a:tr h="628837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5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Aptos" panose="020B0004020202020204" pitchFamily="34" charset="0"/>
                        </a:rPr>
                        <a:t>Penanganan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Peredaran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Hasil Hutan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Ilegal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4,530,979,000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3,533,533,736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997,445,264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77.99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2527084827"/>
                  </a:ext>
                </a:extLst>
              </a:tr>
              <a:tr h="628837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6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fi-FI" sz="2000" dirty="0">
                          <a:latin typeface="Aptos" panose="020B0004020202020204" pitchFamily="34" charset="0"/>
                        </a:rPr>
                        <a:t>Masyarakat yang Terlibat Pencegahan Kerusakan Hutan 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1,197,429,000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357,771,040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839,657,960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29.88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3265608576"/>
                  </a:ext>
                </a:extLst>
              </a:tr>
              <a:tr h="34300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7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ptos" panose="020B0004020202020204" pitchFamily="34" charset="0"/>
                        </a:rPr>
                        <a:t>Peta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Kerawanan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Kawasan Hutan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1,838,319,000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707,956,274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1,130,362,726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38.51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3110124569"/>
                  </a:ext>
                </a:extLst>
              </a:tr>
              <a:tr h="91467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8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Aptos" panose="020B0004020202020204" pitchFamily="34" charset="0"/>
                        </a:rPr>
                        <a:t>Penanganan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Aduan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atas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Usaha dan/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atau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Kegiatan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Bidang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Kehutanan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2,248,000,000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310,311,900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1,937,688,100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13.80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912767117"/>
                  </a:ext>
                </a:extLst>
              </a:tr>
              <a:tr h="628837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9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ptos" panose="020B0004020202020204" pitchFamily="34" charset="0"/>
                        </a:rPr>
                        <a:t>Sarana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Bidang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Teknologi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Informasi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dan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Komunikasi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263,000,000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263,000,000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-  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100.00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2675783201"/>
                  </a:ext>
                </a:extLst>
              </a:tr>
              <a:tr h="34300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10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Aptos" panose="020B0004020202020204" pitchFamily="34" charset="0"/>
                        </a:rPr>
                        <a:t>Layanan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BMN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4,999,000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-  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4,999,000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0.00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1230701672"/>
                  </a:ext>
                </a:extLst>
              </a:tr>
              <a:tr h="628837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11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Aptos" panose="020B0004020202020204" pitchFamily="34" charset="0"/>
                        </a:rPr>
                        <a:t>Layanan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Dukungan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Manajemen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UPT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Gakkumhut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1,080,300,000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476,153,337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604,146,663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44.08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2606717536"/>
                  </a:ext>
                </a:extLst>
              </a:tr>
              <a:tr h="34633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12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Aptos" panose="020B0004020202020204" pitchFamily="34" charset="0"/>
                        </a:rPr>
                        <a:t>Layanan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Aptos" panose="020B0004020202020204" pitchFamily="34" charset="0"/>
                        </a:rPr>
                        <a:t>Perkantoran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41,784,483,000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28,937,561,134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12,846,921,866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69.25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3769562806"/>
                  </a:ext>
                </a:extLst>
              </a:tr>
              <a:tr h="34300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13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Aptos" panose="020B0004020202020204" pitchFamily="34" charset="0"/>
                        </a:rPr>
                        <a:t>Layanan</a:t>
                      </a:r>
                      <a:r>
                        <a:rPr lang="en-US" sz="2000" dirty="0">
                          <a:latin typeface="Aptos" panose="020B0004020202020204" pitchFamily="34" charset="0"/>
                        </a:rPr>
                        <a:t> Sarana Internal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3,385,000,000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865,353,576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2,519,646,424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25.56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60393489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2BFA6D7-E569-E0A2-042A-5943688FF6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1109498"/>
              </p:ext>
            </p:extLst>
          </p:nvPr>
        </p:nvGraphicFramePr>
        <p:xfrm>
          <a:off x="14097000" y="1257300"/>
          <a:ext cx="4113276" cy="5446776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105025989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0461731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3002146492"/>
                    </a:ext>
                  </a:extLst>
                </a:gridCol>
                <a:gridCol w="836676">
                  <a:extLst>
                    <a:ext uri="{9D8B030D-6E8A-4147-A177-3AD203B41FA5}">
                      <a16:colId xmlns:a16="http://schemas.microsoft.com/office/drawing/2014/main" val="3910202828"/>
                    </a:ext>
                  </a:extLst>
                </a:gridCol>
              </a:tblGrid>
              <a:tr h="66432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Target</a:t>
                      </a: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Aptos" panose="020B0004020202020204" pitchFamily="34" charset="0"/>
                        </a:rPr>
                        <a:t>Satuan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Aptos" panose="020B0004020202020204" pitchFamily="34" charset="0"/>
                        </a:rPr>
                        <a:t>Capaian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%</a:t>
                      </a:r>
                    </a:p>
                  </a:txBody>
                  <a:tcPr marL="18288" marR="18288" marT="18288" marB="18288" anchor="ctr"/>
                </a:tc>
                <a:extLst>
                  <a:ext uri="{0D108BD9-81ED-4DB2-BD59-A6C34878D82A}">
                    <a16:rowId xmlns:a16="http://schemas.microsoft.com/office/drawing/2014/main" val="3147561292"/>
                  </a:ext>
                </a:extLst>
              </a:tr>
              <a:tr h="93587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220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Orang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134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60.91</a:t>
                      </a: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1470979916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7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Badan Usaha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6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85.71</a:t>
                      </a: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383109804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7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Aptos" panose="020B0004020202020204" pitchFamily="34" charset="0"/>
                        </a:rPr>
                        <a:t>Perkara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6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85.71</a:t>
                      </a: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2430478786"/>
                  </a:ext>
                </a:extLst>
              </a:tr>
              <a:tr h="64922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8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Aptos" panose="020B0004020202020204" pitchFamily="34" charset="0"/>
                        </a:rPr>
                        <a:t>Perkara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17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212.50</a:t>
                      </a: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320331147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185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Orang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410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221.62</a:t>
                      </a: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283399554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2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Aptos" panose="020B0004020202020204" pitchFamily="34" charset="0"/>
                        </a:rPr>
                        <a:t>Dokumen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0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0.00</a:t>
                      </a: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2783215853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60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Aptos" panose="020B0004020202020204" pitchFamily="34" charset="0"/>
                        </a:rPr>
                        <a:t>Dokumen</a:t>
                      </a:r>
                      <a:endParaRPr lang="en-US" sz="20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33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ptos" panose="020B0004020202020204" pitchFamily="34" charset="0"/>
                        </a:rPr>
                        <a:t>55.00</a:t>
                      </a:r>
                    </a:p>
                  </a:txBody>
                  <a:tcPr marL="18288" marR="18288" marT="18288" marB="18288"/>
                </a:tc>
                <a:extLst>
                  <a:ext uri="{0D108BD9-81ED-4DB2-BD59-A6C34878D82A}">
                    <a16:rowId xmlns:a16="http://schemas.microsoft.com/office/drawing/2014/main" val="4049085191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C4417429-804B-D32C-CD50-7226637BF353}"/>
              </a:ext>
            </a:extLst>
          </p:cNvPr>
          <p:cNvSpPr txBox="1"/>
          <p:nvPr/>
        </p:nvSpPr>
        <p:spPr>
          <a:xfrm>
            <a:off x="318102" y="2290345"/>
            <a:ext cx="2851819" cy="413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spc="-125" dirty="0">
                <a:solidFill>
                  <a:schemeClr val="bg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SAKTI, 18 </a:t>
            </a:r>
            <a:r>
              <a:rPr lang="en-US" sz="2000" b="1" spc="-125" dirty="0" err="1">
                <a:solidFill>
                  <a:schemeClr val="bg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AGST</a:t>
            </a:r>
            <a:r>
              <a:rPr lang="en-US" sz="2000" b="1" spc="-125" dirty="0">
                <a:solidFill>
                  <a:schemeClr val="bg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, 09.00 </a:t>
            </a:r>
            <a:r>
              <a:rPr lang="en-US" sz="2000" b="1" spc="-125" dirty="0" err="1">
                <a:solidFill>
                  <a:schemeClr val="bg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WIB</a:t>
            </a:r>
            <a:endParaRPr lang="en-US" sz="2000" b="1" spc="-125" dirty="0">
              <a:solidFill>
                <a:schemeClr val="bg1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-533400" y="8793324"/>
            <a:ext cx="19335750" cy="1493676"/>
            <a:chOff x="0" y="0"/>
            <a:chExt cx="2604466" cy="39339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604466" cy="393396"/>
            </a:xfrm>
            <a:custGeom>
              <a:avLst/>
              <a:gdLst/>
              <a:ahLst/>
              <a:cxnLst/>
              <a:rect l="l" t="t" r="r" b="b"/>
              <a:pathLst>
                <a:path w="2604466" h="393396">
                  <a:moveTo>
                    <a:pt x="0" y="0"/>
                  </a:moveTo>
                  <a:lnTo>
                    <a:pt x="2604466" y="0"/>
                  </a:lnTo>
                  <a:lnTo>
                    <a:pt x="2604466" y="393396"/>
                  </a:lnTo>
                  <a:lnTo>
                    <a:pt x="0" y="393396"/>
                  </a:lnTo>
                  <a:close/>
                </a:path>
              </a:pathLst>
            </a:custGeom>
            <a:solidFill>
              <a:srgbClr val="8CC342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85725"/>
              <a:ext cx="2604466" cy="4791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31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28600" y="8793324"/>
            <a:ext cx="14279880" cy="1128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8828"/>
              </a:lnSpc>
            </a:pPr>
            <a:r>
              <a:rPr lang="en-US" sz="8000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Prognosis </a:t>
            </a:r>
            <a:r>
              <a:rPr lang="en-US" sz="8000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s.d.</a:t>
            </a:r>
            <a:r>
              <a:rPr lang="en-US" sz="8000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31 </a:t>
            </a:r>
            <a:r>
              <a:rPr lang="en-US" sz="8000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Desember</a:t>
            </a:r>
            <a:endParaRPr lang="en-US" sz="8000" b="1" dirty="0">
              <a:solidFill>
                <a:srgbClr val="407031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1F4A602-AEC2-9125-5ACE-4B631460ED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148568"/>
              </p:ext>
            </p:extLst>
          </p:nvPr>
        </p:nvGraphicFramePr>
        <p:xfrm>
          <a:off x="88880" y="188186"/>
          <a:ext cx="18110240" cy="8116908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387134">
                  <a:extLst>
                    <a:ext uri="{9D8B030D-6E8A-4147-A177-3AD203B41FA5}">
                      <a16:colId xmlns:a16="http://schemas.microsoft.com/office/drawing/2014/main" val="1774255133"/>
                    </a:ext>
                  </a:extLst>
                </a:gridCol>
                <a:gridCol w="2737066">
                  <a:extLst>
                    <a:ext uri="{9D8B030D-6E8A-4147-A177-3AD203B41FA5}">
                      <a16:colId xmlns:a16="http://schemas.microsoft.com/office/drawing/2014/main" val="1203514121"/>
                    </a:ext>
                  </a:extLst>
                </a:gridCol>
                <a:gridCol w="1487551">
                  <a:extLst>
                    <a:ext uri="{9D8B030D-6E8A-4147-A177-3AD203B41FA5}">
                      <a16:colId xmlns:a16="http://schemas.microsoft.com/office/drawing/2014/main" val="2922265199"/>
                    </a:ext>
                  </a:extLst>
                </a:gridCol>
                <a:gridCol w="1487551">
                  <a:extLst>
                    <a:ext uri="{9D8B030D-6E8A-4147-A177-3AD203B41FA5}">
                      <a16:colId xmlns:a16="http://schemas.microsoft.com/office/drawing/2014/main" val="4105321027"/>
                    </a:ext>
                  </a:extLst>
                </a:gridCol>
                <a:gridCol w="1551178">
                  <a:extLst>
                    <a:ext uri="{9D8B030D-6E8A-4147-A177-3AD203B41FA5}">
                      <a16:colId xmlns:a16="http://schemas.microsoft.com/office/drawing/2014/main" val="1756870011"/>
                    </a:ext>
                  </a:extLst>
                </a:gridCol>
                <a:gridCol w="1358265">
                  <a:extLst>
                    <a:ext uri="{9D8B030D-6E8A-4147-A177-3AD203B41FA5}">
                      <a16:colId xmlns:a16="http://schemas.microsoft.com/office/drawing/2014/main" val="2222634330"/>
                    </a:ext>
                  </a:extLst>
                </a:gridCol>
                <a:gridCol w="1358265">
                  <a:extLst>
                    <a:ext uri="{9D8B030D-6E8A-4147-A177-3AD203B41FA5}">
                      <a16:colId xmlns:a16="http://schemas.microsoft.com/office/drawing/2014/main" val="2039065481"/>
                    </a:ext>
                  </a:extLst>
                </a:gridCol>
                <a:gridCol w="1358265">
                  <a:extLst>
                    <a:ext uri="{9D8B030D-6E8A-4147-A177-3AD203B41FA5}">
                      <a16:colId xmlns:a16="http://schemas.microsoft.com/office/drawing/2014/main" val="1302016871"/>
                    </a:ext>
                  </a:extLst>
                </a:gridCol>
                <a:gridCol w="1358265">
                  <a:extLst>
                    <a:ext uri="{9D8B030D-6E8A-4147-A177-3AD203B41FA5}">
                      <a16:colId xmlns:a16="http://schemas.microsoft.com/office/drawing/2014/main" val="1282531640"/>
                    </a:ext>
                  </a:extLst>
                </a:gridCol>
                <a:gridCol w="1358265">
                  <a:extLst>
                    <a:ext uri="{9D8B030D-6E8A-4147-A177-3AD203B41FA5}">
                      <a16:colId xmlns:a16="http://schemas.microsoft.com/office/drawing/2014/main" val="473455061"/>
                    </a:ext>
                  </a:extLst>
                </a:gridCol>
                <a:gridCol w="1514475">
                  <a:extLst>
                    <a:ext uri="{9D8B030D-6E8A-4147-A177-3AD203B41FA5}">
                      <a16:colId xmlns:a16="http://schemas.microsoft.com/office/drawing/2014/main" val="3710276035"/>
                    </a:ext>
                  </a:extLst>
                </a:gridCol>
                <a:gridCol w="1082040">
                  <a:extLst>
                    <a:ext uri="{9D8B030D-6E8A-4147-A177-3AD203B41FA5}">
                      <a16:colId xmlns:a16="http://schemas.microsoft.com/office/drawing/2014/main" val="2245763507"/>
                    </a:ext>
                  </a:extLst>
                </a:gridCol>
                <a:gridCol w="1071920">
                  <a:extLst>
                    <a:ext uri="{9D8B030D-6E8A-4147-A177-3AD203B41FA5}">
                      <a16:colId xmlns:a16="http://schemas.microsoft.com/office/drawing/2014/main" val="847064031"/>
                    </a:ext>
                  </a:extLst>
                </a:gridCol>
              </a:tblGrid>
              <a:tr h="54761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No</a:t>
                      </a: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Aptos" panose="020B0004020202020204" pitchFamily="34" charset="0"/>
                        </a:rPr>
                        <a:t>Uraian</a:t>
                      </a:r>
                      <a:endParaRPr lang="en-US" sz="16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Aptos" panose="020B0004020202020204" pitchFamily="34" charset="0"/>
                        </a:rPr>
                        <a:t>Pagu</a:t>
                      </a:r>
                      <a:endParaRPr lang="en-US" sz="16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Aptos" panose="020B0004020202020204" pitchFamily="34" charset="0"/>
                        </a:rPr>
                        <a:t>Realisasi</a:t>
                      </a:r>
                      <a:endParaRPr lang="en-US" sz="16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Aptos" panose="020B0004020202020204" pitchFamily="34" charset="0"/>
                        </a:rPr>
                        <a:t>Sisa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s.d.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18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Agustus</a:t>
                      </a:r>
                      <a:endParaRPr lang="en-US" sz="16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Aptos" panose="020B0004020202020204" pitchFamily="34" charset="0"/>
                        </a:rPr>
                        <a:t>AGST</a:t>
                      </a:r>
                      <a:endParaRPr lang="en-US" sz="16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SEPT</a:t>
                      </a: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Aptos" panose="020B0004020202020204" pitchFamily="34" charset="0"/>
                        </a:rPr>
                        <a:t>OKT</a:t>
                      </a:r>
                      <a:endParaRPr lang="en-US" sz="16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NOV</a:t>
                      </a: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DES</a:t>
                      </a: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Total Prognosis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AGST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-DES</a:t>
                      </a: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Aptos" panose="020B0004020202020204" pitchFamily="34" charset="0"/>
                        </a:rPr>
                        <a:t>Sisa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Akhir</a:t>
                      </a: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% Prognosis</a:t>
                      </a:r>
                    </a:p>
                  </a:txBody>
                  <a:tcPr marL="18288" marR="18288" marT="18288" marB="18288" anchor="ctr"/>
                </a:tc>
                <a:extLst>
                  <a:ext uri="{0D108BD9-81ED-4DB2-BD59-A6C34878D82A}">
                    <a16:rowId xmlns:a16="http://schemas.microsoft.com/office/drawing/2014/main" val="1691740516"/>
                  </a:ext>
                </a:extLst>
              </a:tr>
              <a:tr h="290309"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Aptos" panose="020B0004020202020204" pitchFamily="34" charset="0"/>
                        </a:rPr>
                        <a:t>Total</a:t>
                      </a: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70,761,431,000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43,456,943,949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27,304,487,051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5,266,459,000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6,725,670,000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6,174,250,000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5,326,730,000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3,777,191,866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27,270,300,866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34,186,185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99.95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752600300"/>
                  </a:ext>
                </a:extLst>
              </a:tr>
              <a:tr h="54761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1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fi-FI" sz="1600" dirty="0">
                          <a:latin typeface="Aptos" panose="020B0004020202020204" pitchFamily="34" charset="0"/>
                        </a:rPr>
                        <a:t>Sarana Prasarana Penegakan Hukum Kehutanan</a:t>
                      </a:r>
                      <a:endParaRPr lang="en-US" sz="16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800,000,000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760,195,989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39,804,011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38,790,000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38,790,000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1,014,011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99.87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3365895055"/>
                  </a:ext>
                </a:extLst>
              </a:tr>
              <a:tr h="99920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2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sv-SE" sz="1600" dirty="0">
                          <a:latin typeface="Aptos" panose="020B0004020202020204" pitchFamily="34" charset="0"/>
                        </a:rPr>
                        <a:t>Aparat Perlindungan Hutan dan Penegak Hukum Kehutanan yang ditingkatkan kapasitasnya</a:t>
                      </a:r>
                      <a:endParaRPr lang="en-US" sz="16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1,030,650,000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164,065,122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866,584,878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385,600,000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109,000,000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177,480,000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190,430,000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862,510,000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4,074,878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99.60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4118274797"/>
                  </a:ext>
                </a:extLst>
              </a:tr>
              <a:tr h="82085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3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ptos" panose="020B0004020202020204" pitchFamily="34" charset="0"/>
                        </a:rPr>
                        <a:t>Usaha dan/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atau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kegiatan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yang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diawasi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ketaatannya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terhadap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perizinan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bidang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kehutanan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1,744,900,000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521,428,916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1,223,471,084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210,000,000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274,000,000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318,000,000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280,000,000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139,000,000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1,221,000,000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2,471,084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99.86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3346874074"/>
                  </a:ext>
                </a:extLst>
              </a:tr>
              <a:tr h="29030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4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Aptos" panose="020B0004020202020204" pitchFamily="34" charset="0"/>
                        </a:rPr>
                        <a:t>Pengamanan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Kawasan Hutan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10,853,372,000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6,559,612,925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4,293,759,075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685,000,000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1,031,000,000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1,180,000,000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878,000,000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515,000,000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4,289,000,000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4,759,075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99.96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70727108"/>
                  </a:ext>
                </a:extLst>
              </a:tr>
              <a:tr h="54761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5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Aptos" panose="020B0004020202020204" pitchFamily="34" charset="0"/>
                        </a:rPr>
                        <a:t>Penanganan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Peredaran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Hasil Hutan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Ilegal</a:t>
                      </a:r>
                      <a:endParaRPr lang="en-US" sz="16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4,530,979,000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3,533,533,736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997,445,264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298,700,000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408,500,000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289,200,000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996,400,000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1,045,264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99.98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2527084827"/>
                  </a:ext>
                </a:extLst>
              </a:tr>
              <a:tr h="76290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6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fi-FI" sz="1600" dirty="0">
                          <a:latin typeface="Aptos" panose="020B0004020202020204" pitchFamily="34" charset="0"/>
                        </a:rPr>
                        <a:t>Masyarakat yang Terlibat Pencegahan Kerusakan Hutan </a:t>
                      </a:r>
                      <a:endParaRPr lang="en-US" sz="16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1,197,429,000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357,771,040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839,657,960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189,600,000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202,500,000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302,500,000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144,000,000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838,600,000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1,057,960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99.91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3265608576"/>
                  </a:ext>
                </a:extLst>
              </a:tr>
              <a:tr h="52660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7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ptos" panose="020B0004020202020204" pitchFamily="34" charset="0"/>
                        </a:rPr>
                        <a:t>Peta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Kerawanan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Kawasan Hutan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1,838,319,000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707,956,274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1,130,362,726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295,000,000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229,000,000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266,300,000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191,000,000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148,000,000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1,129,300,000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1,062,726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99.94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3110124569"/>
                  </a:ext>
                </a:extLst>
              </a:tr>
              <a:tr h="76290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8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Aptos" panose="020B0004020202020204" pitchFamily="34" charset="0"/>
                        </a:rPr>
                        <a:t>Penanganan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Aduan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atas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Usaha dan/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atau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Kegiatan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Bidang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Kehutanan</a:t>
                      </a:r>
                      <a:endParaRPr lang="en-US" sz="16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2,248,000,000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310,311,900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1,937,688,100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468,470,000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452,370,000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340,470,000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373,000,000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289,470,000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1,923,780,000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13,908,100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99.38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912767117"/>
                  </a:ext>
                </a:extLst>
              </a:tr>
              <a:tr h="54761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9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ptos" panose="020B0004020202020204" pitchFamily="34" charset="0"/>
                        </a:rPr>
                        <a:t>Sarana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Bidang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Teknologi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Informasi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dan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Komunikasi</a:t>
                      </a:r>
                      <a:endParaRPr lang="en-US" sz="16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263,000,000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263,000,000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-  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-  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-  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100.00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2675783201"/>
                  </a:ext>
                </a:extLst>
              </a:tr>
              <a:tr h="29030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10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Aptos" panose="020B0004020202020204" pitchFamily="34" charset="0"/>
                        </a:rPr>
                        <a:t>Layanan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BMN</a:t>
                      </a:r>
                      <a:endParaRPr lang="en-US" sz="16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4,999,000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-  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4,999,000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4,999,000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4,999,000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-  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100.00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230701672"/>
                  </a:ext>
                </a:extLst>
              </a:tr>
              <a:tr h="54761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11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Aptos" panose="020B0004020202020204" pitchFamily="34" charset="0"/>
                        </a:rPr>
                        <a:t>Layanan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Dukungan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Manajemen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UPT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Gakkumhut</a:t>
                      </a:r>
                      <a:endParaRPr lang="en-US" sz="16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1,080,300,000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476,153,337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604,146,663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120,000,000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120,000,000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120,000,000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120,000,000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120,000,000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600,000,000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4,146,663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99.62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2606717536"/>
                  </a:ext>
                </a:extLst>
              </a:tr>
              <a:tr h="32721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12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Aptos" panose="020B0004020202020204" pitchFamily="34" charset="0"/>
                        </a:rPr>
                        <a:t>Layanan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ptos" panose="020B0004020202020204" pitchFamily="34" charset="0"/>
                        </a:rPr>
                        <a:t>Perkantoran</a:t>
                      </a:r>
                      <a:endParaRPr lang="en-US" sz="1600" dirty="0"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41,784,483,000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28,937,561,134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12,846,921,866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2,570,300,000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2,570,300,000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2,570,300,000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2,570,300,000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2,565,721,866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12,846,921,866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-  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100.00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3769562806"/>
                  </a:ext>
                </a:extLst>
              </a:tr>
              <a:tr h="29030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ptos" panose="020B0004020202020204" pitchFamily="34" charset="0"/>
                        </a:rPr>
                        <a:t>13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Aptos" panose="020B0004020202020204" pitchFamily="34" charset="0"/>
                        </a:rPr>
                        <a:t>Layanan</a:t>
                      </a:r>
                      <a:r>
                        <a:rPr lang="en-US" sz="1600" dirty="0">
                          <a:latin typeface="Aptos" panose="020B0004020202020204" pitchFamily="34" charset="0"/>
                        </a:rPr>
                        <a:t> Sarana Internal</a:t>
                      </a: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3,385,000,000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865,353,576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2,519,646,424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8288" marR="18288" marT="18288" marB="18288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1,329,000,000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610,000,000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580,000,000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2,519,000,000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646,424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99.98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603934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7530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-2781143" y="8743950"/>
            <a:ext cx="8822235" cy="3086100"/>
            <a:chOff x="0" y="0"/>
            <a:chExt cx="2323552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23552" cy="812800"/>
            </a:xfrm>
            <a:custGeom>
              <a:avLst/>
              <a:gdLst/>
              <a:ahLst/>
              <a:cxnLst/>
              <a:rect l="l" t="t" r="r" b="b"/>
              <a:pathLst>
                <a:path w="2323552" h="812800">
                  <a:moveTo>
                    <a:pt x="0" y="0"/>
                  </a:moveTo>
                  <a:lnTo>
                    <a:pt x="2323552" y="0"/>
                  </a:lnTo>
                  <a:lnTo>
                    <a:pt x="232355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8CC342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85725"/>
              <a:ext cx="2323552" cy="8985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31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629974" y="379236"/>
            <a:ext cx="7971226" cy="25046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8138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EKSPOR</a:t>
            </a:r>
            <a:r>
              <a:rPr lang="en-US" sz="8138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</a:t>
            </a:r>
            <a:r>
              <a:rPr lang="en-US" sz="8138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SATWA</a:t>
            </a:r>
            <a:r>
              <a:rPr lang="en-US" sz="8138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LIAR </a:t>
            </a:r>
            <a:r>
              <a:rPr lang="en-US" sz="8138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ILEGAL</a:t>
            </a:r>
            <a:endParaRPr lang="en-US" sz="8138" b="1" dirty="0">
              <a:solidFill>
                <a:srgbClr val="407031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629974" y="3148832"/>
            <a:ext cx="9114226" cy="47397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Tim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Gabungan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Balai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Gakkumhut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Sumatera dan Bea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Cukai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Langsa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menggagalkan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pengiriman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ratusan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satwa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liar illegal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dilindungi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Thailand di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kawasan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Pante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Bayam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Kec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Madat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Kab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Aceh Timur.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Beragam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satwa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tersebut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antara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lain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lutung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sumatera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orangutan,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kelelawar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albino,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berbagai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jenis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burung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dilindungi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satwa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lainnya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dengan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total 53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koli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Tim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Gabungan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memetakan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dermaga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rakyat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yan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berpotensi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digunakan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sebagai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jalur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eksos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ilegal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Petugas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berhasil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mengamankan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sebuah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truk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beserta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berbagai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jenis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satwa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dilindungi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mengamankan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pengemudi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truk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3CD6316-25FE-B4D5-2AF1-C9A43D845A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7200" y="876300"/>
            <a:ext cx="6172200" cy="40623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E7DA349-AE3C-C0DE-418F-6A3FE0F9A5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00" y="5590537"/>
            <a:ext cx="6172200" cy="38170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8" name="TextBox 13">
            <a:extLst>
              <a:ext uri="{FF2B5EF4-FFF2-40B4-BE49-F238E27FC236}">
                <a16:creationId xmlns:a16="http://schemas.microsoft.com/office/drawing/2014/main" id="{B9FD7D1B-3972-E263-676C-3447B2911C44}"/>
              </a:ext>
            </a:extLst>
          </p:cNvPr>
          <p:cNvSpPr txBox="1"/>
          <p:nvPr/>
        </p:nvSpPr>
        <p:spPr>
          <a:xfrm>
            <a:off x="609600" y="9070603"/>
            <a:ext cx="4149158" cy="4164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31"/>
              </a:lnSpc>
            </a:pPr>
            <a:r>
              <a:rPr lang="en-US" sz="4400" b="1" spc="-125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HIGHLIGHT - 01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-2781143" y="8743950"/>
            <a:ext cx="8822235" cy="3086100"/>
            <a:chOff x="0" y="0"/>
            <a:chExt cx="2323552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23552" cy="812800"/>
            </a:xfrm>
            <a:custGeom>
              <a:avLst/>
              <a:gdLst/>
              <a:ahLst/>
              <a:cxnLst/>
              <a:rect l="l" t="t" r="r" b="b"/>
              <a:pathLst>
                <a:path w="2323552" h="812800">
                  <a:moveTo>
                    <a:pt x="0" y="0"/>
                  </a:moveTo>
                  <a:lnTo>
                    <a:pt x="2323552" y="0"/>
                  </a:lnTo>
                  <a:lnTo>
                    <a:pt x="232355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8CC342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85725"/>
              <a:ext cx="2323552" cy="8985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31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620744" y="38100"/>
            <a:ext cx="8523255" cy="25046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8138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200 TON </a:t>
            </a:r>
            <a:r>
              <a:rPr lang="en-US" sz="8138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ARANG</a:t>
            </a:r>
            <a:r>
              <a:rPr lang="en-US" sz="8138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BAKAU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20745" y="2794070"/>
            <a:ext cx="10134600" cy="560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Balai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Gakkumhut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Sumatera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bersama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Komando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Daerah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TNI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Angkatan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Laut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Pangkalan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TNI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AL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Dumai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bersama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Satgas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Satintelmar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Pusintelal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menggagalkan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penyelundupan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sekitar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200 ton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arang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bakau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diangkut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kapal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KLM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Samudera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Indah Jaya di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perairan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Selat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Panjang,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Kep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Meranti, Riau.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Kapal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hendak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menuju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Malaysia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tersebut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membawa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muatan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tanpa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dokumen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sah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diamankan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bersama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nahkoda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serta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8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ABK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Para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pelaku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dijerat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UU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Pencegahan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Pemberantasan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Perusakan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Hutan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dengan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ancaman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penjara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hingga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5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tahun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denda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maksimal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Rp2.5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miliar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Penyelundupan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arang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bakau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ini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diperkirakan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menimbulkan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kerugian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negara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sekitar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Rp4.6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miliar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berasal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dari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penebangan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sekitar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4.000-4,500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pohon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mangrove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dewasa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</a:t>
            </a: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B9FD7D1B-3972-E263-676C-3447B2911C44}"/>
              </a:ext>
            </a:extLst>
          </p:cNvPr>
          <p:cNvSpPr txBox="1"/>
          <p:nvPr/>
        </p:nvSpPr>
        <p:spPr>
          <a:xfrm>
            <a:off x="609600" y="9070603"/>
            <a:ext cx="4149158" cy="4164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31"/>
              </a:lnSpc>
            </a:pPr>
            <a:r>
              <a:rPr lang="en-US" sz="4400" b="1" spc="-125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HIGHLIGHT - 02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A2E4037-6041-69E2-8BC8-531F3E0537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9161" y="419100"/>
            <a:ext cx="6434389" cy="4191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B2BAE08F-95D0-1CFF-73B5-F62CE48CF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0" y="4991100"/>
            <a:ext cx="6473550" cy="4343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608805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-2781143" y="8743950"/>
            <a:ext cx="8822235" cy="3086100"/>
            <a:chOff x="0" y="0"/>
            <a:chExt cx="2323552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23552" cy="812800"/>
            </a:xfrm>
            <a:custGeom>
              <a:avLst/>
              <a:gdLst/>
              <a:ahLst/>
              <a:cxnLst/>
              <a:rect l="l" t="t" r="r" b="b"/>
              <a:pathLst>
                <a:path w="2323552" h="812800">
                  <a:moveTo>
                    <a:pt x="0" y="0"/>
                  </a:moveTo>
                  <a:lnTo>
                    <a:pt x="2323552" y="0"/>
                  </a:lnTo>
                  <a:lnTo>
                    <a:pt x="232355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8CC342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85725"/>
              <a:ext cx="2323552" cy="8985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31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678794" y="419100"/>
            <a:ext cx="8822234" cy="25046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8138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KEMATIAN</a:t>
            </a:r>
            <a:r>
              <a:rPr lang="en-US" sz="8138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GAJAH DAN </a:t>
            </a:r>
            <a:r>
              <a:rPr lang="en-US" sz="8138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HARIMAU</a:t>
            </a:r>
            <a:endParaRPr lang="en-US" sz="8138" b="1" dirty="0">
              <a:solidFill>
                <a:srgbClr val="407031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709274" y="3084491"/>
            <a:ext cx="10050166" cy="51706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Balai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Gakkum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Kehutanan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Sumatera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bersama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Balai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Konservasi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Sumber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Daya Alam Bengkulu-Lampung, Balai TN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Kerinci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Seblat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Polda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Bengkulu,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KODIM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Bengkulu Utara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berkomitmen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bersinergi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dalam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melakukan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pengungkapan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kematian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terhadap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2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ekor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gajah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dan 1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ekor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harimau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sumatera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mati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kawasan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hutan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produksi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terbatas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(HPT) Air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Teramang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di wilayah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administrasi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Desa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Retak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Mudik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kawasan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hutan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produksi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(HP) Air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Dikit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di wilayah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administrasi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Desa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Bukit Makmur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Kab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Mukomuko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Dugaan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sementara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kematian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satwa-satwa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tersebut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disebabkan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diduga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karena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mengonsumsi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sesuatu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tidak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wajar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Penyebab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pasti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masih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menunggu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hasil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uji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laboratorium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</a:t>
            </a: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B9FD7D1B-3972-E263-676C-3447B2911C44}"/>
              </a:ext>
            </a:extLst>
          </p:cNvPr>
          <p:cNvSpPr txBox="1"/>
          <p:nvPr/>
        </p:nvSpPr>
        <p:spPr>
          <a:xfrm>
            <a:off x="609600" y="9070603"/>
            <a:ext cx="4149158" cy="4164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31"/>
              </a:lnSpc>
            </a:pPr>
            <a:r>
              <a:rPr lang="en-US" sz="4400" b="1" spc="-125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HIGHLIGHT - 03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61F9A6-2FF6-7421-F3E0-068767F848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47" y="105969"/>
            <a:ext cx="4165163" cy="313253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A948E0B-457C-AB4C-9C94-5CC16A120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0" y="7123079"/>
            <a:ext cx="3990510" cy="30011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7CC557-8284-B046-DE11-AD7975247D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6537" y="3329495"/>
            <a:ext cx="4831619" cy="3628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03824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-2781143" y="8743950"/>
            <a:ext cx="8822235" cy="3086100"/>
            <a:chOff x="0" y="0"/>
            <a:chExt cx="2323552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23552" cy="812800"/>
            </a:xfrm>
            <a:custGeom>
              <a:avLst/>
              <a:gdLst/>
              <a:ahLst/>
              <a:cxnLst/>
              <a:rect l="l" t="t" r="r" b="b"/>
              <a:pathLst>
                <a:path w="2323552" h="812800">
                  <a:moveTo>
                    <a:pt x="0" y="0"/>
                  </a:moveTo>
                  <a:lnTo>
                    <a:pt x="2323552" y="0"/>
                  </a:lnTo>
                  <a:lnTo>
                    <a:pt x="232355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8CC342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85725"/>
              <a:ext cx="2323552" cy="8985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31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295400" y="438908"/>
            <a:ext cx="7467600" cy="3756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8138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OPERASI</a:t>
            </a:r>
            <a:r>
              <a:rPr lang="en-US" sz="8138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DAN </a:t>
            </a:r>
            <a:r>
              <a:rPr lang="en-US" sz="8138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PENANGANAN</a:t>
            </a:r>
            <a:r>
              <a:rPr lang="en-US" sz="8138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</a:t>
            </a:r>
            <a:r>
              <a:rPr lang="en-US" sz="8138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BARANG</a:t>
            </a:r>
            <a:r>
              <a:rPr lang="en-US" sz="8138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BUKTI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95400" y="4677415"/>
            <a:ext cx="8675655" cy="3447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Tim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Gabungan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Gakkumhut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Sumatera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berhasil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menyita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1.677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batang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kayu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i="1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illegal logging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diduga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hasil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pembalakan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liar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dari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Desa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Poldung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Labuhanbatu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Utara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menyita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mesin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pemotong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kayu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olahan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Temuan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terbesar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berada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di CV AMS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dengan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758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batang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kayu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UD R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sebanyak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413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batang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dan CV MBS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sebanyak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360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batang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Sisa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kayu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lainnya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diamankan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dari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pabrik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CV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SJ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dan CV FJ.</a:t>
            </a: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B9FD7D1B-3972-E263-676C-3447B2911C44}"/>
              </a:ext>
            </a:extLst>
          </p:cNvPr>
          <p:cNvSpPr txBox="1"/>
          <p:nvPr/>
        </p:nvSpPr>
        <p:spPr>
          <a:xfrm>
            <a:off x="609600" y="9070603"/>
            <a:ext cx="4149158" cy="4164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31"/>
              </a:lnSpc>
            </a:pPr>
            <a:r>
              <a:rPr lang="en-US" sz="4400" b="1" spc="-125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HIGHLIGHT - 04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0F8587-240C-D189-DAC7-6DA2B999B1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800" y="105087"/>
            <a:ext cx="6045200" cy="4533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A03D6E-1388-9965-283C-93276B4CB5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5869" y="5151120"/>
            <a:ext cx="6084611" cy="45634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04612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-2781143" y="8743950"/>
            <a:ext cx="8822235" cy="3086100"/>
            <a:chOff x="0" y="0"/>
            <a:chExt cx="2323552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23552" cy="812800"/>
            </a:xfrm>
            <a:custGeom>
              <a:avLst/>
              <a:gdLst/>
              <a:ahLst/>
              <a:cxnLst/>
              <a:rect l="l" t="t" r="r" b="b"/>
              <a:pathLst>
                <a:path w="2323552" h="812800">
                  <a:moveTo>
                    <a:pt x="0" y="0"/>
                  </a:moveTo>
                  <a:lnTo>
                    <a:pt x="2323552" y="0"/>
                  </a:lnTo>
                  <a:lnTo>
                    <a:pt x="232355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8CC342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85725"/>
              <a:ext cx="2323552" cy="8985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31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304800" y="382971"/>
            <a:ext cx="8610600" cy="25046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8138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PENUMBANGAN</a:t>
            </a:r>
            <a:r>
              <a:rPr lang="en-US" sz="8138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</a:t>
            </a:r>
            <a:r>
              <a:rPr lang="en-US" sz="8138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SAWIT</a:t>
            </a:r>
            <a:endParaRPr lang="en-US" sz="8138" b="1" dirty="0">
              <a:solidFill>
                <a:srgbClr val="407031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304800" y="3105824"/>
            <a:ext cx="10363200" cy="51706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Kementerian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Kehutanan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bersama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Tim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Gabungan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menertibkan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areal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perambahan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Resor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Sungai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Rambut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TN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Berbak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Sembilang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Jambi. Dari 600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hektare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kawasan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dirambah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sekitar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200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hektare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telah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ditanami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sawit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secara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ilegal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Penertiban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ini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merupakan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tindak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lanjut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putusan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Pengadilan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Negeri Muara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Sabak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terhadap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perkara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perambahan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kawasan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konservasi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Areal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barang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bukti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diserahkan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kepada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negara,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dikuasai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kembali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dipulihkan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oleh Balai TN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Berbak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Sembilang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dan Balai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Gakkum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Kehutanan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Sumatera.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Pemulihan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dilakukan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bertahap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melalui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pembersihan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sawit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ilegal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penanganan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kanal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sepanjang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16 km,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penanaman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vegetasi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asli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dan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penguatan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pengawasan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bersama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masyarakat</a:t>
            </a:r>
            <a:endParaRPr lang="en-US" sz="2800" spc="-117" dirty="0">
              <a:solidFill>
                <a:srgbClr val="407031"/>
              </a:solidFill>
              <a:latin typeface="Codec Pro"/>
              <a:ea typeface="Codec Pro"/>
              <a:cs typeface="Codec Pro"/>
              <a:sym typeface="Codec Pro"/>
            </a:endParaRP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B9FD7D1B-3972-E263-676C-3447B2911C44}"/>
              </a:ext>
            </a:extLst>
          </p:cNvPr>
          <p:cNvSpPr txBox="1"/>
          <p:nvPr/>
        </p:nvSpPr>
        <p:spPr>
          <a:xfrm>
            <a:off x="609600" y="9070603"/>
            <a:ext cx="4149158" cy="4164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31"/>
              </a:lnSpc>
            </a:pPr>
            <a:r>
              <a:rPr lang="en-US" sz="4400" b="1" spc="-125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HIGHLIGHT - 05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6657E6-9FBB-60B9-6B04-823F33069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2911" y="477007"/>
            <a:ext cx="5692489" cy="426936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B7573CD-E7E0-80B7-07CD-B646184041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2911" y="5372100"/>
            <a:ext cx="5692489" cy="426936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16650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-2781143" y="8743950"/>
            <a:ext cx="8822235" cy="3086100"/>
            <a:chOff x="0" y="0"/>
            <a:chExt cx="2323552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23552" cy="812800"/>
            </a:xfrm>
            <a:custGeom>
              <a:avLst/>
              <a:gdLst/>
              <a:ahLst/>
              <a:cxnLst/>
              <a:rect l="l" t="t" r="r" b="b"/>
              <a:pathLst>
                <a:path w="2323552" h="812800">
                  <a:moveTo>
                    <a:pt x="0" y="0"/>
                  </a:moveTo>
                  <a:lnTo>
                    <a:pt x="2323552" y="0"/>
                  </a:lnTo>
                  <a:lnTo>
                    <a:pt x="232355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8CC342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85725"/>
              <a:ext cx="2323552" cy="8985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31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304800" y="395699"/>
            <a:ext cx="11049000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7200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ALAT </a:t>
            </a:r>
            <a:r>
              <a:rPr lang="en-US" sz="7200" b="1" dirty="0" err="1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BERAT</a:t>
            </a:r>
            <a:r>
              <a:rPr lang="en-US" sz="7200" b="1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DI KAWASAN TAMAN NASIONAL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04800" y="2935552"/>
            <a:ext cx="10515601" cy="47397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Operasi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pengamanan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hutan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yang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dilakukan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oleh Balai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Besar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Taman Nasional Bukit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Barisan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Selatan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menemukan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aktivitas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pengerjaan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jalan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dalam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kawasan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Resor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Ulu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Belu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menggunakan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1 unit Hydraulic Excavator di Dusun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Margajaya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Kab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Lampung Barat.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Petugas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menghentikan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aktivitas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tersebut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melakukan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pemeriksaan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terhadap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pemilik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alat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dan operator,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serta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mengamankan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barang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bukti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berupa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1 unit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alat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Untuk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menjaga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kemanan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barang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bukti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,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alat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berat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tersebut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sedang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dalam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proses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evakuasi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oleh para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Penyidik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Pegawai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Negeri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Sipil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(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PPNS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) Balai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Gakkum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Kehutanan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Sumatera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untuk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diamankan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di Pos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Gakkum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Kehutanan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Provinsi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Lampung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sebagai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barang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bukti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dalam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 proses </a:t>
            </a:r>
            <a:r>
              <a:rPr lang="en-US" sz="2800" spc="-117" dirty="0" err="1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penyidikan</a:t>
            </a:r>
            <a:r>
              <a:rPr lang="en-US" sz="2800" spc="-117" dirty="0">
                <a:solidFill>
                  <a:srgbClr val="407031"/>
                </a:solidFill>
                <a:latin typeface="Codec Pro"/>
                <a:ea typeface="Codec Pro"/>
                <a:cs typeface="Codec Pro"/>
                <a:sym typeface="Codec Pro"/>
              </a:rPr>
              <a:t>. </a:t>
            </a: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B9FD7D1B-3972-E263-676C-3447B2911C44}"/>
              </a:ext>
            </a:extLst>
          </p:cNvPr>
          <p:cNvSpPr txBox="1"/>
          <p:nvPr/>
        </p:nvSpPr>
        <p:spPr>
          <a:xfrm>
            <a:off x="609600" y="9070603"/>
            <a:ext cx="4149158" cy="4164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31"/>
              </a:lnSpc>
            </a:pPr>
            <a:r>
              <a:rPr lang="en-US" sz="4400" b="1" spc="-125" dirty="0">
                <a:solidFill>
                  <a:srgbClr val="407031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HIGHLIGHT - 06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2B75D3-803C-55E6-268C-D4C9C31245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1848" y="756728"/>
            <a:ext cx="5775161" cy="39096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707420B-5F2D-B80D-860E-CFA02FEC7B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1848" y="5678383"/>
            <a:ext cx="5691942" cy="3581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122313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1354</Words>
  <Application>Microsoft Office PowerPoint</Application>
  <PresentationFormat>Custom</PresentationFormat>
  <Paragraphs>348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Codec Pro Ultra-Bold</vt:lpstr>
      <vt:lpstr>Calibri</vt:lpstr>
      <vt:lpstr>Aptos</vt:lpstr>
      <vt:lpstr>Codec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White and Green Simple Modern Agriculture Presentation</dc:title>
  <cp:lastModifiedBy>HP</cp:lastModifiedBy>
  <cp:revision>10</cp:revision>
  <dcterms:created xsi:type="dcterms:W3CDTF">2006-08-16T00:00:00Z</dcterms:created>
  <dcterms:modified xsi:type="dcterms:W3CDTF">2026-08-20T03:49:59Z</dcterms:modified>
  <dc:identifier>DAHSqGDnwdE</dc:identifier>
</cp:coreProperties>
</file>