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7102475" cy="9388475"/>
  <p:embeddedFontLst>
    <p:embeddedFont>
      <p:font typeface="Bookman Old Style" panose="02050604050505020204" pitchFamily="18" charset="0"/>
      <p:regular r:id="rId26"/>
      <p:bold r:id="rId27"/>
      <p:italic r:id="rId28"/>
      <p:boldItalic r:id="rId29"/>
    </p:embeddedFont>
    <p:embeddedFont>
      <p:font typeface="Lato" panose="020F0502020204030203" pitchFamily="34" charset="0"/>
      <p:regular r:id="rId30"/>
      <p:bold r:id="rId31"/>
      <p:italic r:id="rId32"/>
      <p:boldItalic r:id="rId33"/>
    </p:embeddedFont>
    <p:embeddedFont>
      <p:font typeface="Montserrat" pitchFamily="2" charset="77"/>
      <p:regular r:id="rId34"/>
      <p:bold r:id="rId35"/>
      <p:italic r:id="rId36"/>
      <p:boldItalic r:id="rId37"/>
    </p:embeddedFont>
    <p:embeddedFont>
      <p:font typeface="Montserrat ExtraBold" panose="00000900000000000000" pitchFamily="2" charset="77"/>
      <p:bold r:id="rId38"/>
      <p:italic r:id="rId39"/>
      <p:boldItalic r:id="rId40"/>
    </p:embeddedFont>
    <p:embeddedFont>
      <p:font typeface="Montserrat SemiBold" panose="00000700000000000000" pitchFamily="2" charset="77"/>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ju0mai1sm6WRCxjp6Xjwate0XbF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D0A0AA9-EE45-4169-A59B-974D646CE961}">
  <a:tblStyle styleId="{1D0A0AA9-EE45-4169-A59B-974D646CE961}"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9"/>
  </p:normalViewPr>
  <p:slideViewPr>
    <p:cSldViewPr snapToGrid="0">
      <p:cViewPr varScale="1">
        <p:scale>
          <a:sx n="110" d="100"/>
          <a:sy n="110" d="100"/>
        </p:scale>
        <p:origin x="65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77739" cy="471054"/>
          </a:xfrm>
          <a:prstGeom prst="rect">
            <a:avLst/>
          </a:prstGeom>
          <a:noFill/>
          <a:ln>
            <a:noFill/>
          </a:ln>
        </p:spPr>
        <p:txBody>
          <a:bodyPr spcFirstLastPara="1" wrap="square" lIns="94225" tIns="47100" rIns="94225" bIns="471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092" y="0"/>
            <a:ext cx="3077739" cy="471054"/>
          </a:xfrm>
          <a:prstGeom prst="rect">
            <a:avLst/>
          </a:prstGeom>
          <a:noFill/>
          <a:ln>
            <a:noFill/>
          </a:ln>
        </p:spPr>
        <p:txBody>
          <a:bodyPr spcFirstLastPara="1" wrap="square" lIns="94225" tIns="47100" rIns="94225" bIns="471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917422"/>
            <a:ext cx="3077739" cy="471053"/>
          </a:xfrm>
          <a:prstGeom prst="rect">
            <a:avLst/>
          </a:prstGeom>
          <a:noFill/>
          <a:ln>
            <a:noFill/>
          </a:ln>
        </p:spPr>
        <p:txBody>
          <a:bodyPr spcFirstLastPara="1" wrap="square" lIns="94225" tIns="47100" rIns="94225" bIns="471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88" name="Google Shape;88;p1: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3fab7450484_0_0: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577" name="Google Shape;577;g3fab7450484_0_0: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4: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634" name="Google Shape;634;p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3f7672d77ab_0_0: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693" name="Google Shape;693;g3f7672d77ab_0_0: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g3f9abca5594_0_0: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752" name="Google Shape;752;g3f9abca5594_0_0: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g3f9a95e0627_0_192: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811" name="Google Shape;811;g3f9a95e0627_0_192: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8"/>
        <p:cNvGrpSpPr/>
        <p:nvPr/>
      </p:nvGrpSpPr>
      <p:grpSpPr>
        <a:xfrm>
          <a:off x="0" y="0"/>
          <a:ext cx="0" cy="0"/>
          <a:chOff x="0" y="0"/>
          <a:chExt cx="0" cy="0"/>
        </a:xfrm>
      </p:grpSpPr>
      <p:sp>
        <p:nvSpPr>
          <p:cNvPr id="869" name="Google Shape;869;g3f7672d77ab_0_116: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870" name="Google Shape;870;g3f7672d77ab_0_116: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g3f9abca5594_0_61: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929" name="Google Shape;929;g3f9abca5594_0_61: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g3f9a95e0627_0_309: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986" name="Google Shape;986;g3f9a95e0627_0_309: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1"/>
        <p:cNvGrpSpPr/>
        <p:nvPr/>
      </p:nvGrpSpPr>
      <p:grpSpPr>
        <a:xfrm>
          <a:off x="0" y="0"/>
          <a:ext cx="0" cy="0"/>
          <a:chOff x="0" y="0"/>
          <a:chExt cx="0" cy="0"/>
        </a:xfrm>
      </p:grpSpPr>
      <p:sp>
        <p:nvSpPr>
          <p:cNvPr id="1042" name="Google Shape;1042;p12: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043" name="Google Shape;1043;p12: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g3f7672d77ab_1_51: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093" name="Google Shape;1093;g3f7672d77ab_1_51: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2: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01" name="Google Shape;101;p2: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1"/>
        <p:cNvGrpSpPr/>
        <p:nvPr/>
      </p:nvGrpSpPr>
      <p:grpSpPr>
        <a:xfrm>
          <a:off x="0" y="0"/>
          <a:ext cx="0" cy="0"/>
          <a:chOff x="0" y="0"/>
          <a:chExt cx="0" cy="0"/>
        </a:xfrm>
      </p:grpSpPr>
      <p:sp>
        <p:nvSpPr>
          <p:cNvPr id="1142" name="Google Shape;1142;g3f7672d77ab_1_1: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143" name="Google Shape;1143;g3f7672d77ab_1_1: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1"/>
        <p:cNvGrpSpPr/>
        <p:nvPr/>
      </p:nvGrpSpPr>
      <p:grpSpPr>
        <a:xfrm>
          <a:off x="0" y="0"/>
          <a:ext cx="0" cy="0"/>
          <a:chOff x="0" y="0"/>
          <a:chExt cx="0" cy="0"/>
        </a:xfrm>
      </p:grpSpPr>
      <p:sp>
        <p:nvSpPr>
          <p:cNvPr id="1192" name="Google Shape;1192;p13: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193" name="Google Shape;1193;p13: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7"/>
        <p:cNvGrpSpPr/>
        <p:nvPr/>
      </p:nvGrpSpPr>
      <p:grpSpPr>
        <a:xfrm>
          <a:off x="0" y="0"/>
          <a:ext cx="0" cy="0"/>
          <a:chOff x="0" y="0"/>
          <a:chExt cx="0" cy="0"/>
        </a:xfrm>
      </p:grpSpPr>
      <p:sp>
        <p:nvSpPr>
          <p:cNvPr id="1258" name="Google Shape;1258;p14: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259" name="Google Shape;1259;p1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p15: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316" name="Google Shape;1316;p15: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0: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66" name="Google Shape;166;p10: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1: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231" name="Google Shape;231;p11: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3: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285" name="Google Shape;285;p3: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f9a95e0627_0_69: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349" name="Google Shape;349;g3f9a95e0627_0_69: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3f9a95e0627_0_0: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406" name="Google Shape;406;g3f9a95e0627_0_0: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5:notes"/>
          <p:cNvSpPr txBox="1">
            <a:spLocks noGrp="1"/>
          </p:cNvSpPr>
          <p:nvPr>
            <p:ph type="body" idx="1"/>
          </p:nvPr>
        </p:nvSpPr>
        <p:spPr>
          <a:xfrm>
            <a:off x="710248" y="4518204"/>
            <a:ext cx="5681980" cy="3696712"/>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463" name="Google Shape;463;p5: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3f9a95e0627_0_132: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520" name="Google Shape;520;g3f9a95e0627_0_132:notes"/>
          <p:cNvSpPr>
            <a:spLocks noGrp="1" noRot="1" noChangeAspect="1"/>
          </p:cNvSpPr>
          <p:nvPr>
            <p:ph type="sldImg" idx="2"/>
          </p:nvPr>
        </p:nvSpPr>
        <p:spPr>
          <a:xfrm>
            <a:off x="735013" y="1173163"/>
            <a:ext cx="5632500" cy="3168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15"/>
        <p:cNvGrpSpPr/>
        <p:nvPr/>
      </p:nvGrpSpPr>
      <p:grpSpPr>
        <a:xfrm>
          <a:off x="0" y="0"/>
          <a:ext cx="0" cy="0"/>
          <a:chOff x="0" y="0"/>
          <a:chExt cx="0" cy="0"/>
        </a:xfrm>
      </p:grpSpPr>
      <p:sp>
        <p:nvSpPr>
          <p:cNvPr id="16" name="Google Shape;16;p17"/>
          <p:cNvSpPr>
            <a:spLocks noGrp="1"/>
          </p:cNvSpPr>
          <p:nvPr>
            <p:ph type="pic" idx="2"/>
          </p:nvPr>
        </p:nvSpPr>
        <p:spPr>
          <a:xfrm>
            <a:off x="4267200" y="0"/>
            <a:ext cx="7924800" cy="6858000"/>
          </a:xfrm>
          <a:prstGeom prst="rect">
            <a:avLst/>
          </a:prstGeom>
          <a:solidFill>
            <a:schemeClr val="accent1"/>
          </a:solidFill>
          <a:ln>
            <a:noFill/>
          </a:ln>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26"/>
          <p:cNvSpPr>
            <a:spLocks noGrp="1"/>
          </p:cNvSpPr>
          <p:nvPr>
            <p:ph type="pic" idx="2"/>
          </p:nvPr>
        </p:nvSpPr>
        <p:spPr>
          <a:xfrm>
            <a:off x="5183188" y="987425"/>
            <a:ext cx="6172200" cy="4873625"/>
          </a:xfrm>
          <a:prstGeom prst="rect">
            <a:avLst/>
          </a:prstGeom>
          <a:noFill/>
          <a:ln>
            <a:noFill/>
          </a:ln>
        </p:spPr>
      </p:sp>
      <p:sp>
        <p:nvSpPr>
          <p:cNvPr id="70" name="Google Shape;70;p2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1" name="Google Shape;71;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2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2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
        <p:nvSpPr>
          <p:cNvPr id="18" name="Google Shape;1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1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2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6" name="Google Shape;36;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2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1" name="Google Shape;51;p2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2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2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3" name="Google Shape;63;p2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4" name="Google Shape;64;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22.jp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5.jpg"/><Relationship Id="rId4" Type="http://schemas.openxmlformats.org/officeDocument/2006/relationships/image" Target="../media/image6.png"/><Relationship Id="rId9" Type="http://schemas.openxmlformats.org/officeDocument/2006/relationships/image" Target="../media/image24.jpg"/></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6.jp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png"/><Relationship Id="rId10" Type="http://schemas.openxmlformats.org/officeDocument/2006/relationships/image" Target="../media/image23.png"/><Relationship Id="rId4" Type="http://schemas.openxmlformats.org/officeDocument/2006/relationships/image" Target="../media/image27.jpg"/><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9.jpg"/><Relationship Id="rId4" Type="http://schemas.openxmlformats.org/officeDocument/2006/relationships/image" Target="../media/image6.png"/><Relationship Id="rId9" Type="http://schemas.openxmlformats.org/officeDocument/2006/relationships/image" Target="../media/image28.jp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31.jpg"/><Relationship Id="rId4" Type="http://schemas.openxmlformats.org/officeDocument/2006/relationships/image" Target="../media/image6.png"/><Relationship Id="rId9" Type="http://schemas.openxmlformats.org/officeDocument/2006/relationships/image" Target="../media/image30.jp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33.jpg"/><Relationship Id="rId4" Type="http://schemas.openxmlformats.org/officeDocument/2006/relationships/image" Target="../media/image6.png"/><Relationship Id="rId9" Type="http://schemas.openxmlformats.org/officeDocument/2006/relationships/image" Target="../media/image32.jpg"/></Relationships>
</file>

<file path=ppt/slides/_rels/slide16.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37.jp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jp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11.jp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5.jp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16.jp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7.jp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18.jp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9.jp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20.jp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grpSp>
        <p:nvGrpSpPr>
          <p:cNvPr id="90" name="Google Shape;90;p1"/>
          <p:cNvGrpSpPr/>
          <p:nvPr/>
        </p:nvGrpSpPr>
        <p:grpSpPr>
          <a:xfrm>
            <a:off x="-2" y="-1"/>
            <a:ext cx="12192000" cy="6849541"/>
            <a:chOff x="-2" y="-1"/>
            <a:chExt cx="12192000" cy="6849541"/>
          </a:xfrm>
        </p:grpSpPr>
        <p:pic>
          <p:nvPicPr>
            <p:cNvPr id="91" name="Google Shape;91;p1"/>
            <p:cNvPicPr preferRelativeResize="0"/>
            <p:nvPr/>
          </p:nvPicPr>
          <p:blipFill rotWithShape="1">
            <a:blip r:embed="rId3">
              <a:alphaModFix/>
            </a:blip>
            <a:srcRect/>
            <a:stretch/>
          </p:blipFill>
          <p:spPr>
            <a:xfrm>
              <a:off x="0" y="-1"/>
              <a:ext cx="12191998" cy="6322979"/>
            </a:xfrm>
            <a:prstGeom prst="rect">
              <a:avLst/>
            </a:prstGeom>
            <a:noFill/>
            <a:ln>
              <a:noFill/>
            </a:ln>
          </p:spPr>
        </p:pic>
        <p:sp>
          <p:nvSpPr>
            <p:cNvPr id="92" name="Google Shape;92;p1"/>
            <p:cNvSpPr/>
            <p:nvPr/>
          </p:nvSpPr>
          <p:spPr>
            <a:xfrm>
              <a:off x="-2" y="0"/>
              <a:ext cx="12192000" cy="6849540"/>
            </a:xfrm>
            <a:prstGeom prst="rect">
              <a:avLst/>
            </a:prstGeom>
            <a:gradFill>
              <a:gsLst>
                <a:gs pos="0">
                  <a:srgbClr val="00B050">
                    <a:alpha val="16863"/>
                  </a:srgbClr>
                </a:gs>
                <a:gs pos="74000">
                  <a:srgbClr val="00B050">
                    <a:alpha val="16863"/>
                  </a:srgbClr>
                </a:gs>
                <a:gs pos="100000">
                  <a:srgbClr val="00B050">
                    <a:alpha val="16863"/>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0" i="0" u="none" strike="noStrike" cap="none">
                  <a:solidFill>
                    <a:schemeClr val="lt1"/>
                  </a:solidFill>
                  <a:latin typeface="Calibri"/>
                  <a:ea typeface="Calibri"/>
                  <a:cs typeface="Calibri"/>
                  <a:sym typeface="Calibri"/>
                </a:rPr>
                <a:t>v</a:t>
              </a:r>
              <a:endParaRPr/>
            </a:p>
          </p:txBody>
        </p:sp>
      </p:grpSp>
      <p:sp>
        <p:nvSpPr>
          <p:cNvPr id="93" name="Google Shape;93;p1"/>
          <p:cNvSpPr/>
          <p:nvPr/>
        </p:nvSpPr>
        <p:spPr>
          <a:xfrm>
            <a:off x="-1" y="1907458"/>
            <a:ext cx="12192001" cy="4950542"/>
          </a:xfrm>
          <a:prstGeom prst="rect">
            <a:avLst/>
          </a:prstGeom>
          <a:gradFill>
            <a:gsLst>
              <a:gs pos="0">
                <a:srgbClr val="000000">
                  <a:alpha val="0"/>
                </a:srgbClr>
              </a:gs>
              <a:gs pos="12000">
                <a:srgbClr val="000000">
                  <a:alpha val="0"/>
                </a:srgbClr>
              </a:gs>
              <a:gs pos="70000">
                <a:schemeClr val="dk1"/>
              </a:gs>
              <a:gs pos="100000">
                <a:schemeClr val="dk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94" name="Google Shape;94;p1"/>
          <p:cNvPicPr preferRelativeResize="0"/>
          <p:nvPr/>
        </p:nvPicPr>
        <p:blipFill rotWithShape="1">
          <a:blip r:embed="rId4">
            <a:alphaModFix/>
          </a:blip>
          <a:srcRect/>
          <a:stretch/>
        </p:blipFill>
        <p:spPr>
          <a:xfrm>
            <a:off x="4159221" y="1813547"/>
            <a:ext cx="3873557" cy="3873557"/>
          </a:xfrm>
          <a:prstGeom prst="rect">
            <a:avLst/>
          </a:prstGeom>
          <a:noFill/>
          <a:ln>
            <a:noFill/>
          </a:ln>
          <a:effectLst>
            <a:outerShdw blurRad="63500" sx="102000" sy="102000" algn="ctr" rotWithShape="0">
              <a:srgbClr val="000000">
                <a:alpha val="40000"/>
              </a:srgbClr>
            </a:outerShdw>
          </a:effectLst>
        </p:spPr>
      </p:pic>
      <p:sp>
        <p:nvSpPr>
          <p:cNvPr id="95" name="Google Shape;95;p1"/>
          <p:cNvSpPr/>
          <p:nvPr/>
        </p:nvSpPr>
        <p:spPr>
          <a:xfrm>
            <a:off x="0" y="2609768"/>
            <a:ext cx="12192000" cy="4049721"/>
          </a:xfrm>
          <a:prstGeom prst="rect">
            <a:avLst/>
          </a:prstGeom>
          <a:gradFill>
            <a:gsLst>
              <a:gs pos="0">
                <a:srgbClr val="000000">
                  <a:alpha val="0"/>
                </a:srgbClr>
              </a:gs>
              <a:gs pos="49000">
                <a:schemeClr val="dk1"/>
              </a:gs>
              <a:gs pos="100000">
                <a:schemeClr val="dk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6" name="Google Shape;96;p1"/>
          <p:cNvSpPr txBox="1"/>
          <p:nvPr/>
        </p:nvSpPr>
        <p:spPr>
          <a:xfrm>
            <a:off x="1447917" y="5967290"/>
            <a:ext cx="9296159"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0" i="0" u="none" strike="noStrike" cap="none">
                <a:solidFill>
                  <a:schemeClr val="lt1"/>
                </a:solidFill>
                <a:latin typeface="Lato"/>
                <a:ea typeface="Lato"/>
                <a:cs typeface="Lato"/>
                <a:sym typeface="Lato"/>
              </a:rPr>
              <a:t>Kamis, 20 Agustus 2026 </a:t>
            </a:r>
            <a:endParaRPr/>
          </a:p>
        </p:txBody>
      </p:sp>
      <p:pic>
        <p:nvPicPr>
          <p:cNvPr id="97" name="Google Shape;97;p1" descr="A black circle with a black background&#10;&#10;AI-generated content may be incorrect."/>
          <p:cNvPicPr preferRelativeResize="0"/>
          <p:nvPr/>
        </p:nvPicPr>
        <p:blipFill rotWithShape="1">
          <a:blip r:embed="rId5">
            <a:alphaModFix/>
          </a:blip>
          <a:srcRect/>
          <a:stretch/>
        </p:blipFill>
        <p:spPr>
          <a:xfrm>
            <a:off x="5349887" y="336511"/>
            <a:ext cx="1492221" cy="1492221"/>
          </a:xfrm>
          <a:prstGeom prst="rect">
            <a:avLst/>
          </a:prstGeom>
          <a:noFill/>
          <a:ln>
            <a:noFill/>
          </a:ln>
        </p:spPr>
      </p:pic>
      <p:sp>
        <p:nvSpPr>
          <p:cNvPr id="98" name="Google Shape;98;p1"/>
          <p:cNvSpPr txBox="1"/>
          <p:nvPr/>
        </p:nvSpPr>
        <p:spPr>
          <a:xfrm>
            <a:off x="479421" y="3981066"/>
            <a:ext cx="11233150" cy="2064989"/>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3200" b="1" i="1" u="none" strike="noStrike" cap="none">
                <a:solidFill>
                  <a:schemeClr val="lt1"/>
                </a:solidFill>
                <a:latin typeface="Montserrat ExtraBold"/>
                <a:ea typeface="Montserrat ExtraBold"/>
                <a:cs typeface="Montserrat ExtraBold"/>
                <a:sym typeface="Montserrat ExtraBold"/>
              </a:rPr>
              <a:t>EVALUASI TW I TAHUN 2026</a:t>
            </a:r>
            <a:endParaRPr/>
          </a:p>
          <a:p>
            <a:pPr marL="0" marR="0" lvl="0" indent="0" algn="ctr" rtl="0">
              <a:lnSpc>
                <a:spcPct val="80000"/>
              </a:lnSpc>
              <a:spcBef>
                <a:spcPts val="0"/>
              </a:spcBef>
              <a:spcAft>
                <a:spcPts val="0"/>
              </a:spcAft>
              <a:buNone/>
            </a:pPr>
            <a:endParaRPr sz="3200" b="1" i="1" u="none" strike="noStrike" cap="none">
              <a:solidFill>
                <a:schemeClr val="lt1"/>
              </a:solidFill>
              <a:latin typeface="Montserrat ExtraBold"/>
              <a:ea typeface="Montserrat ExtraBold"/>
              <a:cs typeface="Montserrat ExtraBold"/>
              <a:sym typeface="Montserrat ExtraBold"/>
            </a:endParaRPr>
          </a:p>
          <a:p>
            <a:pPr marL="0" marR="0" lvl="0" indent="0" algn="ctr" rtl="0">
              <a:lnSpc>
                <a:spcPct val="80000"/>
              </a:lnSpc>
              <a:spcBef>
                <a:spcPts val="0"/>
              </a:spcBef>
              <a:spcAft>
                <a:spcPts val="0"/>
              </a:spcAft>
              <a:buNone/>
            </a:pPr>
            <a:r>
              <a:rPr lang="en-US" sz="3200" b="1" i="0" u="none" strike="noStrike" cap="none">
                <a:solidFill>
                  <a:schemeClr val="lt1"/>
                </a:solidFill>
                <a:latin typeface="Montserrat ExtraBold"/>
                <a:ea typeface="Montserrat ExtraBold"/>
                <a:cs typeface="Montserrat ExtraBold"/>
                <a:sym typeface="Montserrat ExtraBold"/>
              </a:rPr>
              <a:t>CAPAIAN KINERJA DAN REALISASI ANGGARAN</a:t>
            </a:r>
            <a:endParaRPr/>
          </a:p>
          <a:p>
            <a:pPr marL="0" marR="0" lvl="0" indent="0" algn="ctr" rtl="0">
              <a:lnSpc>
                <a:spcPct val="80000"/>
              </a:lnSpc>
              <a:spcBef>
                <a:spcPts val="0"/>
              </a:spcBef>
              <a:spcAft>
                <a:spcPts val="0"/>
              </a:spcAft>
              <a:buNone/>
            </a:pPr>
            <a:r>
              <a:rPr lang="en-US" sz="3200" b="1" i="0" u="none" strike="noStrike" cap="none">
                <a:solidFill>
                  <a:schemeClr val="lt1"/>
                </a:solidFill>
                <a:latin typeface="Montserrat ExtraBold"/>
                <a:ea typeface="Montserrat ExtraBold"/>
                <a:cs typeface="Montserrat ExtraBold"/>
                <a:sym typeface="Montserrat ExtraBold"/>
              </a:rPr>
              <a:t>DIREKTORAT PENDAYAGUNAAN SUMBER DAYA DAN PENGAMANAN HUTAN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g3fab7450484_0_0"/>
          <p:cNvSpPr/>
          <p:nvPr/>
        </p:nvSpPr>
        <p:spPr>
          <a:xfrm>
            <a:off x="-38325" y="-82775"/>
            <a:ext cx="12842700" cy="7023600"/>
          </a:xfrm>
          <a:prstGeom prst="rect">
            <a:avLst/>
          </a:prstGeom>
          <a:gradFill>
            <a:gsLst>
              <a:gs pos="0">
                <a:srgbClr val="1F3864"/>
              </a:gs>
              <a:gs pos="44000">
                <a:schemeClr val="dk1"/>
              </a:gs>
              <a:gs pos="52000">
                <a:srgbClr val="000000">
                  <a:alpha val="0"/>
                </a:srgbClr>
              </a:gs>
              <a:gs pos="100000">
                <a:srgbClr val="000000">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0" name="Google Shape;580;g3fab7450484_0_0"/>
          <p:cNvSpPr txBox="1"/>
          <p:nvPr/>
        </p:nvSpPr>
        <p:spPr>
          <a:xfrm>
            <a:off x="590113" y="1186248"/>
            <a:ext cx="4794300" cy="9234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chemeClr val="dk1"/>
              </a:buClr>
              <a:buFont typeface="Arial"/>
              <a:buNone/>
            </a:pPr>
            <a:r>
              <a:rPr lang="en-US" sz="1800" b="1">
                <a:solidFill>
                  <a:schemeClr val="lt1"/>
                </a:solidFill>
                <a:latin typeface="Montserrat"/>
                <a:ea typeface="Montserrat"/>
                <a:cs typeface="Montserrat"/>
                <a:sym typeface="Montserrat"/>
              </a:rPr>
              <a:t>PELATIHAN SINGKAT DALAM RANGKA LOMBA POLSUS TELADAN T.A. 2026</a:t>
            </a:r>
            <a:endParaRPr>
              <a:solidFill>
                <a:schemeClr val="dk1"/>
              </a:solidFill>
            </a:endParaRPr>
          </a:p>
          <a:p>
            <a:pPr marL="0" marR="0" lvl="0" indent="0" algn="ctr" rtl="0">
              <a:spcBef>
                <a:spcPts val="0"/>
              </a:spcBef>
              <a:spcAft>
                <a:spcPts val="0"/>
              </a:spcAft>
              <a:buNone/>
            </a:pPr>
            <a:endParaRPr sz="1800" b="1">
              <a:solidFill>
                <a:schemeClr val="lt1"/>
              </a:solidFill>
              <a:latin typeface="Montserrat"/>
              <a:ea typeface="Montserrat"/>
              <a:cs typeface="Montserrat"/>
              <a:sym typeface="Montserrat"/>
            </a:endParaRPr>
          </a:p>
        </p:txBody>
      </p:sp>
      <p:pic>
        <p:nvPicPr>
          <p:cNvPr id="581" name="Google Shape;581;g3fab7450484_0_0"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582" name="Google Shape;582;g3fab7450484_0_0"/>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583" name="Google Shape;583;g3fab7450484_0_0"/>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1800">
                <a:solidFill>
                  <a:schemeClr val="lt1"/>
                </a:solidFill>
                <a:latin typeface="Montserrat"/>
                <a:ea typeface="Montserrat"/>
                <a:cs typeface="Montserrat"/>
                <a:sym typeface="Montserrat"/>
              </a:rPr>
              <a:t>6-12 Juni  2026</a:t>
            </a:r>
            <a:endParaRPr sz="1800">
              <a:solidFill>
                <a:schemeClr val="lt1"/>
              </a:solidFill>
              <a:latin typeface="Montserrat"/>
              <a:ea typeface="Montserrat"/>
              <a:cs typeface="Montserrat"/>
              <a:sym typeface="Montserrat"/>
            </a:endParaRPr>
          </a:p>
        </p:txBody>
      </p:sp>
      <p:sp>
        <p:nvSpPr>
          <p:cNvPr id="584" name="Google Shape;584;g3fab7450484_0_0"/>
          <p:cNvSpPr txBox="1"/>
          <p:nvPr/>
        </p:nvSpPr>
        <p:spPr>
          <a:xfrm>
            <a:off x="1396314" y="3340891"/>
            <a:ext cx="3988200" cy="646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1800">
                <a:solidFill>
                  <a:schemeClr val="lt1"/>
                </a:solidFill>
                <a:latin typeface="Montserrat"/>
                <a:ea typeface="Montserrat"/>
                <a:cs typeface="Montserrat"/>
                <a:sym typeface="Montserrat"/>
              </a:rPr>
              <a:t>Setukpa Lemdiklat Polri dan Sepolwan Lemdiklat Polri</a:t>
            </a:r>
            <a:endParaRPr sz="1800">
              <a:solidFill>
                <a:schemeClr val="lt1"/>
              </a:solidFill>
              <a:latin typeface="Montserrat"/>
              <a:ea typeface="Montserrat"/>
              <a:cs typeface="Montserrat"/>
              <a:sym typeface="Montserrat"/>
            </a:endParaRPr>
          </a:p>
        </p:txBody>
      </p:sp>
      <p:sp>
        <p:nvSpPr>
          <p:cNvPr id="585" name="Google Shape;585;g3fab7450484_0_0"/>
          <p:cNvSpPr txBox="1"/>
          <p:nvPr/>
        </p:nvSpPr>
        <p:spPr>
          <a:xfrm>
            <a:off x="1396314" y="4296850"/>
            <a:ext cx="4588500" cy="369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1800">
                <a:solidFill>
                  <a:schemeClr val="lt1"/>
                </a:solidFill>
                <a:latin typeface="Montserrat"/>
                <a:ea typeface="Montserrat"/>
                <a:cs typeface="Montserrat"/>
                <a:sym typeface="Montserrat"/>
              </a:rPr>
              <a:t>3 orang Polhut </a:t>
            </a:r>
            <a:endParaRPr sz="1800">
              <a:solidFill>
                <a:schemeClr val="lt1"/>
              </a:solidFill>
              <a:latin typeface="Montserrat"/>
              <a:ea typeface="Montserrat"/>
              <a:cs typeface="Montserrat"/>
              <a:sym typeface="Montserrat"/>
            </a:endParaRPr>
          </a:p>
        </p:txBody>
      </p:sp>
      <p:grpSp>
        <p:nvGrpSpPr>
          <p:cNvPr id="586" name="Google Shape;586;g3fab7450484_0_0"/>
          <p:cNvGrpSpPr/>
          <p:nvPr/>
        </p:nvGrpSpPr>
        <p:grpSpPr>
          <a:xfrm>
            <a:off x="-38329" y="6439329"/>
            <a:ext cx="12230400" cy="514800"/>
            <a:chOff x="-38329" y="6439329"/>
            <a:chExt cx="12230400" cy="514800"/>
          </a:xfrm>
        </p:grpSpPr>
        <p:sp>
          <p:nvSpPr>
            <p:cNvPr id="587" name="Google Shape;587;g3fab7450484_0_0"/>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588" name="Google Shape;588;g3fab7450484_0_0"/>
            <p:cNvGrpSpPr/>
            <p:nvPr/>
          </p:nvGrpSpPr>
          <p:grpSpPr>
            <a:xfrm>
              <a:off x="174420" y="6513871"/>
              <a:ext cx="2062939" cy="288062"/>
              <a:chOff x="525148" y="6430281"/>
              <a:chExt cx="2062939" cy="288062"/>
            </a:xfrm>
          </p:grpSpPr>
          <p:grpSp>
            <p:nvGrpSpPr>
              <p:cNvPr id="589" name="Google Shape;589;g3fab7450484_0_0"/>
              <p:cNvGrpSpPr/>
              <p:nvPr/>
            </p:nvGrpSpPr>
            <p:grpSpPr>
              <a:xfrm>
                <a:off x="525148" y="6430281"/>
                <a:ext cx="287920" cy="288062"/>
                <a:chOff x="0" y="0"/>
                <a:chExt cx="2316330" cy="2306340"/>
              </a:xfrm>
            </p:grpSpPr>
            <p:sp>
              <p:nvSpPr>
                <p:cNvPr id="590" name="Google Shape;590;g3fab7450484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91" name="Google Shape;591;g3fab7450484_0_0"/>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92" name="Google Shape;592;g3fab7450484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93" name="Google Shape;593;g3fab7450484_0_0"/>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594" name="Google Shape;594;g3fab7450484_0_0"/>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595" name="Google Shape;595;g3fab7450484_0_0"/>
            <p:cNvGrpSpPr/>
            <p:nvPr/>
          </p:nvGrpSpPr>
          <p:grpSpPr>
            <a:xfrm>
              <a:off x="2987324" y="6513871"/>
              <a:ext cx="1671822" cy="288062"/>
              <a:chOff x="3159729" y="6430281"/>
              <a:chExt cx="1671822" cy="288062"/>
            </a:xfrm>
          </p:grpSpPr>
          <p:grpSp>
            <p:nvGrpSpPr>
              <p:cNvPr id="596" name="Google Shape;596;g3fab7450484_0_0"/>
              <p:cNvGrpSpPr/>
              <p:nvPr/>
            </p:nvGrpSpPr>
            <p:grpSpPr>
              <a:xfrm>
                <a:off x="3159729" y="6430281"/>
                <a:ext cx="288104" cy="288062"/>
                <a:chOff x="0" y="0"/>
                <a:chExt cx="2319678" cy="2306340"/>
              </a:xfrm>
            </p:grpSpPr>
            <p:sp>
              <p:nvSpPr>
                <p:cNvPr id="597" name="Google Shape;597;g3fab7450484_0_0"/>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98" name="Google Shape;598;g3fab7450484_0_0"/>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99" name="Google Shape;599;g3fab7450484_0_0"/>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00" name="Google Shape;600;g3fab7450484_0_0"/>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01" name="Google Shape;601;g3fab7450484_0_0"/>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02" name="Google Shape;602;g3fab7450484_0_0"/>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603" name="Google Shape;603;g3fab7450484_0_0"/>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604" name="Google Shape;604;g3fab7450484_0_0"/>
            <p:cNvGrpSpPr/>
            <p:nvPr/>
          </p:nvGrpSpPr>
          <p:grpSpPr>
            <a:xfrm>
              <a:off x="7859903" y="6513912"/>
              <a:ext cx="1688539" cy="288020"/>
              <a:chOff x="7659324" y="6430322"/>
              <a:chExt cx="1688539" cy="288020"/>
            </a:xfrm>
          </p:grpSpPr>
          <p:grpSp>
            <p:nvGrpSpPr>
              <p:cNvPr id="605" name="Google Shape;605;g3fab7450484_0_0"/>
              <p:cNvGrpSpPr/>
              <p:nvPr/>
            </p:nvGrpSpPr>
            <p:grpSpPr>
              <a:xfrm>
                <a:off x="7659324" y="6430322"/>
                <a:ext cx="287916" cy="288020"/>
                <a:chOff x="1221756" y="5672607"/>
                <a:chExt cx="2316300" cy="2309700"/>
              </a:xfrm>
            </p:grpSpPr>
            <p:sp>
              <p:nvSpPr>
                <p:cNvPr id="606" name="Google Shape;606;g3fab7450484_0_0"/>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07" name="Google Shape;607;g3fab7450484_0_0"/>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08" name="Google Shape;608;g3fab7450484_0_0"/>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09" name="Google Shape;609;g3fab7450484_0_0"/>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610" name="Google Shape;610;g3fab7450484_0_0"/>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611" name="Google Shape;611;g3fab7450484_0_0"/>
            <p:cNvGrpSpPr/>
            <p:nvPr/>
          </p:nvGrpSpPr>
          <p:grpSpPr>
            <a:xfrm>
              <a:off x="5422003" y="6513871"/>
              <a:ext cx="1675084" cy="291616"/>
              <a:chOff x="5416423" y="6430281"/>
              <a:chExt cx="1675084" cy="291616"/>
            </a:xfrm>
          </p:grpSpPr>
          <p:sp>
            <p:nvSpPr>
              <p:cNvPr id="612" name="Google Shape;612;g3fab7450484_0_0"/>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613" name="Google Shape;613;g3fab7450484_0_0"/>
              <p:cNvGrpSpPr/>
              <p:nvPr/>
            </p:nvGrpSpPr>
            <p:grpSpPr>
              <a:xfrm>
                <a:off x="5416423" y="6430281"/>
                <a:ext cx="291566" cy="291616"/>
                <a:chOff x="6142115" y="5967847"/>
                <a:chExt cx="719915" cy="720039"/>
              </a:xfrm>
            </p:grpSpPr>
            <p:grpSp>
              <p:nvGrpSpPr>
                <p:cNvPr id="614" name="Google Shape;614;g3fab7450484_0_0"/>
                <p:cNvGrpSpPr/>
                <p:nvPr/>
              </p:nvGrpSpPr>
              <p:grpSpPr>
                <a:xfrm>
                  <a:off x="6142115" y="5967847"/>
                  <a:ext cx="719915" cy="720039"/>
                  <a:chOff x="0" y="0"/>
                  <a:chExt cx="2316330" cy="2306340"/>
                </a:xfrm>
              </p:grpSpPr>
              <p:sp>
                <p:nvSpPr>
                  <p:cNvPr id="615" name="Google Shape;615;g3fab7450484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16" name="Google Shape;616;g3fab7450484_0_0"/>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17" name="Google Shape;617;g3fab7450484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618" name="Google Shape;618;g3fab7450484_0_0"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619" name="Google Shape;619;g3fab7450484_0_0"/>
            <p:cNvGrpSpPr/>
            <p:nvPr/>
          </p:nvGrpSpPr>
          <p:grpSpPr>
            <a:xfrm>
              <a:off x="10311284" y="6513880"/>
              <a:ext cx="1806314" cy="288062"/>
              <a:chOff x="10236847" y="6430290"/>
              <a:chExt cx="1806314" cy="288062"/>
            </a:xfrm>
          </p:grpSpPr>
          <p:grpSp>
            <p:nvGrpSpPr>
              <p:cNvPr id="620" name="Google Shape;620;g3fab7450484_0_0"/>
              <p:cNvGrpSpPr/>
              <p:nvPr/>
            </p:nvGrpSpPr>
            <p:grpSpPr>
              <a:xfrm>
                <a:off x="10236847" y="6430290"/>
                <a:ext cx="287920" cy="288062"/>
                <a:chOff x="427015" y="339506"/>
                <a:chExt cx="2316330" cy="2306340"/>
              </a:xfrm>
            </p:grpSpPr>
            <p:grpSp>
              <p:nvGrpSpPr>
                <p:cNvPr id="621" name="Google Shape;621;g3fab7450484_0_0"/>
                <p:cNvGrpSpPr/>
                <p:nvPr/>
              </p:nvGrpSpPr>
              <p:grpSpPr>
                <a:xfrm>
                  <a:off x="427015" y="339506"/>
                  <a:ext cx="2316330" cy="2306340"/>
                  <a:chOff x="0" y="0"/>
                  <a:chExt cx="2316330" cy="2306340"/>
                </a:xfrm>
              </p:grpSpPr>
              <p:sp>
                <p:nvSpPr>
                  <p:cNvPr id="622" name="Google Shape;622;g3fab7450484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23" name="Google Shape;623;g3fab7450484_0_0"/>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24" name="Google Shape;624;g3fab7450484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625" name="Google Shape;625;g3fab7450484_0_0"/>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626" name="Google Shape;626;g3fab7450484_0_0"/>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627" name="Google Shape;627;g3fab7450484_0_0"/>
          <p:cNvPicPr preferRelativeResize="0"/>
          <p:nvPr/>
        </p:nvPicPr>
        <p:blipFill>
          <a:blip r:embed="rId5">
            <a:alphaModFix/>
          </a:blip>
          <a:stretch>
            <a:fillRect/>
          </a:stretch>
        </p:blipFill>
        <p:spPr>
          <a:xfrm>
            <a:off x="719278" y="2375251"/>
            <a:ext cx="590550" cy="466725"/>
          </a:xfrm>
          <a:prstGeom prst="rect">
            <a:avLst/>
          </a:prstGeom>
          <a:noFill/>
          <a:ln>
            <a:noFill/>
          </a:ln>
        </p:spPr>
      </p:pic>
      <p:pic>
        <p:nvPicPr>
          <p:cNvPr id="628" name="Google Shape;628;g3fab7450484_0_0"/>
          <p:cNvPicPr preferRelativeResize="0"/>
          <p:nvPr/>
        </p:nvPicPr>
        <p:blipFill>
          <a:blip r:embed="rId6">
            <a:alphaModFix/>
          </a:blip>
          <a:stretch>
            <a:fillRect/>
          </a:stretch>
        </p:blipFill>
        <p:spPr>
          <a:xfrm>
            <a:off x="770479" y="3341055"/>
            <a:ext cx="488161" cy="646500"/>
          </a:xfrm>
          <a:prstGeom prst="rect">
            <a:avLst/>
          </a:prstGeom>
          <a:noFill/>
          <a:ln>
            <a:noFill/>
          </a:ln>
        </p:spPr>
      </p:pic>
      <p:pic>
        <p:nvPicPr>
          <p:cNvPr id="629" name="Google Shape;629;g3fab7450484_0_0"/>
          <p:cNvPicPr preferRelativeResize="0"/>
          <p:nvPr/>
        </p:nvPicPr>
        <p:blipFill>
          <a:blip r:embed="rId7">
            <a:alphaModFix/>
          </a:blip>
          <a:stretch>
            <a:fillRect/>
          </a:stretch>
        </p:blipFill>
        <p:spPr>
          <a:xfrm>
            <a:off x="805003" y="4205271"/>
            <a:ext cx="419100" cy="552450"/>
          </a:xfrm>
          <a:prstGeom prst="rect">
            <a:avLst/>
          </a:prstGeom>
          <a:noFill/>
          <a:ln>
            <a:noFill/>
          </a:ln>
        </p:spPr>
      </p:pic>
      <p:pic>
        <p:nvPicPr>
          <p:cNvPr id="630" name="Google Shape;630;g3fab7450484_0_0"/>
          <p:cNvPicPr preferRelativeResize="0"/>
          <p:nvPr/>
        </p:nvPicPr>
        <p:blipFill rotWithShape="1">
          <a:blip r:embed="rId8">
            <a:alphaModFix/>
          </a:blip>
          <a:srcRect t="21136" r="14727"/>
          <a:stretch/>
        </p:blipFill>
        <p:spPr>
          <a:xfrm>
            <a:off x="5633700" y="-82775"/>
            <a:ext cx="6418274" cy="3432899"/>
          </a:xfrm>
          <a:prstGeom prst="rect">
            <a:avLst/>
          </a:prstGeom>
          <a:noFill/>
          <a:ln>
            <a:noFill/>
          </a:ln>
        </p:spPr>
      </p:pic>
      <p:pic>
        <p:nvPicPr>
          <p:cNvPr id="631" name="Google Shape;631;g3fab7450484_0_0"/>
          <p:cNvPicPr preferRelativeResize="0"/>
          <p:nvPr/>
        </p:nvPicPr>
        <p:blipFill rotWithShape="1">
          <a:blip r:embed="rId9">
            <a:alphaModFix/>
          </a:blip>
          <a:srcRect t="23201"/>
          <a:stretch/>
        </p:blipFill>
        <p:spPr>
          <a:xfrm>
            <a:off x="5633700" y="3135525"/>
            <a:ext cx="6418275" cy="3227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4"/>
          <p:cNvSpPr/>
          <p:nvPr/>
        </p:nvSpPr>
        <p:spPr>
          <a:xfrm>
            <a:off x="-38325" y="-82775"/>
            <a:ext cx="12303600" cy="7023600"/>
          </a:xfrm>
          <a:prstGeom prst="rect">
            <a:avLst/>
          </a:prstGeom>
          <a:gradFill>
            <a:gsLst>
              <a:gs pos="0">
                <a:srgbClr val="DB0000"/>
              </a:gs>
              <a:gs pos="100000">
                <a:srgbClr val="540303"/>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37" name="Google Shape;637;p4"/>
          <p:cNvSpPr txBox="1"/>
          <p:nvPr/>
        </p:nvSpPr>
        <p:spPr>
          <a:xfrm>
            <a:off x="590113" y="1186248"/>
            <a:ext cx="47943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PELATIHAN MANAJEMEN PENGAMANAN HUTAN </a:t>
            </a:r>
            <a:endParaRPr/>
          </a:p>
        </p:txBody>
      </p:sp>
      <p:pic>
        <p:nvPicPr>
          <p:cNvPr id="638" name="Google Shape;638;p4"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639" name="Google Shape;639;p4"/>
          <p:cNvSpPr txBox="1"/>
          <p:nvPr/>
        </p:nvSpPr>
        <p:spPr>
          <a:xfrm>
            <a:off x="537614" y="174594"/>
            <a:ext cx="244971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640" name="Google Shape;640;p4"/>
          <p:cNvSpPr txBox="1"/>
          <p:nvPr/>
        </p:nvSpPr>
        <p:spPr>
          <a:xfrm>
            <a:off x="1396314" y="2394855"/>
            <a:ext cx="36576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5 - 9 JANUARI 2026</a:t>
            </a:r>
            <a:endParaRPr/>
          </a:p>
        </p:txBody>
      </p:sp>
      <p:sp>
        <p:nvSpPr>
          <p:cNvPr id="641" name="Google Shape;641;p4"/>
          <p:cNvSpPr txBox="1"/>
          <p:nvPr/>
        </p:nvSpPr>
        <p:spPr>
          <a:xfrm>
            <a:off x="1396314" y="3205053"/>
            <a:ext cx="39882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HOTEL HARIS SENTUL &amp; KHDTK DIKLATHUT POLISI KEHUTANAN</a:t>
            </a:r>
            <a:endParaRPr/>
          </a:p>
        </p:txBody>
      </p:sp>
      <p:sp>
        <p:nvSpPr>
          <p:cNvPr id="642" name="Google Shape;642;p4"/>
          <p:cNvSpPr txBox="1"/>
          <p:nvPr/>
        </p:nvSpPr>
        <p:spPr>
          <a:xfrm>
            <a:off x="1396314" y="4185450"/>
            <a:ext cx="4588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18 Orang (Polhut)</a:t>
            </a:r>
            <a:endParaRPr>
              <a:solidFill>
                <a:schemeClr val="lt1"/>
              </a:solidFill>
            </a:endParaRPr>
          </a:p>
        </p:txBody>
      </p:sp>
      <p:grpSp>
        <p:nvGrpSpPr>
          <p:cNvPr id="643" name="Google Shape;643;p4"/>
          <p:cNvGrpSpPr/>
          <p:nvPr/>
        </p:nvGrpSpPr>
        <p:grpSpPr>
          <a:xfrm>
            <a:off x="-38329" y="6439329"/>
            <a:ext cx="12230329" cy="514923"/>
            <a:chOff x="-38329" y="6439329"/>
            <a:chExt cx="12230329" cy="514923"/>
          </a:xfrm>
        </p:grpSpPr>
        <p:sp>
          <p:nvSpPr>
            <p:cNvPr id="644" name="Google Shape;644;p4"/>
            <p:cNvSpPr/>
            <p:nvPr/>
          </p:nvSpPr>
          <p:spPr>
            <a:xfrm>
              <a:off x="-38329" y="6439329"/>
              <a:ext cx="12230329" cy="514923"/>
            </a:xfrm>
            <a:prstGeom prst="rect">
              <a:avLst/>
            </a:prstGeom>
            <a:solidFill>
              <a:schemeClr val="lt2">
                <a:alpha val="21569"/>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645" name="Google Shape;645;p4"/>
            <p:cNvGrpSpPr/>
            <p:nvPr/>
          </p:nvGrpSpPr>
          <p:grpSpPr>
            <a:xfrm>
              <a:off x="174420" y="6513871"/>
              <a:ext cx="2062926" cy="288000"/>
              <a:chOff x="525148" y="6430281"/>
              <a:chExt cx="2062926" cy="288000"/>
            </a:xfrm>
          </p:grpSpPr>
          <p:grpSp>
            <p:nvGrpSpPr>
              <p:cNvPr id="646" name="Google Shape;646;p4"/>
              <p:cNvGrpSpPr/>
              <p:nvPr/>
            </p:nvGrpSpPr>
            <p:grpSpPr>
              <a:xfrm>
                <a:off x="525148" y="6430281"/>
                <a:ext cx="288000" cy="288000"/>
                <a:chOff x="0" y="0"/>
                <a:chExt cx="2316350" cy="2306338"/>
              </a:xfrm>
            </p:grpSpPr>
            <p:sp>
              <p:nvSpPr>
                <p:cNvPr id="647" name="Google Shape;647;p4"/>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48" name="Google Shape;648;p4"/>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49" name="Google Shape;649;p4"/>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50" name="Google Shape;650;p4"/>
                <p:cNvSpPr/>
                <p:nvPr/>
              </p:nvSpPr>
              <p:spPr>
                <a:xfrm>
                  <a:off x="864458" y="644171"/>
                  <a:ext cx="500653" cy="1021331"/>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651" name="Google Shape;651;p4"/>
              <p:cNvSpPr txBox="1"/>
              <p:nvPr/>
            </p:nvSpPr>
            <p:spPr>
              <a:xfrm>
                <a:off x="790787" y="6442807"/>
                <a:ext cx="1797287"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652" name="Google Shape;652;p4"/>
            <p:cNvGrpSpPr/>
            <p:nvPr/>
          </p:nvGrpSpPr>
          <p:grpSpPr>
            <a:xfrm>
              <a:off x="2987324" y="6513871"/>
              <a:ext cx="1671876" cy="288000"/>
              <a:chOff x="3159729" y="6430281"/>
              <a:chExt cx="1671876" cy="288000"/>
            </a:xfrm>
          </p:grpSpPr>
          <p:grpSp>
            <p:nvGrpSpPr>
              <p:cNvPr id="653" name="Google Shape;653;p4"/>
              <p:cNvGrpSpPr/>
              <p:nvPr/>
            </p:nvGrpSpPr>
            <p:grpSpPr>
              <a:xfrm>
                <a:off x="3159729" y="6430281"/>
                <a:ext cx="288000" cy="288000"/>
                <a:chOff x="0" y="0"/>
                <a:chExt cx="2319689" cy="2306338"/>
              </a:xfrm>
            </p:grpSpPr>
            <p:sp>
              <p:nvSpPr>
                <p:cNvPr id="654" name="Google Shape;654;p4"/>
                <p:cNvSpPr/>
                <p:nvPr/>
              </p:nvSpPr>
              <p:spPr>
                <a:xfrm>
                  <a:off x="0" y="0"/>
                  <a:ext cx="2319689" cy="2306338"/>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55" name="Google Shape;655;p4"/>
                <p:cNvSpPr/>
                <p:nvPr/>
              </p:nvSpPr>
              <p:spPr>
                <a:xfrm>
                  <a:off x="196923" y="193585"/>
                  <a:ext cx="1925844"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56" name="Google Shape;656;p4"/>
                <p:cNvSpPr/>
                <p:nvPr/>
              </p:nvSpPr>
              <p:spPr>
                <a:xfrm>
                  <a:off x="186910" y="183571"/>
                  <a:ext cx="1945869"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57" name="Google Shape;657;p4"/>
                <p:cNvSpPr/>
                <p:nvPr/>
              </p:nvSpPr>
              <p:spPr>
                <a:xfrm>
                  <a:off x="650849" y="644171"/>
                  <a:ext cx="1017994" cy="1014655"/>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58" name="Google Shape;658;p4"/>
                <p:cNvSpPr/>
                <p:nvPr/>
              </p:nvSpPr>
              <p:spPr>
                <a:xfrm>
                  <a:off x="891162" y="884483"/>
                  <a:ext cx="537368" cy="534030"/>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59" name="Google Shape;659;p4"/>
                <p:cNvSpPr/>
                <p:nvPr/>
              </p:nvSpPr>
              <p:spPr>
                <a:xfrm>
                  <a:off x="1378463" y="817730"/>
                  <a:ext cx="116823" cy="120157"/>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660" name="Google Shape;660;p4"/>
              <p:cNvSpPr txBox="1"/>
              <p:nvPr/>
            </p:nvSpPr>
            <p:spPr>
              <a:xfrm>
                <a:off x="3425451"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661" name="Google Shape;661;p4"/>
            <p:cNvGrpSpPr/>
            <p:nvPr/>
          </p:nvGrpSpPr>
          <p:grpSpPr>
            <a:xfrm>
              <a:off x="7859944" y="6513871"/>
              <a:ext cx="1688552" cy="288000"/>
              <a:chOff x="7659365" y="6430281"/>
              <a:chExt cx="1688552" cy="288000"/>
            </a:xfrm>
          </p:grpSpPr>
          <p:grpSp>
            <p:nvGrpSpPr>
              <p:cNvPr id="662" name="Google Shape;662;p4"/>
              <p:cNvGrpSpPr/>
              <p:nvPr/>
            </p:nvGrpSpPr>
            <p:grpSpPr>
              <a:xfrm>
                <a:off x="7659365" y="6430281"/>
                <a:ext cx="288000" cy="288000"/>
                <a:chOff x="1221756" y="5672607"/>
                <a:chExt cx="2316353" cy="2309676"/>
              </a:xfrm>
            </p:grpSpPr>
            <p:sp>
              <p:nvSpPr>
                <p:cNvPr id="663" name="Google Shape;663;p4"/>
                <p:cNvSpPr/>
                <p:nvPr/>
              </p:nvSpPr>
              <p:spPr>
                <a:xfrm>
                  <a:off x="1221756" y="5672607"/>
                  <a:ext cx="2316353" cy="2309676"/>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64" name="Google Shape;664;p4"/>
                <p:cNvSpPr/>
                <p:nvPr/>
              </p:nvSpPr>
              <p:spPr>
                <a:xfrm>
                  <a:off x="1418678" y="5869530"/>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65" name="Google Shape;665;p4"/>
                <p:cNvSpPr/>
                <p:nvPr/>
              </p:nvSpPr>
              <p:spPr>
                <a:xfrm>
                  <a:off x="1405328" y="5859517"/>
                  <a:ext cx="1949206" cy="193585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66" name="Google Shape;666;p4"/>
                <p:cNvSpPr/>
                <p:nvPr/>
              </p:nvSpPr>
              <p:spPr>
                <a:xfrm>
                  <a:off x="1899305" y="6493676"/>
                  <a:ext cx="964591" cy="67087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667" name="Google Shape;667;p4"/>
              <p:cNvSpPr txBox="1"/>
              <p:nvPr/>
            </p:nvSpPr>
            <p:spPr>
              <a:xfrm>
                <a:off x="7941763"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668" name="Google Shape;668;p4"/>
            <p:cNvGrpSpPr/>
            <p:nvPr/>
          </p:nvGrpSpPr>
          <p:grpSpPr>
            <a:xfrm>
              <a:off x="5422003" y="6513871"/>
              <a:ext cx="1675138" cy="291600"/>
              <a:chOff x="5416423" y="6430281"/>
              <a:chExt cx="1675138" cy="291600"/>
            </a:xfrm>
          </p:grpSpPr>
          <p:sp>
            <p:nvSpPr>
              <p:cNvPr id="669" name="Google Shape;669;p4"/>
              <p:cNvSpPr txBox="1"/>
              <p:nvPr/>
            </p:nvSpPr>
            <p:spPr>
              <a:xfrm>
                <a:off x="5685407"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670" name="Google Shape;670;p4"/>
              <p:cNvGrpSpPr/>
              <p:nvPr/>
            </p:nvGrpSpPr>
            <p:grpSpPr>
              <a:xfrm>
                <a:off x="5416423" y="6430281"/>
                <a:ext cx="291600" cy="291600"/>
                <a:chOff x="6142115" y="5967847"/>
                <a:chExt cx="720000" cy="720000"/>
              </a:xfrm>
            </p:grpSpPr>
            <p:grpSp>
              <p:nvGrpSpPr>
                <p:cNvPr id="671" name="Google Shape;671;p4"/>
                <p:cNvGrpSpPr/>
                <p:nvPr/>
              </p:nvGrpSpPr>
              <p:grpSpPr>
                <a:xfrm>
                  <a:off x="6142115" y="5967847"/>
                  <a:ext cx="720000" cy="720000"/>
                  <a:chOff x="0" y="0"/>
                  <a:chExt cx="2316350" cy="2306338"/>
                </a:xfrm>
              </p:grpSpPr>
              <p:sp>
                <p:nvSpPr>
                  <p:cNvPr id="672" name="Google Shape;672;p4"/>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73" name="Google Shape;673;p4"/>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74" name="Google Shape;674;p4"/>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675" name="Google Shape;675;p4"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676" name="Google Shape;676;p4"/>
            <p:cNvGrpSpPr/>
            <p:nvPr/>
          </p:nvGrpSpPr>
          <p:grpSpPr>
            <a:xfrm>
              <a:off x="10311298" y="6513871"/>
              <a:ext cx="1806364" cy="288000"/>
              <a:chOff x="10236861" y="6430281"/>
              <a:chExt cx="1806364" cy="288000"/>
            </a:xfrm>
          </p:grpSpPr>
          <p:grpSp>
            <p:nvGrpSpPr>
              <p:cNvPr id="677" name="Google Shape;677;p4"/>
              <p:cNvGrpSpPr/>
              <p:nvPr/>
            </p:nvGrpSpPr>
            <p:grpSpPr>
              <a:xfrm>
                <a:off x="10236861" y="6430281"/>
                <a:ext cx="288000" cy="288000"/>
                <a:chOff x="427015" y="339506"/>
                <a:chExt cx="2316352" cy="2306340"/>
              </a:xfrm>
            </p:grpSpPr>
            <p:grpSp>
              <p:nvGrpSpPr>
                <p:cNvPr id="678" name="Google Shape;678;p4"/>
                <p:cNvGrpSpPr/>
                <p:nvPr/>
              </p:nvGrpSpPr>
              <p:grpSpPr>
                <a:xfrm>
                  <a:off x="427015" y="339506"/>
                  <a:ext cx="2316352" cy="2306340"/>
                  <a:chOff x="0" y="0"/>
                  <a:chExt cx="2316350" cy="2306338"/>
                </a:xfrm>
              </p:grpSpPr>
              <p:sp>
                <p:nvSpPr>
                  <p:cNvPr id="679" name="Google Shape;679;p4"/>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80" name="Google Shape;680;p4"/>
                  <p:cNvSpPr/>
                  <p:nvPr/>
                </p:nvSpPr>
                <p:spPr>
                  <a:xfrm>
                    <a:off x="193584" y="196922"/>
                    <a:ext cx="1925998"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681" name="Google Shape;681;p4"/>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682" name="Google Shape;682;p4"/>
                <p:cNvSpPr/>
                <p:nvPr/>
              </p:nvSpPr>
              <p:spPr>
                <a:xfrm>
                  <a:off x="1004732" y="912105"/>
                  <a:ext cx="1186897" cy="1186841"/>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683" name="Google Shape;683;p4"/>
              <p:cNvSpPr txBox="1"/>
              <p:nvPr/>
            </p:nvSpPr>
            <p:spPr>
              <a:xfrm>
                <a:off x="10524861" y="6442807"/>
                <a:ext cx="151836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684" name="Google Shape;684;p4"/>
          <p:cNvPicPr preferRelativeResize="0"/>
          <p:nvPr/>
        </p:nvPicPr>
        <p:blipFill>
          <a:blip r:embed="rId5">
            <a:alphaModFix/>
          </a:blip>
          <a:stretch>
            <a:fillRect/>
          </a:stretch>
        </p:blipFill>
        <p:spPr>
          <a:xfrm>
            <a:off x="559350" y="2346138"/>
            <a:ext cx="590550" cy="466725"/>
          </a:xfrm>
          <a:prstGeom prst="rect">
            <a:avLst/>
          </a:prstGeom>
          <a:noFill/>
          <a:ln>
            <a:noFill/>
          </a:ln>
        </p:spPr>
      </p:pic>
      <p:pic>
        <p:nvPicPr>
          <p:cNvPr id="685" name="Google Shape;685;p4"/>
          <p:cNvPicPr preferRelativeResize="0"/>
          <p:nvPr/>
        </p:nvPicPr>
        <p:blipFill>
          <a:blip r:embed="rId6">
            <a:alphaModFix/>
          </a:blip>
          <a:stretch>
            <a:fillRect/>
          </a:stretch>
        </p:blipFill>
        <p:spPr>
          <a:xfrm>
            <a:off x="610551" y="3166644"/>
            <a:ext cx="488161" cy="646500"/>
          </a:xfrm>
          <a:prstGeom prst="rect">
            <a:avLst/>
          </a:prstGeom>
          <a:noFill/>
          <a:ln>
            <a:noFill/>
          </a:ln>
        </p:spPr>
      </p:pic>
      <p:pic>
        <p:nvPicPr>
          <p:cNvPr id="686" name="Google Shape;686;p4"/>
          <p:cNvPicPr preferRelativeResize="0"/>
          <p:nvPr/>
        </p:nvPicPr>
        <p:blipFill>
          <a:blip r:embed="rId7">
            <a:alphaModFix/>
          </a:blip>
          <a:stretch>
            <a:fillRect/>
          </a:stretch>
        </p:blipFill>
        <p:spPr>
          <a:xfrm>
            <a:off x="645075" y="4063149"/>
            <a:ext cx="419100" cy="552450"/>
          </a:xfrm>
          <a:prstGeom prst="rect">
            <a:avLst/>
          </a:prstGeom>
          <a:noFill/>
          <a:ln>
            <a:noFill/>
          </a:ln>
        </p:spPr>
      </p:pic>
      <p:pic>
        <p:nvPicPr>
          <p:cNvPr id="687" name="Google Shape;687;p4"/>
          <p:cNvPicPr preferRelativeResize="0"/>
          <p:nvPr/>
        </p:nvPicPr>
        <p:blipFill>
          <a:blip r:embed="rId8">
            <a:alphaModFix/>
          </a:blip>
          <a:stretch>
            <a:fillRect/>
          </a:stretch>
        </p:blipFill>
        <p:spPr>
          <a:xfrm>
            <a:off x="563511" y="5014357"/>
            <a:ext cx="746644" cy="514925"/>
          </a:xfrm>
          <a:prstGeom prst="rect">
            <a:avLst/>
          </a:prstGeom>
          <a:noFill/>
          <a:ln>
            <a:noFill/>
          </a:ln>
        </p:spPr>
      </p:pic>
      <p:sp>
        <p:nvSpPr>
          <p:cNvPr id="688" name="Google Shape;688;p4"/>
          <p:cNvSpPr txBox="1"/>
          <p:nvPr/>
        </p:nvSpPr>
        <p:spPr>
          <a:xfrm>
            <a:off x="1580989" y="5087163"/>
            <a:ext cx="4588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USFS - International Programme</a:t>
            </a:r>
            <a:endParaRPr>
              <a:solidFill>
                <a:schemeClr val="lt1"/>
              </a:solidFill>
            </a:endParaRPr>
          </a:p>
        </p:txBody>
      </p:sp>
      <p:pic>
        <p:nvPicPr>
          <p:cNvPr id="689" name="Google Shape;689;p4"/>
          <p:cNvPicPr preferRelativeResize="0"/>
          <p:nvPr/>
        </p:nvPicPr>
        <p:blipFill rotWithShape="1">
          <a:blip r:embed="rId9">
            <a:alphaModFix/>
          </a:blip>
          <a:srcRect t="23154"/>
          <a:stretch/>
        </p:blipFill>
        <p:spPr>
          <a:xfrm>
            <a:off x="6105200" y="-82775"/>
            <a:ext cx="6160051" cy="3889674"/>
          </a:xfrm>
          <a:prstGeom prst="rect">
            <a:avLst/>
          </a:prstGeom>
          <a:noFill/>
          <a:ln>
            <a:noFill/>
          </a:ln>
          <a:effectLst>
            <a:outerShdw blurRad="57150" dist="19050" dir="5400000" algn="bl" rotWithShape="0">
              <a:srgbClr val="000000">
                <a:alpha val="50000"/>
              </a:srgbClr>
            </a:outerShdw>
            <a:reflection endPos="30000" dist="38100" dir="5400000" fadeDir="5400012" sy="-100000" algn="bl" rotWithShape="0"/>
          </a:effectLst>
        </p:spPr>
      </p:pic>
      <p:pic>
        <p:nvPicPr>
          <p:cNvPr id="690" name="Google Shape;690;p4"/>
          <p:cNvPicPr preferRelativeResize="0"/>
          <p:nvPr/>
        </p:nvPicPr>
        <p:blipFill rotWithShape="1">
          <a:blip r:embed="rId10">
            <a:alphaModFix/>
          </a:blip>
          <a:srcRect t="29468"/>
          <a:stretch/>
        </p:blipFill>
        <p:spPr>
          <a:xfrm>
            <a:off x="6105300" y="3218175"/>
            <a:ext cx="6160051" cy="32211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g3f7672d77ab_0_0"/>
          <p:cNvSpPr/>
          <p:nvPr/>
        </p:nvSpPr>
        <p:spPr>
          <a:xfrm>
            <a:off x="-38325" y="175"/>
            <a:ext cx="12192000" cy="6858000"/>
          </a:xfrm>
          <a:prstGeom prst="rect">
            <a:avLst/>
          </a:prstGeom>
          <a:gradFill>
            <a:gsLst>
              <a:gs pos="0">
                <a:srgbClr val="DB0000"/>
              </a:gs>
              <a:gs pos="100000">
                <a:srgbClr val="540303"/>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96" name="Google Shape;696;g3f7672d77ab_0_0"/>
          <p:cNvPicPr preferRelativeResize="0"/>
          <p:nvPr/>
        </p:nvPicPr>
        <p:blipFill>
          <a:blip r:embed="rId3">
            <a:alphaModFix/>
          </a:blip>
          <a:stretch>
            <a:fillRect/>
          </a:stretch>
        </p:blipFill>
        <p:spPr>
          <a:xfrm>
            <a:off x="5902450" y="9000"/>
            <a:ext cx="6251226" cy="3612125"/>
          </a:xfrm>
          <a:prstGeom prst="rect">
            <a:avLst/>
          </a:prstGeom>
          <a:noFill/>
          <a:ln>
            <a:noFill/>
          </a:ln>
        </p:spPr>
      </p:pic>
      <p:pic>
        <p:nvPicPr>
          <p:cNvPr id="697" name="Google Shape;697;g3f7672d77ab_0_0"/>
          <p:cNvPicPr preferRelativeResize="0"/>
          <p:nvPr/>
        </p:nvPicPr>
        <p:blipFill>
          <a:blip r:embed="rId4">
            <a:alphaModFix/>
          </a:blip>
          <a:stretch>
            <a:fillRect/>
          </a:stretch>
        </p:blipFill>
        <p:spPr>
          <a:xfrm>
            <a:off x="5902450" y="3358650"/>
            <a:ext cx="6251226" cy="3119476"/>
          </a:xfrm>
          <a:prstGeom prst="rect">
            <a:avLst/>
          </a:prstGeom>
          <a:noFill/>
          <a:ln>
            <a:noFill/>
          </a:ln>
        </p:spPr>
      </p:pic>
      <p:sp>
        <p:nvSpPr>
          <p:cNvPr id="698" name="Google Shape;698;g3f7672d77ab_0_0"/>
          <p:cNvSpPr txBox="1"/>
          <p:nvPr/>
        </p:nvSpPr>
        <p:spPr>
          <a:xfrm>
            <a:off x="590113" y="1186248"/>
            <a:ext cx="47943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PELATIHAN TEKNIK INVESTIGASI LANJUTAN</a:t>
            </a:r>
            <a:endParaRPr/>
          </a:p>
        </p:txBody>
      </p:sp>
      <p:pic>
        <p:nvPicPr>
          <p:cNvPr id="699" name="Google Shape;699;g3f7672d77ab_0_0" descr="A green and brown logo&#10;&#10;Description automatically generated"/>
          <p:cNvPicPr preferRelativeResize="0"/>
          <p:nvPr/>
        </p:nvPicPr>
        <p:blipFill rotWithShape="1">
          <a:blip r:embed="rId5">
            <a:alphaModFix/>
          </a:blip>
          <a:srcRect/>
          <a:stretch/>
        </p:blipFill>
        <p:spPr>
          <a:xfrm>
            <a:off x="128947" y="100771"/>
            <a:ext cx="430403" cy="430403"/>
          </a:xfrm>
          <a:prstGeom prst="rect">
            <a:avLst/>
          </a:prstGeom>
          <a:noFill/>
          <a:ln>
            <a:noFill/>
          </a:ln>
        </p:spPr>
      </p:pic>
      <p:sp>
        <p:nvSpPr>
          <p:cNvPr id="700" name="Google Shape;700;g3f7672d77ab_0_0"/>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701" name="Google Shape;701;g3f7672d77ab_0_0"/>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12 - 16 JANUARI 2026</a:t>
            </a:r>
            <a:endParaRPr/>
          </a:p>
        </p:txBody>
      </p:sp>
      <p:sp>
        <p:nvSpPr>
          <p:cNvPr id="702" name="Google Shape;702;g3f7672d77ab_0_0"/>
          <p:cNvSpPr txBox="1"/>
          <p:nvPr/>
        </p:nvSpPr>
        <p:spPr>
          <a:xfrm>
            <a:off x="1396314" y="3205053"/>
            <a:ext cx="39882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HOTEL HARIS SENTUL</a:t>
            </a:r>
            <a:endParaRPr/>
          </a:p>
        </p:txBody>
      </p:sp>
      <p:sp>
        <p:nvSpPr>
          <p:cNvPr id="703" name="Google Shape;703;g3f7672d77ab_0_0"/>
          <p:cNvSpPr txBox="1"/>
          <p:nvPr/>
        </p:nvSpPr>
        <p:spPr>
          <a:xfrm>
            <a:off x="1396314" y="4185450"/>
            <a:ext cx="4588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14 Orang (PPNS)</a:t>
            </a:r>
            <a:endParaRPr>
              <a:solidFill>
                <a:schemeClr val="lt1"/>
              </a:solidFill>
            </a:endParaRPr>
          </a:p>
        </p:txBody>
      </p:sp>
      <p:grpSp>
        <p:nvGrpSpPr>
          <p:cNvPr id="704" name="Google Shape;704;g3f7672d77ab_0_0"/>
          <p:cNvGrpSpPr/>
          <p:nvPr/>
        </p:nvGrpSpPr>
        <p:grpSpPr>
          <a:xfrm>
            <a:off x="-38329" y="6439329"/>
            <a:ext cx="12230400" cy="514800"/>
            <a:chOff x="-38329" y="6439329"/>
            <a:chExt cx="12230400" cy="514800"/>
          </a:xfrm>
        </p:grpSpPr>
        <p:sp>
          <p:nvSpPr>
            <p:cNvPr id="705" name="Google Shape;705;g3f7672d77ab_0_0"/>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706" name="Google Shape;706;g3f7672d77ab_0_0"/>
            <p:cNvGrpSpPr/>
            <p:nvPr/>
          </p:nvGrpSpPr>
          <p:grpSpPr>
            <a:xfrm>
              <a:off x="174420" y="6513871"/>
              <a:ext cx="2062939" cy="288062"/>
              <a:chOff x="525148" y="6430281"/>
              <a:chExt cx="2062939" cy="288062"/>
            </a:xfrm>
          </p:grpSpPr>
          <p:grpSp>
            <p:nvGrpSpPr>
              <p:cNvPr id="707" name="Google Shape;707;g3f7672d77ab_0_0"/>
              <p:cNvGrpSpPr/>
              <p:nvPr/>
            </p:nvGrpSpPr>
            <p:grpSpPr>
              <a:xfrm>
                <a:off x="525148" y="6430281"/>
                <a:ext cx="287920" cy="288062"/>
                <a:chOff x="0" y="0"/>
                <a:chExt cx="2316330" cy="2306340"/>
              </a:xfrm>
            </p:grpSpPr>
            <p:sp>
              <p:nvSpPr>
                <p:cNvPr id="708" name="Google Shape;708;g3f7672d77ab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09" name="Google Shape;709;g3f7672d77ab_0_0"/>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10" name="Google Shape;710;g3f7672d77ab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11" name="Google Shape;711;g3f7672d77ab_0_0"/>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712" name="Google Shape;712;g3f7672d77ab_0_0"/>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713" name="Google Shape;713;g3f7672d77ab_0_0"/>
            <p:cNvGrpSpPr/>
            <p:nvPr/>
          </p:nvGrpSpPr>
          <p:grpSpPr>
            <a:xfrm>
              <a:off x="2987324" y="6513871"/>
              <a:ext cx="1671822" cy="288062"/>
              <a:chOff x="3159729" y="6430281"/>
              <a:chExt cx="1671822" cy="288062"/>
            </a:xfrm>
          </p:grpSpPr>
          <p:grpSp>
            <p:nvGrpSpPr>
              <p:cNvPr id="714" name="Google Shape;714;g3f7672d77ab_0_0"/>
              <p:cNvGrpSpPr/>
              <p:nvPr/>
            </p:nvGrpSpPr>
            <p:grpSpPr>
              <a:xfrm>
                <a:off x="3159729" y="6430281"/>
                <a:ext cx="288104" cy="288062"/>
                <a:chOff x="0" y="0"/>
                <a:chExt cx="2319678" cy="2306340"/>
              </a:xfrm>
            </p:grpSpPr>
            <p:sp>
              <p:nvSpPr>
                <p:cNvPr id="715" name="Google Shape;715;g3f7672d77ab_0_0"/>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16" name="Google Shape;716;g3f7672d77ab_0_0"/>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17" name="Google Shape;717;g3f7672d77ab_0_0"/>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18" name="Google Shape;718;g3f7672d77ab_0_0"/>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19" name="Google Shape;719;g3f7672d77ab_0_0"/>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20" name="Google Shape;720;g3f7672d77ab_0_0"/>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721" name="Google Shape;721;g3f7672d77ab_0_0"/>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722" name="Google Shape;722;g3f7672d77ab_0_0"/>
            <p:cNvGrpSpPr/>
            <p:nvPr/>
          </p:nvGrpSpPr>
          <p:grpSpPr>
            <a:xfrm>
              <a:off x="7859903" y="6513912"/>
              <a:ext cx="1688539" cy="288020"/>
              <a:chOff x="7659324" y="6430322"/>
              <a:chExt cx="1688539" cy="288020"/>
            </a:xfrm>
          </p:grpSpPr>
          <p:grpSp>
            <p:nvGrpSpPr>
              <p:cNvPr id="723" name="Google Shape;723;g3f7672d77ab_0_0"/>
              <p:cNvGrpSpPr/>
              <p:nvPr/>
            </p:nvGrpSpPr>
            <p:grpSpPr>
              <a:xfrm>
                <a:off x="7659324" y="6430322"/>
                <a:ext cx="287916" cy="288020"/>
                <a:chOff x="1221756" y="5672607"/>
                <a:chExt cx="2316300" cy="2309700"/>
              </a:xfrm>
            </p:grpSpPr>
            <p:sp>
              <p:nvSpPr>
                <p:cNvPr id="724" name="Google Shape;724;g3f7672d77ab_0_0"/>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25" name="Google Shape;725;g3f7672d77ab_0_0"/>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26" name="Google Shape;726;g3f7672d77ab_0_0"/>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27" name="Google Shape;727;g3f7672d77ab_0_0"/>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728" name="Google Shape;728;g3f7672d77ab_0_0"/>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729" name="Google Shape;729;g3f7672d77ab_0_0"/>
            <p:cNvGrpSpPr/>
            <p:nvPr/>
          </p:nvGrpSpPr>
          <p:grpSpPr>
            <a:xfrm>
              <a:off x="5422003" y="6513871"/>
              <a:ext cx="1675084" cy="291616"/>
              <a:chOff x="5416423" y="6430281"/>
              <a:chExt cx="1675084" cy="291616"/>
            </a:xfrm>
          </p:grpSpPr>
          <p:sp>
            <p:nvSpPr>
              <p:cNvPr id="730" name="Google Shape;730;g3f7672d77ab_0_0"/>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731" name="Google Shape;731;g3f7672d77ab_0_0"/>
              <p:cNvGrpSpPr/>
              <p:nvPr/>
            </p:nvGrpSpPr>
            <p:grpSpPr>
              <a:xfrm>
                <a:off x="5416423" y="6430281"/>
                <a:ext cx="291566" cy="291616"/>
                <a:chOff x="6142115" y="5967847"/>
                <a:chExt cx="719915" cy="720039"/>
              </a:xfrm>
            </p:grpSpPr>
            <p:grpSp>
              <p:nvGrpSpPr>
                <p:cNvPr id="732" name="Google Shape;732;g3f7672d77ab_0_0"/>
                <p:cNvGrpSpPr/>
                <p:nvPr/>
              </p:nvGrpSpPr>
              <p:grpSpPr>
                <a:xfrm>
                  <a:off x="6142115" y="5967847"/>
                  <a:ext cx="719915" cy="720039"/>
                  <a:chOff x="0" y="0"/>
                  <a:chExt cx="2316330" cy="2306340"/>
                </a:xfrm>
              </p:grpSpPr>
              <p:sp>
                <p:nvSpPr>
                  <p:cNvPr id="733" name="Google Shape;733;g3f7672d77ab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34" name="Google Shape;734;g3f7672d77ab_0_0"/>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35" name="Google Shape;735;g3f7672d77ab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736" name="Google Shape;736;g3f7672d77ab_0_0" descr="A white and blue logo&#10;&#10;Description automatically generated"/>
                <p:cNvPicPr preferRelativeResize="0"/>
                <p:nvPr/>
              </p:nvPicPr>
              <p:blipFill rotWithShape="1">
                <a:blip r:embed="rId6">
                  <a:alphaModFix/>
                </a:blip>
                <a:srcRect/>
                <a:stretch/>
              </p:blipFill>
              <p:spPr>
                <a:xfrm>
                  <a:off x="6306587" y="6137795"/>
                  <a:ext cx="389718" cy="388127"/>
                </a:xfrm>
                <a:prstGeom prst="rect">
                  <a:avLst/>
                </a:prstGeom>
                <a:noFill/>
                <a:ln>
                  <a:noFill/>
                </a:ln>
              </p:spPr>
            </p:pic>
          </p:grpSp>
        </p:grpSp>
        <p:grpSp>
          <p:nvGrpSpPr>
            <p:cNvPr id="737" name="Google Shape;737;g3f7672d77ab_0_0"/>
            <p:cNvGrpSpPr/>
            <p:nvPr/>
          </p:nvGrpSpPr>
          <p:grpSpPr>
            <a:xfrm>
              <a:off x="10311284" y="6513880"/>
              <a:ext cx="1806314" cy="288062"/>
              <a:chOff x="10236847" y="6430290"/>
              <a:chExt cx="1806314" cy="288062"/>
            </a:xfrm>
          </p:grpSpPr>
          <p:grpSp>
            <p:nvGrpSpPr>
              <p:cNvPr id="738" name="Google Shape;738;g3f7672d77ab_0_0"/>
              <p:cNvGrpSpPr/>
              <p:nvPr/>
            </p:nvGrpSpPr>
            <p:grpSpPr>
              <a:xfrm>
                <a:off x="10236847" y="6430290"/>
                <a:ext cx="287920" cy="288062"/>
                <a:chOff x="427015" y="339506"/>
                <a:chExt cx="2316330" cy="2306340"/>
              </a:xfrm>
            </p:grpSpPr>
            <p:grpSp>
              <p:nvGrpSpPr>
                <p:cNvPr id="739" name="Google Shape;739;g3f7672d77ab_0_0"/>
                <p:cNvGrpSpPr/>
                <p:nvPr/>
              </p:nvGrpSpPr>
              <p:grpSpPr>
                <a:xfrm>
                  <a:off x="427015" y="339506"/>
                  <a:ext cx="2316330" cy="2306340"/>
                  <a:chOff x="0" y="0"/>
                  <a:chExt cx="2316330" cy="2306340"/>
                </a:xfrm>
              </p:grpSpPr>
              <p:sp>
                <p:nvSpPr>
                  <p:cNvPr id="740" name="Google Shape;740;g3f7672d77ab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41" name="Google Shape;741;g3f7672d77ab_0_0"/>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42" name="Google Shape;742;g3f7672d77ab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743" name="Google Shape;743;g3f7672d77ab_0_0"/>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744" name="Google Shape;744;g3f7672d77ab_0_0"/>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745" name="Google Shape;745;g3f7672d77ab_0_0"/>
          <p:cNvPicPr preferRelativeResize="0"/>
          <p:nvPr/>
        </p:nvPicPr>
        <p:blipFill>
          <a:blip r:embed="rId7">
            <a:alphaModFix/>
          </a:blip>
          <a:stretch>
            <a:fillRect/>
          </a:stretch>
        </p:blipFill>
        <p:spPr>
          <a:xfrm>
            <a:off x="559350" y="2346138"/>
            <a:ext cx="590550" cy="466725"/>
          </a:xfrm>
          <a:prstGeom prst="rect">
            <a:avLst/>
          </a:prstGeom>
          <a:noFill/>
          <a:ln>
            <a:noFill/>
          </a:ln>
        </p:spPr>
      </p:pic>
      <p:pic>
        <p:nvPicPr>
          <p:cNvPr id="746" name="Google Shape;746;g3f7672d77ab_0_0"/>
          <p:cNvPicPr preferRelativeResize="0"/>
          <p:nvPr/>
        </p:nvPicPr>
        <p:blipFill>
          <a:blip r:embed="rId8">
            <a:alphaModFix/>
          </a:blip>
          <a:stretch>
            <a:fillRect/>
          </a:stretch>
        </p:blipFill>
        <p:spPr>
          <a:xfrm>
            <a:off x="610551" y="3166644"/>
            <a:ext cx="488161" cy="646500"/>
          </a:xfrm>
          <a:prstGeom prst="rect">
            <a:avLst/>
          </a:prstGeom>
          <a:noFill/>
          <a:ln>
            <a:noFill/>
          </a:ln>
        </p:spPr>
      </p:pic>
      <p:pic>
        <p:nvPicPr>
          <p:cNvPr id="747" name="Google Shape;747;g3f7672d77ab_0_0"/>
          <p:cNvPicPr preferRelativeResize="0"/>
          <p:nvPr/>
        </p:nvPicPr>
        <p:blipFill>
          <a:blip r:embed="rId9">
            <a:alphaModFix/>
          </a:blip>
          <a:stretch>
            <a:fillRect/>
          </a:stretch>
        </p:blipFill>
        <p:spPr>
          <a:xfrm>
            <a:off x="645075" y="4063149"/>
            <a:ext cx="419100" cy="552450"/>
          </a:xfrm>
          <a:prstGeom prst="rect">
            <a:avLst/>
          </a:prstGeom>
          <a:noFill/>
          <a:ln>
            <a:noFill/>
          </a:ln>
        </p:spPr>
      </p:pic>
      <p:pic>
        <p:nvPicPr>
          <p:cNvPr id="748" name="Google Shape;748;g3f7672d77ab_0_0"/>
          <p:cNvPicPr preferRelativeResize="0"/>
          <p:nvPr/>
        </p:nvPicPr>
        <p:blipFill>
          <a:blip r:embed="rId10">
            <a:alphaModFix/>
          </a:blip>
          <a:stretch>
            <a:fillRect/>
          </a:stretch>
        </p:blipFill>
        <p:spPr>
          <a:xfrm>
            <a:off x="563511" y="5014357"/>
            <a:ext cx="746644" cy="514925"/>
          </a:xfrm>
          <a:prstGeom prst="rect">
            <a:avLst/>
          </a:prstGeom>
          <a:noFill/>
          <a:ln>
            <a:noFill/>
          </a:ln>
        </p:spPr>
      </p:pic>
      <p:sp>
        <p:nvSpPr>
          <p:cNvPr id="749" name="Google Shape;749;g3f7672d77ab_0_0"/>
          <p:cNvSpPr txBox="1"/>
          <p:nvPr/>
        </p:nvSpPr>
        <p:spPr>
          <a:xfrm>
            <a:off x="1580989" y="5087163"/>
            <a:ext cx="4588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USFS - International Programme</a:t>
            </a:r>
            <a:endParaRPr>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g3f9abca5594_0_0"/>
          <p:cNvSpPr/>
          <p:nvPr/>
        </p:nvSpPr>
        <p:spPr>
          <a:xfrm>
            <a:off x="-38325" y="0"/>
            <a:ext cx="12230400" cy="6954000"/>
          </a:xfrm>
          <a:prstGeom prst="rect">
            <a:avLst/>
          </a:prstGeom>
          <a:gradFill>
            <a:gsLst>
              <a:gs pos="0">
                <a:srgbClr val="DB0000"/>
              </a:gs>
              <a:gs pos="100000">
                <a:srgbClr val="540303"/>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55" name="Google Shape;755;g3f9abca5594_0_0"/>
          <p:cNvSpPr txBox="1"/>
          <p:nvPr/>
        </p:nvSpPr>
        <p:spPr>
          <a:xfrm>
            <a:off x="590113" y="1186248"/>
            <a:ext cx="47943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SOSIALISASI, KONSOLIDASI, DAN PEMUTAKHIRAN DATA PPNS</a:t>
            </a:r>
            <a:endParaRPr/>
          </a:p>
        </p:txBody>
      </p:sp>
      <p:pic>
        <p:nvPicPr>
          <p:cNvPr id="756" name="Google Shape;756;g3f9abca5594_0_0"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757" name="Google Shape;757;g3f9abca5594_0_0"/>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758" name="Google Shape;758;g3f9abca5594_0_0"/>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6 - 7 Mei 2026</a:t>
            </a:r>
            <a:endParaRPr/>
          </a:p>
        </p:txBody>
      </p:sp>
      <p:sp>
        <p:nvSpPr>
          <p:cNvPr id="759" name="Google Shape;759;g3f9abca5594_0_0"/>
          <p:cNvSpPr txBox="1"/>
          <p:nvPr/>
        </p:nvSpPr>
        <p:spPr>
          <a:xfrm>
            <a:off x="1396314" y="3205053"/>
            <a:ext cx="39882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Hotel Swiss-Belinn Bogor</a:t>
            </a:r>
            <a:endParaRPr/>
          </a:p>
        </p:txBody>
      </p:sp>
      <p:sp>
        <p:nvSpPr>
          <p:cNvPr id="760" name="Google Shape;760;g3f9abca5594_0_0"/>
          <p:cNvSpPr txBox="1"/>
          <p:nvPr/>
        </p:nvSpPr>
        <p:spPr>
          <a:xfrm>
            <a:off x="1396314" y="4185450"/>
            <a:ext cx="4588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50 Orang (PPNS)</a:t>
            </a:r>
            <a:endParaRPr>
              <a:solidFill>
                <a:schemeClr val="lt1"/>
              </a:solidFill>
            </a:endParaRPr>
          </a:p>
        </p:txBody>
      </p:sp>
      <p:grpSp>
        <p:nvGrpSpPr>
          <p:cNvPr id="761" name="Google Shape;761;g3f9abca5594_0_0"/>
          <p:cNvGrpSpPr/>
          <p:nvPr/>
        </p:nvGrpSpPr>
        <p:grpSpPr>
          <a:xfrm>
            <a:off x="-38329" y="6439329"/>
            <a:ext cx="12230400" cy="514800"/>
            <a:chOff x="-38329" y="6439329"/>
            <a:chExt cx="12230400" cy="514800"/>
          </a:xfrm>
        </p:grpSpPr>
        <p:sp>
          <p:nvSpPr>
            <p:cNvPr id="762" name="Google Shape;762;g3f9abca5594_0_0"/>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763" name="Google Shape;763;g3f9abca5594_0_0"/>
            <p:cNvGrpSpPr/>
            <p:nvPr/>
          </p:nvGrpSpPr>
          <p:grpSpPr>
            <a:xfrm>
              <a:off x="174420" y="6513871"/>
              <a:ext cx="2062939" cy="288062"/>
              <a:chOff x="525148" y="6430281"/>
              <a:chExt cx="2062939" cy="288062"/>
            </a:xfrm>
          </p:grpSpPr>
          <p:grpSp>
            <p:nvGrpSpPr>
              <p:cNvPr id="764" name="Google Shape;764;g3f9abca5594_0_0"/>
              <p:cNvGrpSpPr/>
              <p:nvPr/>
            </p:nvGrpSpPr>
            <p:grpSpPr>
              <a:xfrm>
                <a:off x="525148" y="6430281"/>
                <a:ext cx="287920" cy="288062"/>
                <a:chOff x="0" y="0"/>
                <a:chExt cx="2316330" cy="2306340"/>
              </a:xfrm>
            </p:grpSpPr>
            <p:sp>
              <p:nvSpPr>
                <p:cNvPr id="765" name="Google Shape;765;g3f9abca5594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66" name="Google Shape;766;g3f9abca5594_0_0"/>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67" name="Google Shape;767;g3f9abca5594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68" name="Google Shape;768;g3f9abca5594_0_0"/>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769" name="Google Shape;769;g3f9abca5594_0_0"/>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770" name="Google Shape;770;g3f9abca5594_0_0"/>
            <p:cNvGrpSpPr/>
            <p:nvPr/>
          </p:nvGrpSpPr>
          <p:grpSpPr>
            <a:xfrm>
              <a:off x="2987324" y="6513871"/>
              <a:ext cx="1671822" cy="288062"/>
              <a:chOff x="3159729" y="6430281"/>
              <a:chExt cx="1671822" cy="288062"/>
            </a:xfrm>
          </p:grpSpPr>
          <p:grpSp>
            <p:nvGrpSpPr>
              <p:cNvPr id="771" name="Google Shape;771;g3f9abca5594_0_0"/>
              <p:cNvGrpSpPr/>
              <p:nvPr/>
            </p:nvGrpSpPr>
            <p:grpSpPr>
              <a:xfrm>
                <a:off x="3159729" y="6430281"/>
                <a:ext cx="288104" cy="288062"/>
                <a:chOff x="0" y="0"/>
                <a:chExt cx="2319678" cy="2306340"/>
              </a:xfrm>
            </p:grpSpPr>
            <p:sp>
              <p:nvSpPr>
                <p:cNvPr id="772" name="Google Shape;772;g3f9abca5594_0_0"/>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73" name="Google Shape;773;g3f9abca5594_0_0"/>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74" name="Google Shape;774;g3f9abca5594_0_0"/>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75" name="Google Shape;775;g3f9abca5594_0_0"/>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76" name="Google Shape;776;g3f9abca5594_0_0"/>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77" name="Google Shape;777;g3f9abca5594_0_0"/>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778" name="Google Shape;778;g3f9abca5594_0_0"/>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779" name="Google Shape;779;g3f9abca5594_0_0"/>
            <p:cNvGrpSpPr/>
            <p:nvPr/>
          </p:nvGrpSpPr>
          <p:grpSpPr>
            <a:xfrm>
              <a:off x="7859903" y="6513912"/>
              <a:ext cx="1688539" cy="288020"/>
              <a:chOff x="7659324" y="6430322"/>
              <a:chExt cx="1688539" cy="288020"/>
            </a:xfrm>
          </p:grpSpPr>
          <p:grpSp>
            <p:nvGrpSpPr>
              <p:cNvPr id="780" name="Google Shape;780;g3f9abca5594_0_0"/>
              <p:cNvGrpSpPr/>
              <p:nvPr/>
            </p:nvGrpSpPr>
            <p:grpSpPr>
              <a:xfrm>
                <a:off x="7659324" y="6430322"/>
                <a:ext cx="287916" cy="288020"/>
                <a:chOff x="1221756" y="5672607"/>
                <a:chExt cx="2316300" cy="2309700"/>
              </a:xfrm>
            </p:grpSpPr>
            <p:sp>
              <p:nvSpPr>
                <p:cNvPr id="781" name="Google Shape;781;g3f9abca5594_0_0"/>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82" name="Google Shape;782;g3f9abca5594_0_0"/>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83" name="Google Shape;783;g3f9abca5594_0_0"/>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84" name="Google Shape;784;g3f9abca5594_0_0"/>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785" name="Google Shape;785;g3f9abca5594_0_0"/>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786" name="Google Shape;786;g3f9abca5594_0_0"/>
            <p:cNvGrpSpPr/>
            <p:nvPr/>
          </p:nvGrpSpPr>
          <p:grpSpPr>
            <a:xfrm>
              <a:off x="5422003" y="6513871"/>
              <a:ext cx="1675084" cy="291616"/>
              <a:chOff x="5416423" y="6430281"/>
              <a:chExt cx="1675084" cy="291616"/>
            </a:xfrm>
          </p:grpSpPr>
          <p:sp>
            <p:nvSpPr>
              <p:cNvPr id="787" name="Google Shape;787;g3f9abca5594_0_0"/>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788" name="Google Shape;788;g3f9abca5594_0_0"/>
              <p:cNvGrpSpPr/>
              <p:nvPr/>
            </p:nvGrpSpPr>
            <p:grpSpPr>
              <a:xfrm>
                <a:off x="5416423" y="6430281"/>
                <a:ext cx="291566" cy="291616"/>
                <a:chOff x="6142115" y="5967847"/>
                <a:chExt cx="719915" cy="720039"/>
              </a:xfrm>
            </p:grpSpPr>
            <p:grpSp>
              <p:nvGrpSpPr>
                <p:cNvPr id="789" name="Google Shape;789;g3f9abca5594_0_0"/>
                <p:cNvGrpSpPr/>
                <p:nvPr/>
              </p:nvGrpSpPr>
              <p:grpSpPr>
                <a:xfrm>
                  <a:off x="6142115" y="5967847"/>
                  <a:ext cx="719915" cy="720039"/>
                  <a:chOff x="0" y="0"/>
                  <a:chExt cx="2316330" cy="2306340"/>
                </a:xfrm>
              </p:grpSpPr>
              <p:sp>
                <p:nvSpPr>
                  <p:cNvPr id="790" name="Google Shape;790;g3f9abca5594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91" name="Google Shape;791;g3f9abca5594_0_0"/>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92" name="Google Shape;792;g3f9abca5594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793" name="Google Shape;793;g3f9abca5594_0_0"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794" name="Google Shape;794;g3f9abca5594_0_0"/>
            <p:cNvGrpSpPr/>
            <p:nvPr/>
          </p:nvGrpSpPr>
          <p:grpSpPr>
            <a:xfrm>
              <a:off x="10311284" y="6513880"/>
              <a:ext cx="1806314" cy="288062"/>
              <a:chOff x="10236847" y="6430290"/>
              <a:chExt cx="1806314" cy="288062"/>
            </a:xfrm>
          </p:grpSpPr>
          <p:grpSp>
            <p:nvGrpSpPr>
              <p:cNvPr id="795" name="Google Shape;795;g3f9abca5594_0_0"/>
              <p:cNvGrpSpPr/>
              <p:nvPr/>
            </p:nvGrpSpPr>
            <p:grpSpPr>
              <a:xfrm>
                <a:off x="10236847" y="6430290"/>
                <a:ext cx="287920" cy="288062"/>
                <a:chOff x="427015" y="339506"/>
                <a:chExt cx="2316330" cy="2306340"/>
              </a:xfrm>
            </p:grpSpPr>
            <p:grpSp>
              <p:nvGrpSpPr>
                <p:cNvPr id="796" name="Google Shape;796;g3f9abca5594_0_0"/>
                <p:cNvGrpSpPr/>
                <p:nvPr/>
              </p:nvGrpSpPr>
              <p:grpSpPr>
                <a:xfrm>
                  <a:off x="427015" y="339506"/>
                  <a:ext cx="2316330" cy="2306340"/>
                  <a:chOff x="0" y="0"/>
                  <a:chExt cx="2316330" cy="2306340"/>
                </a:xfrm>
              </p:grpSpPr>
              <p:sp>
                <p:nvSpPr>
                  <p:cNvPr id="797" name="Google Shape;797;g3f9abca5594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98" name="Google Shape;798;g3f9abca5594_0_0"/>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799" name="Google Shape;799;g3f9abca5594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800" name="Google Shape;800;g3f9abca5594_0_0"/>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801" name="Google Shape;801;g3f9abca5594_0_0"/>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802" name="Google Shape;802;g3f9abca5594_0_0"/>
          <p:cNvPicPr preferRelativeResize="0"/>
          <p:nvPr/>
        </p:nvPicPr>
        <p:blipFill>
          <a:blip r:embed="rId5">
            <a:alphaModFix/>
          </a:blip>
          <a:stretch>
            <a:fillRect/>
          </a:stretch>
        </p:blipFill>
        <p:spPr>
          <a:xfrm>
            <a:off x="559350" y="2346138"/>
            <a:ext cx="590550" cy="466725"/>
          </a:xfrm>
          <a:prstGeom prst="rect">
            <a:avLst/>
          </a:prstGeom>
          <a:noFill/>
          <a:ln>
            <a:noFill/>
          </a:ln>
        </p:spPr>
      </p:pic>
      <p:pic>
        <p:nvPicPr>
          <p:cNvPr id="803" name="Google Shape;803;g3f9abca5594_0_0"/>
          <p:cNvPicPr preferRelativeResize="0"/>
          <p:nvPr/>
        </p:nvPicPr>
        <p:blipFill>
          <a:blip r:embed="rId6">
            <a:alphaModFix/>
          </a:blip>
          <a:stretch>
            <a:fillRect/>
          </a:stretch>
        </p:blipFill>
        <p:spPr>
          <a:xfrm>
            <a:off x="610551" y="3166644"/>
            <a:ext cx="488161" cy="646500"/>
          </a:xfrm>
          <a:prstGeom prst="rect">
            <a:avLst/>
          </a:prstGeom>
          <a:noFill/>
          <a:ln>
            <a:noFill/>
          </a:ln>
        </p:spPr>
      </p:pic>
      <p:pic>
        <p:nvPicPr>
          <p:cNvPr id="804" name="Google Shape;804;g3f9abca5594_0_0"/>
          <p:cNvPicPr preferRelativeResize="0"/>
          <p:nvPr/>
        </p:nvPicPr>
        <p:blipFill>
          <a:blip r:embed="rId7">
            <a:alphaModFix/>
          </a:blip>
          <a:stretch>
            <a:fillRect/>
          </a:stretch>
        </p:blipFill>
        <p:spPr>
          <a:xfrm>
            <a:off x="645075" y="4063149"/>
            <a:ext cx="419100" cy="552450"/>
          </a:xfrm>
          <a:prstGeom prst="rect">
            <a:avLst/>
          </a:prstGeom>
          <a:noFill/>
          <a:ln>
            <a:noFill/>
          </a:ln>
        </p:spPr>
      </p:pic>
      <p:pic>
        <p:nvPicPr>
          <p:cNvPr id="805" name="Google Shape;805;g3f9abca5594_0_0"/>
          <p:cNvPicPr preferRelativeResize="0"/>
          <p:nvPr/>
        </p:nvPicPr>
        <p:blipFill>
          <a:blip r:embed="rId8">
            <a:alphaModFix/>
          </a:blip>
          <a:stretch>
            <a:fillRect/>
          </a:stretch>
        </p:blipFill>
        <p:spPr>
          <a:xfrm>
            <a:off x="563511" y="5014357"/>
            <a:ext cx="746644" cy="514925"/>
          </a:xfrm>
          <a:prstGeom prst="rect">
            <a:avLst/>
          </a:prstGeom>
          <a:noFill/>
          <a:ln>
            <a:noFill/>
          </a:ln>
        </p:spPr>
      </p:pic>
      <p:sp>
        <p:nvSpPr>
          <p:cNvPr id="806" name="Google Shape;806;g3f9abca5594_0_0"/>
          <p:cNvSpPr txBox="1"/>
          <p:nvPr/>
        </p:nvSpPr>
        <p:spPr>
          <a:xfrm>
            <a:off x="1580989" y="5087163"/>
            <a:ext cx="4588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LAVERAGE </a:t>
            </a:r>
            <a:endParaRPr>
              <a:solidFill>
                <a:schemeClr val="lt1"/>
              </a:solidFill>
            </a:endParaRPr>
          </a:p>
        </p:txBody>
      </p:sp>
      <p:pic>
        <p:nvPicPr>
          <p:cNvPr id="807" name="Google Shape;807;g3f9abca5594_0_0"/>
          <p:cNvPicPr preferRelativeResize="0"/>
          <p:nvPr/>
        </p:nvPicPr>
        <p:blipFill rotWithShape="1">
          <a:blip r:embed="rId9">
            <a:alphaModFix/>
          </a:blip>
          <a:srcRect l="34333" t="17090" r="753" b="40484"/>
          <a:stretch/>
        </p:blipFill>
        <p:spPr>
          <a:xfrm>
            <a:off x="5266200" y="0"/>
            <a:ext cx="6925802" cy="4003824"/>
          </a:xfrm>
          <a:prstGeom prst="rect">
            <a:avLst/>
          </a:prstGeom>
          <a:noFill/>
          <a:ln>
            <a:noFill/>
          </a:ln>
        </p:spPr>
      </p:pic>
      <p:pic>
        <p:nvPicPr>
          <p:cNvPr id="808" name="Google Shape;808;g3f9abca5594_0_0"/>
          <p:cNvPicPr preferRelativeResize="0"/>
          <p:nvPr/>
        </p:nvPicPr>
        <p:blipFill rotWithShape="1">
          <a:blip r:embed="rId10">
            <a:alphaModFix/>
          </a:blip>
          <a:srcRect t="29718" b="21322"/>
          <a:stretch/>
        </p:blipFill>
        <p:spPr>
          <a:xfrm>
            <a:off x="5266200" y="3993550"/>
            <a:ext cx="6925802" cy="24457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12"/>
        <p:cNvGrpSpPr/>
        <p:nvPr/>
      </p:nvGrpSpPr>
      <p:grpSpPr>
        <a:xfrm>
          <a:off x="0" y="0"/>
          <a:ext cx="0" cy="0"/>
          <a:chOff x="0" y="0"/>
          <a:chExt cx="0" cy="0"/>
        </a:xfrm>
      </p:grpSpPr>
      <p:sp>
        <p:nvSpPr>
          <p:cNvPr id="813" name="Google Shape;813;g3f9a95e0627_0_192"/>
          <p:cNvSpPr/>
          <p:nvPr/>
        </p:nvSpPr>
        <p:spPr>
          <a:xfrm>
            <a:off x="-38325" y="-82775"/>
            <a:ext cx="12230400" cy="7023600"/>
          </a:xfrm>
          <a:prstGeom prst="rect">
            <a:avLst/>
          </a:prstGeom>
          <a:gradFill>
            <a:gsLst>
              <a:gs pos="0">
                <a:srgbClr val="DB0000"/>
              </a:gs>
              <a:gs pos="100000">
                <a:srgbClr val="540303"/>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14" name="Google Shape;814;g3f9a95e0627_0_192"/>
          <p:cNvSpPr txBox="1"/>
          <p:nvPr/>
        </p:nvSpPr>
        <p:spPr>
          <a:xfrm>
            <a:off x="590113" y="1186248"/>
            <a:ext cx="47943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BIMBINGAN TEKNIS PENGGUNAAN TEKNOLOGI OSINT</a:t>
            </a:r>
            <a:endParaRPr/>
          </a:p>
        </p:txBody>
      </p:sp>
      <p:pic>
        <p:nvPicPr>
          <p:cNvPr id="815" name="Google Shape;815;g3f9a95e0627_0_192"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816" name="Google Shape;816;g3f9a95e0627_0_192"/>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817" name="Google Shape;817;g3f9a95e0627_0_192"/>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18 - 22 Mei 2026</a:t>
            </a:r>
            <a:endParaRPr/>
          </a:p>
        </p:txBody>
      </p:sp>
      <p:sp>
        <p:nvSpPr>
          <p:cNvPr id="818" name="Google Shape;818;g3f9a95e0627_0_192"/>
          <p:cNvSpPr txBox="1"/>
          <p:nvPr/>
        </p:nvSpPr>
        <p:spPr>
          <a:xfrm>
            <a:off x="1396314" y="3218166"/>
            <a:ext cx="39882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Hotel Ibis Styles Bogo Raya,, Kabupaten Bogor, Provinis Jawa Barat</a:t>
            </a:r>
            <a:endParaRPr sz="1800">
              <a:solidFill>
                <a:schemeClr val="lt1"/>
              </a:solidFill>
              <a:latin typeface="Montserrat"/>
              <a:ea typeface="Montserrat"/>
              <a:cs typeface="Montserrat"/>
              <a:sym typeface="Montserrat"/>
            </a:endParaRPr>
          </a:p>
        </p:txBody>
      </p:sp>
      <p:sp>
        <p:nvSpPr>
          <p:cNvPr id="819" name="Google Shape;819;g3f9a95e0627_0_192"/>
          <p:cNvSpPr txBox="1"/>
          <p:nvPr/>
        </p:nvSpPr>
        <p:spPr>
          <a:xfrm>
            <a:off x="1396314" y="4185450"/>
            <a:ext cx="45885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40 Orang </a:t>
            </a:r>
            <a:endParaRPr sz="1800">
              <a:solidFill>
                <a:schemeClr val="lt1"/>
              </a:solidFill>
              <a:latin typeface="Montserrat"/>
              <a:ea typeface="Montserrat"/>
              <a:cs typeface="Montserrat"/>
              <a:sym typeface="Montserrat"/>
            </a:endParaRPr>
          </a:p>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(23 Polhut, 17 APH Lain)</a:t>
            </a:r>
            <a:endParaRPr/>
          </a:p>
        </p:txBody>
      </p:sp>
      <p:grpSp>
        <p:nvGrpSpPr>
          <p:cNvPr id="820" name="Google Shape;820;g3f9a95e0627_0_192"/>
          <p:cNvGrpSpPr/>
          <p:nvPr/>
        </p:nvGrpSpPr>
        <p:grpSpPr>
          <a:xfrm>
            <a:off x="-38329" y="6439329"/>
            <a:ext cx="12230400" cy="514800"/>
            <a:chOff x="-38329" y="6439329"/>
            <a:chExt cx="12230400" cy="514800"/>
          </a:xfrm>
        </p:grpSpPr>
        <p:sp>
          <p:nvSpPr>
            <p:cNvPr id="821" name="Google Shape;821;g3f9a95e0627_0_192"/>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822" name="Google Shape;822;g3f9a95e0627_0_192"/>
            <p:cNvGrpSpPr/>
            <p:nvPr/>
          </p:nvGrpSpPr>
          <p:grpSpPr>
            <a:xfrm>
              <a:off x="174420" y="6513871"/>
              <a:ext cx="2062939" cy="288062"/>
              <a:chOff x="525148" y="6430281"/>
              <a:chExt cx="2062939" cy="288062"/>
            </a:xfrm>
          </p:grpSpPr>
          <p:grpSp>
            <p:nvGrpSpPr>
              <p:cNvPr id="823" name="Google Shape;823;g3f9a95e0627_0_192"/>
              <p:cNvGrpSpPr/>
              <p:nvPr/>
            </p:nvGrpSpPr>
            <p:grpSpPr>
              <a:xfrm>
                <a:off x="525148" y="6430281"/>
                <a:ext cx="287920" cy="288062"/>
                <a:chOff x="0" y="0"/>
                <a:chExt cx="2316330" cy="2306340"/>
              </a:xfrm>
            </p:grpSpPr>
            <p:sp>
              <p:nvSpPr>
                <p:cNvPr id="824" name="Google Shape;824;g3f9a95e0627_0_192"/>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25" name="Google Shape;825;g3f9a95e0627_0_192"/>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26" name="Google Shape;826;g3f9a95e0627_0_192"/>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27" name="Google Shape;827;g3f9a95e0627_0_192"/>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828" name="Google Shape;828;g3f9a95e0627_0_192"/>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829" name="Google Shape;829;g3f9a95e0627_0_192"/>
            <p:cNvGrpSpPr/>
            <p:nvPr/>
          </p:nvGrpSpPr>
          <p:grpSpPr>
            <a:xfrm>
              <a:off x="2987324" y="6513871"/>
              <a:ext cx="1671822" cy="288062"/>
              <a:chOff x="3159729" y="6430281"/>
              <a:chExt cx="1671822" cy="288062"/>
            </a:xfrm>
          </p:grpSpPr>
          <p:grpSp>
            <p:nvGrpSpPr>
              <p:cNvPr id="830" name="Google Shape;830;g3f9a95e0627_0_192"/>
              <p:cNvGrpSpPr/>
              <p:nvPr/>
            </p:nvGrpSpPr>
            <p:grpSpPr>
              <a:xfrm>
                <a:off x="3159729" y="6430281"/>
                <a:ext cx="288104" cy="288062"/>
                <a:chOff x="0" y="0"/>
                <a:chExt cx="2319678" cy="2306340"/>
              </a:xfrm>
            </p:grpSpPr>
            <p:sp>
              <p:nvSpPr>
                <p:cNvPr id="831" name="Google Shape;831;g3f9a95e0627_0_192"/>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32" name="Google Shape;832;g3f9a95e0627_0_192"/>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33" name="Google Shape;833;g3f9a95e0627_0_192"/>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34" name="Google Shape;834;g3f9a95e0627_0_192"/>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35" name="Google Shape;835;g3f9a95e0627_0_192"/>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36" name="Google Shape;836;g3f9a95e0627_0_192"/>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837" name="Google Shape;837;g3f9a95e0627_0_192"/>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838" name="Google Shape;838;g3f9a95e0627_0_192"/>
            <p:cNvGrpSpPr/>
            <p:nvPr/>
          </p:nvGrpSpPr>
          <p:grpSpPr>
            <a:xfrm>
              <a:off x="7859903" y="6513912"/>
              <a:ext cx="1688539" cy="288020"/>
              <a:chOff x="7659324" y="6430322"/>
              <a:chExt cx="1688539" cy="288020"/>
            </a:xfrm>
          </p:grpSpPr>
          <p:grpSp>
            <p:nvGrpSpPr>
              <p:cNvPr id="839" name="Google Shape;839;g3f9a95e0627_0_192"/>
              <p:cNvGrpSpPr/>
              <p:nvPr/>
            </p:nvGrpSpPr>
            <p:grpSpPr>
              <a:xfrm>
                <a:off x="7659324" y="6430322"/>
                <a:ext cx="287916" cy="288020"/>
                <a:chOff x="1221756" y="5672607"/>
                <a:chExt cx="2316300" cy="2309700"/>
              </a:xfrm>
            </p:grpSpPr>
            <p:sp>
              <p:nvSpPr>
                <p:cNvPr id="840" name="Google Shape;840;g3f9a95e0627_0_192"/>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41" name="Google Shape;841;g3f9a95e0627_0_192"/>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42" name="Google Shape;842;g3f9a95e0627_0_192"/>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43" name="Google Shape;843;g3f9a95e0627_0_192"/>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844" name="Google Shape;844;g3f9a95e0627_0_192"/>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845" name="Google Shape;845;g3f9a95e0627_0_192"/>
            <p:cNvGrpSpPr/>
            <p:nvPr/>
          </p:nvGrpSpPr>
          <p:grpSpPr>
            <a:xfrm>
              <a:off x="5422003" y="6513871"/>
              <a:ext cx="1675084" cy="291616"/>
              <a:chOff x="5416423" y="6430281"/>
              <a:chExt cx="1675084" cy="291616"/>
            </a:xfrm>
          </p:grpSpPr>
          <p:sp>
            <p:nvSpPr>
              <p:cNvPr id="846" name="Google Shape;846;g3f9a95e0627_0_192"/>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847" name="Google Shape;847;g3f9a95e0627_0_192"/>
              <p:cNvGrpSpPr/>
              <p:nvPr/>
            </p:nvGrpSpPr>
            <p:grpSpPr>
              <a:xfrm>
                <a:off x="5416423" y="6430281"/>
                <a:ext cx="291566" cy="291616"/>
                <a:chOff x="6142115" y="5967847"/>
                <a:chExt cx="719915" cy="720039"/>
              </a:xfrm>
            </p:grpSpPr>
            <p:grpSp>
              <p:nvGrpSpPr>
                <p:cNvPr id="848" name="Google Shape;848;g3f9a95e0627_0_192"/>
                <p:cNvGrpSpPr/>
                <p:nvPr/>
              </p:nvGrpSpPr>
              <p:grpSpPr>
                <a:xfrm>
                  <a:off x="6142115" y="5967847"/>
                  <a:ext cx="719915" cy="720039"/>
                  <a:chOff x="0" y="0"/>
                  <a:chExt cx="2316330" cy="2306340"/>
                </a:xfrm>
              </p:grpSpPr>
              <p:sp>
                <p:nvSpPr>
                  <p:cNvPr id="849" name="Google Shape;849;g3f9a95e0627_0_192"/>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50" name="Google Shape;850;g3f9a95e0627_0_192"/>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51" name="Google Shape;851;g3f9a95e0627_0_192"/>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852" name="Google Shape;852;g3f9a95e0627_0_192"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853" name="Google Shape;853;g3f9a95e0627_0_192"/>
            <p:cNvGrpSpPr/>
            <p:nvPr/>
          </p:nvGrpSpPr>
          <p:grpSpPr>
            <a:xfrm>
              <a:off x="10311284" y="6513880"/>
              <a:ext cx="1806314" cy="288062"/>
              <a:chOff x="10236847" y="6430290"/>
              <a:chExt cx="1806314" cy="288062"/>
            </a:xfrm>
          </p:grpSpPr>
          <p:grpSp>
            <p:nvGrpSpPr>
              <p:cNvPr id="854" name="Google Shape;854;g3f9a95e0627_0_192"/>
              <p:cNvGrpSpPr/>
              <p:nvPr/>
            </p:nvGrpSpPr>
            <p:grpSpPr>
              <a:xfrm>
                <a:off x="10236847" y="6430290"/>
                <a:ext cx="287920" cy="288062"/>
                <a:chOff x="427015" y="339506"/>
                <a:chExt cx="2316330" cy="2306340"/>
              </a:xfrm>
            </p:grpSpPr>
            <p:grpSp>
              <p:nvGrpSpPr>
                <p:cNvPr id="855" name="Google Shape;855;g3f9a95e0627_0_192"/>
                <p:cNvGrpSpPr/>
                <p:nvPr/>
              </p:nvGrpSpPr>
              <p:grpSpPr>
                <a:xfrm>
                  <a:off x="427015" y="339506"/>
                  <a:ext cx="2316330" cy="2306340"/>
                  <a:chOff x="0" y="0"/>
                  <a:chExt cx="2316330" cy="2306340"/>
                </a:xfrm>
              </p:grpSpPr>
              <p:sp>
                <p:nvSpPr>
                  <p:cNvPr id="856" name="Google Shape;856;g3f9a95e0627_0_192"/>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57" name="Google Shape;857;g3f9a95e0627_0_192"/>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58" name="Google Shape;858;g3f9a95e0627_0_192"/>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859" name="Google Shape;859;g3f9a95e0627_0_192"/>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860" name="Google Shape;860;g3f9a95e0627_0_192"/>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861" name="Google Shape;861;g3f9a95e0627_0_192"/>
          <p:cNvPicPr preferRelativeResize="0"/>
          <p:nvPr/>
        </p:nvPicPr>
        <p:blipFill>
          <a:blip r:embed="rId5">
            <a:alphaModFix/>
          </a:blip>
          <a:stretch>
            <a:fillRect/>
          </a:stretch>
        </p:blipFill>
        <p:spPr>
          <a:xfrm>
            <a:off x="719278" y="2375251"/>
            <a:ext cx="590550" cy="466725"/>
          </a:xfrm>
          <a:prstGeom prst="rect">
            <a:avLst/>
          </a:prstGeom>
          <a:noFill/>
          <a:ln>
            <a:noFill/>
          </a:ln>
        </p:spPr>
      </p:pic>
      <p:pic>
        <p:nvPicPr>
          <p:cNvPr id="862" name="Google Shape;862;g3f9a95e0627_0_192"/>
          <p:cNvPicPr preferRelativeResize="0"/>
          <p:nvPr/>
        </p:nvPicPr>
        <p:blipFill>
          <a:blip r:embed="rId6">
            <a:alphaModFix/>
          </a:blip>
          <a:stretch>
            <a:fillRect/>
          </a:stretch>
        </p:blipFill>
        <p:spPr>
          <a:xfrm>
            <a:off x="770479" y="3341055"/>
            <a:ext cx="488161" cy="646500"/>
          </a:xfrm>
          <a:prstGeom prst="rect">
            <a:avLst/>
          </a:prstGeom>
          <a:noFill/>
          <a:ln>
            <a:noFill/>
          </a:ln>
        </p:spPr>
      </p:pic>
      <p:pic>
        <p:nvPicPr>
          <p:cNvPr id="863" name="Google Shape;863;g3f9a95e0627_0_192"/>
          <p:cNvPicPr preferRelativeResize="0"/>
          <p:nvPr/>
        </p:nvPicPr>
        <p:blipFill>
          <a:blip r:embed="rId7">
            <a:alphaModFix/>
          </a:blip>
          <a:stretch>
            <a:fillRect/>
          </a:stretch>
        </p:blipFill>
        <p:spPr>
          <a:xfrm>
            <a:off x="805003" y="4205271"/>
            <a:ext cx="419100" cy="552450"/>
          </a:xfrm>
          <a:prstGeom prst="rect">
            <a:avLst/>
          </a:prstGeom>
          <a:noFill/>
          <a:ln>
            <a:noFill/>
          </a:ln>
        </p:spPr>
      </p:pic>
      <p:pic>
        <p:nvPicPr>
          <p:cNvPr id="864" name="Google Shape;864;g3f9a95e0627_0_192"/>
          <p:cNvPicPr preferRelativeResize="0"/>
          <p:nvPr/>
        </p:nvPicPr>
        <p:blipFill>
          <a:blip r:embed="rId8">
            <a:alphaModFix/>
          </a:blip>
          <a:stretch>
            <a:fillRect/>
          </a:stretch>
        </p:blipFill>
        <p:spPr>
          <a:xfrm>
            <a:off x="563511" y="5014357"/>
            <a:ext cx="746644" cy="514925"/>
          </a:xfrm>
          <a:prstGeom prst="rect">
            <a:avLst/>
          </a:prstGeom>
          <a:noFill/>
          <a:ln>
            <a:noFill/>
          </a:ln>
        </p:spPr>
      </p:pic>
      <p:sp>
        <p:nvSpPr>
          <p:cNvPr id="865" name="Google Shape;865;g3f9a95e0627_0_192"/>
          <p:cNvSpPr txBox="1"/>
          <p:nvPr/>
        </p:nvSpPr>
        <p:spPr>
          <a:xfrm>
            <a:off x="1580989" y="5087163"/>
            <a:ext cx="4588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LAVERAGE</a:t>
            </a:r>
            <a:endParaRPr>
              <a:solidFill>
                <a:schemeClr val="lt1"/>
              </a:solidFill>
            </a:endParaRPr>
          </a:p>
        </p:txBody>
      </p:sp>
      <p:pic>
        <p:nvPicPr>
          <p:cNvPr id="866" name="Google Shape;866;g3f9a95e0627_0_192"/>
          <p:cNvPicPr preferRelativeResize="0"/>
          <p:nvPr/>
        </p:nvPicPr>
        <p:blipFill>
          <a:blip r:embed="rId9">
            <a:alphaModFix/>
          </a:blip>
          <a:stretch>
            <a:fillRect/>
          </a:stretch>
        </p:blipFill>
        <p:spPr>
          <a:xfrm>
            <a:off x="5908850" y="-64733"/>
            <a:ext cx="6283223" cy="4187789"/>
          </a:xfrm>
          <a:prstGeom prst="rect">
            <a:avLst/>
          </a:prstGeom>
          <a:noFill/>
          <a:ln>
            <a:noFill/>
          </a:ln>
        </p:spPr>
      </p:pic>
      <p:pic>
        <p:nvPicPr>
          <p:cNvPr id="867" name="Google Shape;867;g3f9a95e0627_0_192"/>
          <p:cNvPicPr preferRelativeResize="0"/>
          <p:nvPr/>
        </p:nvPicPr>
        <p:blipFill rotWithShape="1">
          <a:blip r:embed="rId10">
            <a:alphaModFix/>
          </a:blip>
          <a:srcRect t="26600"/>
          <a:stretch/>
        </p:blipFill>
        <p:spPr>
          <a:xfrm>
            <a:off x="5908850" y="3749000"/>
            <a:ext cx="6283223" cy="26903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71"/>
        <p:cNvGrpSpPr/>
        <p:nvPr/>
      </p:nvGrpSpPr>
      <p:grpSpPr>
        <a:xfrm>
          <a:off x="0" y="0"/>
          <a:ext cx="0" cy="0"/>
          <a:chOff x="0" y="0"/>
          <a:chExt cx="0" cy="0"/>
        </a:xfrm>
      </p:grpSpPr>
      <p:sp>
        <p:nvSpPr>
          <p:cNvPr id="872" name="Google Shape;872;g3f7672d77ab_0_116"/>
          <p:cNvSpPr/>
          <p:nvPr/>
        </p:nvSpPr>
        <p:spPr>
          <a:xfrm>
            <a:off x="-38325" y="0"/>
            <a:ext cx="12450900" cy="6954000"/>
          </a:xfrm>
          <a:prstGeom prst="rect">
            <a:avLst/>
          </a:prstGeom>
          <a:gradFill>
            <a:gsLst>
              <a:gs pos="0">
                <a:srgbClr val="DB0000"/>
              </a:gs>
              <a:gs pos="100000">
                <a:srgbClr val="540303"/>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73" name="Google Shape;873;g3f7672d77ab_0_116"/>
          <p:cNvSpPr txBox="1"/>
          <p:nvPr/>
        </p:nvSpPr>
        <p:spPr>
          <a:xfrm>
            <a:off x="590113" y="1186248"/>
            <a:ext cx="4794300" cy="923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BIMTEK PENGUATAN KAPASITAS APH DAN PENYERAHAN PENGHARGAAN TIM OPERASI TN KOMODO</a:t>
            </a:r>
            <a:endParaRPr/>
          </a:p>
        </p:txBody>
      </p:sp>
      <p:pic>
        <p:nvPicPr>
          <p:cNvPr id="874" name="Google Shape;874;g3f7672d77ab_0_116"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875" name="Google Shape;875;g3f7672d77ab_0_116"/>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876" name="Google Shape;876;g3f7672d77ab_0_116"/>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25 - 26 Juni 2026</a:t>
            </a:r>
            <a:endParaRPr/>
          </a:p>
        </p:txBody>
      </p:sp>
      <p:sp>
        <p:nvSpPr>
          <p:cNvPr id="877" name="Google Shape;877;g3f7672d77ab_0_116"/>
          <p:cNvSpPr txBox="1"/>
          <p:nvPr/>
        </p:nvSpPr>
        <p:spPr>
          <a:xfrm>
            <a:off x="1396314" y="3205053"/>
            <a:ext cx="39882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Hotel Crowne Plaza Labuan Bajo</a:t>
            </a:r>
            <a:endParaRPr/>
          </a:p>
        </p:txBody>
      </p:sp>
      <p:sp>
        <p:nvSpPr>
          <p:cNvPr id="878" name="Google Shape;878;g3f7672d77ab_0_116"/>
          <p:cNvSpPr txBox="1"/>
          <p:nvPr/>
        </p:nvSpPr>
        <p:spPr>
          <a:xfrm>
            <a:off x="1396314" y="4185450"/>
            <a:ext cx="45885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40 Orang </a:t>
            </a:r>
            <a:endParaRPr sz="1800">
              <a:solidFill>
                <a:schemeClr val="lt1"/>
              </a:solidFill>
              <a:latin typeface="Montserrat"/>
              <a:ea typeface="Montserrat"/>
              <a:cs typeface="Montserrat"/>
              <a:sym typeface="Montserrat"/>
            </a:endParaRPr>
          </a:p>
          <a:p>
            <a:pPr marL="0" lvl="0" indent="0" algn="l" rtl="0">
              <a:spcBef>
                <a:spcPts val="0"/>
              </a:spcBef>
              <a:spcAft>
                <a:spcPts val="0"/>
              </a:spcAft>
              <a:buClr>
                <a:schemeClr val="dk1"/>
              </a:buClr>
              <a:buFont typeface="Arial"/>
              <a:buNone/>
            </a:pPr>
            <a:r>
              <a:rPr lang="en-US" sz="1800">
                <a:solidFill>
                  <a:schemeClr val="lt1"/>
                </a:solidFill>
                <a:latin typeface="Montserrat"/>
                <a:ea typeface="Montserrat"/>
                <a:cs typeface="Montserrat"/>
                <a:sym typeface="Montserrat"/>
              </a:rPr>
              <a:t>(15 PPNS, 25 APH Lain)</a:t>
            </a:r>
            <a:endParaRPr sz="1800">
              <a:solidFill>
                <a:schemeClr val="lt1"/>
              </a:solidFill>
              <a:latin typeface="Montserrat"/>
              <a:ea typeface="Montserrat"/>
              <a:cs typeface="Montserrat"/>
              <a:sym typeface="Montserrat"/>
            </a:endParaRPr>
          </a:p>
        </p:txBody>
      </p:sp>
      <p:grpSp>
        <p:nvGrpSpPr>
          <p:cNvPr id="879" name="Google Shape;879;g3f7672d77ab_0_116"/>
          <p:cNvGrpSpPr/>
          <p:nvPr/>
        </p:nvGrpSpPr>
        <p:grpSpPr>
          <a:xfrm>
            <a:off x="-38329" y="6439329"/>
            <a:ext cx="12230400" cy="514800"/>
            <a:chOff x="-38329" y="6439329"/>
            <a:chExt cx="12230400" cy="514800"/>
          </a:xfrm>
        </p:grpSpPr>
        <p:sp>
          <p:nvSpPr>
            <p:cNvPr id="880" name="Google Shape;880;g3f7672d77ab_0_116"/>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881" name="Google Shape;881;g3f7672d77ab_0_116"/>
            <p:cNvGrpSpPr/>
            <p:nvPr/>
          </p:nvGrpSpPr>
          <p:grpSpPr>
            <a:xfrm>
              <a:off x="174420" y="6513871"/>
              <a:ext cx="2062939" cy="288062"/>
              <a:chOff x="525148" y="6430281"/>
              <a:chExt cx="2062939" cy="288062"/>
            </a:xfrm>
          </p:grpSpPr>
          <p:grpSp>
            <p:nvGrpSpPr>
              <p:cNvPr id="882" name="Google Shape;882;g3f7672d77ab_0_116"/>
              <p:cNvGrpSpPr/>
              <p:nvPr/>
            </p:nvGrpSpPr>
            <p:grpSpPr>
              <a:xfrm>
                <a:off x="525148" y="6430281"/>
                <a:ext cx="287920" cy="288062"/>
                <a:chOff x="0" y="0"/>
                <a:chExt cx="2316330" cy="2306340"/>
              </a:xfrm>
            </p:grpSpPr>
            <p:sp>
              <p:nvSpPr>
                <p:cNvPr id="883" name="Google Shape;883;g3f7672d77ab_0_116"/>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84" name="Google Shape;884;g3f7672d77ab_0_116"/>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85" name="Google Shape;885;g3f7672d77ab_0_116"/>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86" name="Google Shape;886;g3f7672d77ab_0_116"/>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887" name="Google Shape;887;g3f7672d77ab_0_116"/>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888" name="Google Shape;888;g3f7672d77ab_0_116"/>
            <p:cNvGrpSpPr/>
            <p:nvPr/>
          </p:nvGrpSpPr>
          <p:grpSpPr>
            <a:xfrm>
              <a:off x="2987324" y="6513871"/>
              <a:ext cx="1671822" cy="288062"/>
              <a:chOff x="3159729" y="6430281"/>
              <a:chExt cx="1671822" cy="288062"/>
            </a:xfrm>
          </p:grpSpPr>
          <p:grpSp>
            <p:nvGrpSpPr>
              <p:cNvPr id="889" name="Google Shape;889;g3f7672d77ab_0_116"/>
              <p:cNvGrpSpPr/>
              <p:nvPr/>
            </p:nvGrpSpPr>
            <p:grpSpPr>
              <a:xfrm>
                <a:off x="3159729" y="6430281"/>
                <a:ext cx="288104" cy="288062"/>
                <a:chOff x="0" y="0"/>
                <a:chExt cx="2319678" cy="2306340"/>
              </a:xfrm>
            </p:grpSpPr>
            <p:sp>
              <p:nvSpPr>
                <p:cNvPr id="890" name="Google Shape;890;g3f7672d77ab_0_116"/>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91" name="Google Shape;891;g3f7672d77ab_0_116"/>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92" name="Google Shape;892;g3f7672d77ab_0_116"/>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93" name="Google Shape;893;g3f7672d77ab_0_116"/>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94" name="Google Shape;894;g3f7672d77ab_0_116"/>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895" name="Google Shape;895;g3f7672d77ab_0_116"/>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896" name="Google Shape;896;g3f7672d77ab_0_116"/>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897" name="Google Shape;897;g3f7672d77ab_0_116"/>
            <p:cNvGrpSpPr/>
            <p:nvPr/>
          </p:nvGrpSpPr>
          <p:grpSpPr>
            <a:xfrm>
              <a:off x="7859903" y="6513912"/>
              <a:ext cx="1688539" cy="288020"/>
              <a:chOff x="7659324" y="6430322"/>
              <a:chExt cx="1688539" cy="288020"/>
            </a:xfrm>
          </p:grpSpPr>
          <p:grpSp>
            <p:nvGrpSpPr>
              <p:cNvPr id="898" name="Google Shape;898;g3f7672d77ab_0_116"/>
              <p:cNvGrpSpPr/>
              <p:nvPr/>
            </p:nvGrpSpPr>
            <p:grpSpPr>
              <a:xfrm>
                <a:off x="7659324" y="6430322"/>
                <a:ext cx="287916" cy="288020"/>
                <a:chOff x="1221756" y="5672607"/>
                <a:chExt cx="2316300" cy="2309700"/>
              </a:xfrm>
            </p:grpSpPr>
            <p:sp>
              <p:nvSpPr>
                <p:cNvPr id="899" name="Google Shape;899;g3f7672d77ab_0_116"/>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00" name="Google Shape;900;g3f7672d77ab_0_116"/>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01" name="Google Shape;901;g3f7672d77ab_0_116"/>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02" name="Google Shape;902;g3f7672d77ab_0_116"/>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903" name="Google Shape;903;g3f7672d77ab_0_116"/>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904" name="Google Shape;904;g3f7672d77ab_0_116"/>
            <p:cNvGrpSpPr/>
            <p:nvPr/>
          </p:nvGrpSpPr>
          <p:grpSpPr>
            <a:xfrm>
              <a:off x="5422003" y="6513871"/>
              <a:ext cx="1675084" cy="291616"/>
              <a:chOff x="5416423" y="6430281"/>
              <a:chExt cx="1675084" cy="291616"/>
            </a:xfrm>
          </p:grpSpPr>
          <p:sp>
            <p:nvSpPr>
              <p:cNvPr id="905" name="Google Shape;905;g3f7672d77ab_0_116"/>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906" name="Google Shape;906;g3f7672d77ab_0_116"/>
              <p:cNvGrpSpPr/>
              <p:nvPr/>
            </p:nvGrpSpPr>
            <p:grpSpPr>
              <a:xfrm>
                <a:off x="5416423" y="6430281"/>
                <a:ext cx="291566" cy="291616"/>
                <a:chOff x="6142115" y="5967847"/>
                <a:chExt cx="719915" cy="720039"/>
              </a:xfrm>
            </p:grpSpPr>
            <p:grpSp>
              <p:nvGrpSpPr>
                <p:cNvPr id="907" name="Google Shape;907;g3f7672d77ab_0_116"/>
                <p:cNvGrpSpPr/>
                <p:nvPr/>
              </p:nvGrpSpPr>
              <p:grpSpPr>
                <a:xfrm>
                  <a:off x="6142115" y="5967847"/>
                  <a:ext cx="719915" cy="720039"/>
                  <a:chOff x="0" y="0"/>
                  <a:chExt cx="2316330" cy="2306340"/>
                </a:xfrm>
              </p:grpSpPr>
              <p:sp>
                <p:nvSpPr>
                  <p:cNvPr id="908" name="Google Shape;908;g3f7672d77ab_0_116"/>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09" name="Google Shape;909;g3f7672d77ab_0_116"/>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10" name="Google Shape;910;g3f7672d77ab_0_116"/>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911" name="Google Shape;911;g3f7672d77ab_0_116"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912" name="Google Shape;912;g3f7672d77ab_0_116"/>
            <p:cNvGrpSpPr/>
            <p:nvPr/>
          </p:nvGrpSpPr>
          <p:grpSpPr>
            <a:xfrm>
              <a:off x="10311284" y="6513880"/>
              <a:ext cx="1806314" cy="288062"/>
              <a:chOff x="10236847" y="6430290"/>
              <a:chExt cx="1806314" cy="288062"/>
            </a:xfrm>
          </p:grpSpPr>
          <p:grpSp>
            <p:nvGrpSpPr>
              <p:cNvPr id="913" name="Google Shape;913;g3f7672d77ab_0_116"/>
              <p:cNvGrpSpPr/>
              <p:nvPr/>
            </p:nvGrpSpPr>
            <p:grpSpPr>
              <a:xfrm>
                <a:off x="10236847" y="6430290"/>
                <a:ext cx="287920" cy="288062"/>
                <a:chOff x="427015" y="339506"/>
                <a:chExt cx="2316330" cy="2306340"/>
              </a:xfrm>
            </p:grpSpPr>
            <p:grpSp>
              <p:nvGrpSpPr>
                <p:cNvPr id="914" name="Google Shape;914;g3f7672d77ab_0_116"/>
                <p:cNvGrpSpPr/>
                <p:nvPr/>
              </p:nvGrpSpPr>
              <p:grpSpPr>
                <a:xfrm>
                  <a:off x="427015" y="339506"/>
                  <a:ext cx="2316330" cy="2306340"/>
                  <a:chOff x="0" y="0"/>
                  <a:chExt cx="2316330" cy="2306340"/>
                </a:xfrm>
              </p:grpSpPr>
              <p:sp>
                <p:nvSpPr>
                  <p:cNvPr id="915" name="Google Shape;915;g3f7672d77ab_0_116"/>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16" name="Google Shape;916;g3f7672d77ab_0_116"/>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17" name="Google Shape;917;g3f7672d77ab_0_116"/>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918" name="Google Shape;918;g3f7672d77ab_0_116"/>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919" name="Google Shape;919;g3f7672d77ab_0_116"/>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920" name="Google Shape;920;g3f7672d77ab_0_116"/>
          <p:cNvPicPr preferRelativeResize="0"/>
          <p:nvPr/>
        </p:nvPicPr>
        <p:blipFill>
          <a:blip r:embed="rId5">
            <a:alphaModFix/>
          </a:blip>
          <a:stretch>
            <a:fillRect/>
          </a:stretch>
        </p:blipFill>
        <p:spPr>
          <a:xfrm>
            <a:off x="559350" y="2346138"/>
            <a:ext cx="590550" cy="466725"/>
          </a:xfrm>
          <a:prstGeom prst="rect">
            <a:avLst/>
          </a:prstGeom>
          <a:noFill/>
          <a:ln>
            <a:noFill/>
          </a:ln>
        </p:spPr>
      </p:pic>
      <p:pic>
        <p:nvPicPr>
          <p:cNvPr id="921" name="Google Shape;921;g3f7672d77ab_0_116"/>
          <p:cNvPicPr preferRelativeResize="0"/>
          <p:nvPr/>
        </p:nvPicPr>
        <p:blipFill>
          <a:blip r:embed="rId6">
            <a:alphaModFix/>
          </a:blip>
          <a:stretch>
            <a:fillRect/>
          </a:stretch>
        </p:blipFill>
        <p:spPr>
          <a:xfrm>
            <a:off x="610551" y="3166644"/>
            <a:ext cx="488161" cy="646500"/>
          </a:xfrm>
          <a:prstGeom prst="rect">
            <a:avLst/>
          </a:prstGeom>
          <a:noFill/>
          <a:ln>
            <a:noFill/>
          </a:ln>
        </p:spPr>
      </p:pic>
      <p:pic>
        <p:nvPicPr>
          <p:cNvPr id="922" name="Google Shape;922;g3f7672d77ab_0_116"/>
          <p:cNvPicPr preferRelativeResize="0"/>
          <p:nvPr/>
        </p:nvPicPr>
        <p:blipFill>
          <a:blip r:embed="rId7">
            <a:alphaModFix/>
          </a:blip>
          <a:stretch>
            <a:fillRect/>
          </a:stretch>
        </p:blipFill>
        <p:spPr>
          <a:xfrm>
            <a:off x="645075" y="4063149"/>
            <a:ext cx="419100" cy="552450"/>
          </a:xfrm>
          <a:prstGeom prst="rect">
            <a:avLst/>
          </a:prstGeom>
          <a:noFill/>
          <a:ln>
            <a:noFill/>
          </a:ln>
        </p:spPr>
      </p:pic>
      <p:pic>
        <p:nvPicPr>
          <p:cNvPr id="923" name="Google Shape;923;g3f7672d77ab_0_116"/>
          <p:cNvPicPr preferRelativeResize="0"/>
          <p:nvPr/>
        </p:nvPicPr>
        <p:blipFill>
          <a:blip r:embed="rId8">
            <a:alphaModFix/>
          </a:blip>
          <a:stretch>
            <a:fillRect/>
          </a:stretch>
        </p:blipFill>
        <p:spPr>
          <a:xfrm>
            <a:off x="563511" y="5014357"/>
            <a:ext cx="746644" cy="514925"/>
          </a:xfrm>
          <a:prstGeom prst="rect">
            <a:avLst/>
          </a:prstGeom>
          <a:noFill/>
          <a:ln>
            <a:noFill/>
          </a:ln>
        </p:spPr>
      </p:pic>
      <p:sp>
        <p:nvSpPr>
          <p:cNvPr id="924" name="Google Shape;924;g3f7672d77ab_0_116"/>
          <p:cNvSpPr txBox="1"/>
          <p:nvPr/>
        </p:nvSpPr>
        <p:spPr>
          <a:xfrm>
            <a:off x="1580989" y="5087163"/>
            <a:ext cx="4588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In-Flores </a:t>
            </a:r>
            <a:endParaRPr>
              <a:solidFill>
                <a:schemeClr val="lt1"/>
              </a:solidFill>
            </a:endParaRPr>
          </a:p>
        </p:txBody>
      </p:sp>
      <p:pic>
        <p:nvPicPr>
          <p:cNvPr id="925" name="Google Shape;925;g3f7672d77ab_0_116"/>
          <p:cNvPicPr preferRelativeResize="0"/>
          <p:nvPr/>
        </p:nvPicPr>
        <p:blipFill>
          <a:blip r:embed="rId9">
            <a:alphaModFix/>
          </a:blip>
          <a:stretch>
            <a:fillRect/>
          </a:stretch>
        </p:blipFill>
        <p:spPr>
          <a:xfrm>
            <a:off x="6910350" y="-39300"/>
            <a:ext cx="5502223" cy="3244349"/>
          </a:xfrm>
          <a:prstGeom prst="rect">
            <a:avLst/>
          </a:prstGeom>
          <a:noFill/>
          <a:ln>
            <a:noFill/>
          </a:ln>
        </p:spPr>
      </p:pic>
      <p:pic>
        <p:nvPicPr>
          <p:cNvPr id="926" name="Google Shape;926;g3f7672d77ab_0_116"/>
          <p:cNvPicPr preferRelativeResize="0"/>
          <p:nvPr/>
        </p:nvPicPr>
        <p:blipFill rotWithShape="1">
          <a:blip r:embed="rId10">
            <a:alphaModFix/>
          </a:blip>
          <a:srcRect t="49574"/>
          <a:stretch/>
        </p:blipFill>
        <p:spPr>
          <a:xfrm>
            <a:off x="6910350" y="3205050"/>
            <a:ext cx="5502223" cy="31898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30"/>
        <p:cNvGrpSpPr/>
        <p:nvPr/>
      </p:nvGrpSpPr>
      <p:grpSpPr>
        <a:xfrm>
          <a:off x="0" y="0"/>
          <a:ext cx="0" cy="0"/>
          <a:chOff x="0" y="0"/>
          <a:chExt cx="0" cy="0"/>
        </a:xfrm>
      </p:grpSpPr>
      <p:sp>
        <p:nvSpPr>
          <p:cNvPr id="931" name="Google Shape;931;g3f9abca5594_0_61"/>
          <p:cNvSpPr/>
          <p:nvPr/>
        </p:nvSpPr>
        <p:spPr>
          <a:xfrm>
            <a:off x="-38325" y="-82775"/>
            <a:ext cx="12192000" cy="7036800"/>
          </a:xfrm>
          <a:prstGeom prst="rect">
            <a:avLst/>
          </a:prstGeom>
          <a:gradFill>
            <a:gsLst>
              <a:gs pos="0">
                <a:srgbClr val="F48108"/>
              </a:gs>
              <a:gs pos="100000">
                <a:srgbClr val="703D08"/>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32" name="Google Shape;932;g3f9abca5594_0_61"/>
          <p:cNvSpPr txBox="1"/>
          <p:nvPr/>
        </p:nvSpPr>
        <p:spPr>
          <a:xfrm>
            <a:off x="590113" y="1186248"/>
            <a:ext cx="47943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PELANTIKAN PENYIDIK PEGAWAI NEGERI SIPIL (PPNS) KEHUTANAN</a:t>
            </a:r>
            <a:endParaRPr/>
          </a:p>
        </p:txBody>
      </p:sp>
      <p:pic>
        <p:nvPicPr>
          <p:cNvPr id="933" name="Google Shape;933;g3f9abca5594_0_61"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934" name="Google Shape;934;g3f9abca5594_0_61"/>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935" name="Google Shape;935;g3f9abca5594_0_61"/>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14 Maret  2026</a:t>
            </a:r>
            <a:endParaRPr/>
          </a:p>
        </p:txBody>
      </p:sp>
      <p:sp>
        <p:nvSpPr>
          <p:cNvPr id="936" name="Google Shape;936;g3f9abca5594_0_61"/>
          <p:cNvSpPr txBox="1"/>
          <p:nvPr/>
        </p:nvSpPr>
        <p:spPr>
          <a:xfrm>
            <a:off x="1396314" y="3218166"/>
            <a:ext cx="39882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Kantor Kementerian Hukum Republik Indonesia</a:t>
            </a:r>
            <a:endParaRPr sz="1800">
              <a:solidFill>
                <a:schemeClr val="lt1"/>
              </a:solidFill>
              <a:latin typeface="Montserrat"/>
              <a:ea typeface="Montserrat"/>
              <a:cs typeface="Montserrat"/>
              <a:sym typeface="Montserrat"/>
            </a:endParaRPr>
          </a:p>
        </p:txBody>
      </p:sp>
      <p:sp>
        <p:nvSpPr>
          <p:cNvPr id="937" name="Google Shape;937;g3f9abca5594_0_61"/>
          <p:cNvSpPr txBox="1"/>
          <p:nvPr/>
        </p:nvSpPr>
        <p:spPr>
          <a:xfrm>
            <a:off x="1396314" y="4185450"/>
            <a:ext cx="4588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59 Orang (PPNS) </a:t>
            </a:r>
            <a:endParaRPr/>
          </a:p>
        </p:txBody>
      </p:sp>
      <p:grpSp>
        <p:nvGrpSpPr>
          <p:cNvPr id="938" name="Google Shape;938;g3f9abca5594_0_61"/>
          <p:cNvGrpSpPr/>
          <p:nvPr/>
        </p:nvGrpSpPr>
        <p:grpSpPr>
          <a:xfrm>
            <a:off x="-38329" y="6439329"/>
            <a:ext cx="12230400" cy="514800"/>
            <a:chOff x="-38329" y="6439329"/>
            <a:chExt cx="12230400" cy="514800"/>
          </a:xfrm>
        </p:grpSpPr>
        <p:sp>
          <p:nvSpPr>
            <p:cNvPr id="939" name="Google Shape;939;g3f9abca5594_0_61"/>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940" name="Google Shape;940;g3f9abca5594_0_61"/>
            <p:cNvGrpSpPr/>
            <p:nvPr/>
          </p:nvGrpSpPr>
          <p:grpSpPr>
            <a:xfrm>
              <a:off x="174420" y="6513871"/>
              <a:ext cx="2062939" cy="288062"/>
              <a:chOff x="525148" y="6430281"/>
              <a:chExt cx="2062939" cy="288062"/>
            </a:xfrm>
          </p:grpSpPr>
          <p:grpSp>
            <p:nvGrpSpPr>
              <p:cNvPr id="941" name="Google Shape;941;g3f9abca5594_0_61"/>
              <p:cNvGrpSpPr/>
              <p:nvPr/>
            </p:nvGrpSpPr>
            <p:grpSpPr>
              <a:xfrm>
                <a:off x="525148" y="6430281"/>
                <a:ext cx="287920" cy="288062"/>
                <a:chOff x="0" y="0"/>
                <a:chExt cx="2316330" cy="2306340"/>
              </a:xfrm>
            </p:grpSpPr>
            <p:sp>
              <p:nvSpPr>
                <p:cNvPr id="942" name="Google Shape;942;g3f9abca5594_0_61"/>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43" name="Google Shape;943;g3f9abca5594_0_61"/>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44" name="Google Shape;944;g3f9abca5594_0_61"/>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45" name="Google Shape;945;g3f9abca5594_0_61"/>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946" name="Google Shape;946;g3f9abca5594_0_61"/>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947" name="Google Shape;947;g3f9abca5594_0_61"/>
            <p:cNvGrpSpPr/>
            <p:nvPr/>
          </p:nvGrpSpPr>
          <p:grpSpPr>
            <a:xfrm>
              <a:off x="2987324" y="6513871"/>
              <a:ext cx="1671822" cy="288062"/>
              <a:chOff x="3159729" y="6430281"/>
              <a:chExt cx="1671822" cy="288062"/>
            </a:xfrm>
          </p:grpSpPr>
          <p:grpSp>
            <p:nvGrpSpPr>
              <p:cNvPr id="948" name="Google Shape;948;g3f9abca5594_0_61"/>
              <p:cNvGrpSpPr/>
              <p:nvPr/>
            </p:nvGrpSpPr>
            <p:grpSpPr>
              <a:xfrm>
                <a:off x="3159729" y="6430281"/>
                <a:ext cx="288104" cy="288062"/>
                <a:chOff x="0" y="0"/>
                <a:chExt cx="2319678" cy="2306340"/>
              </a:xfrm>
            </p:grpSpPr>
            <p:sp>
              <p:nvSpPr>
                <p:cNvPr id="949" name="Google Shape;949;g3f9abca5594_0_61"/>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50" name="Google Shape;950;g3f9abca5594_0_61"/>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51" name="Google Shape;951;g3f9abca5594_0_61"/>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52" name="Google Shape;952;g3f9abca5594_0_61"/>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53" name="Google Shape;953;g3f9abca5594_0_61"/>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54" name="Google Shape;954;g3f9abca5594_0_61"/>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955" name="Google Shape;955;g3f9abca5594_0_61"/>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956" name="Google Shape;956;g3f9abca5594_0_61"/>
            <p:cNvGrpSpPr/>
            <p:nvPr/>
          </p:nvGrpSpPr>
          <p:grpSpPr>
            <a:xfrm>
              <a:off x="7859903" y="6513912"/>
              <a:ext cx="1688539" cy="288020"/>
              <a:chOff x="7659324" y="6430322"/>
              <a:chExt cx="1688539" cy="288020"/>
            </a:xfrm>
          </p:grpSpPr>
          <p:grpSp>
            <p:nvGrpSpPr>
              <p:cNvPr id="957" name="Google Shape;957;g3f9abca5594_0_61"/>
              <p:cNvGrpSpPr/>
              <p:nvPr/>
            </p:nvGrpSpPr>
            <p:grpSpPr>
              <a:xfrm>
                <a:off x="7659324" y="6430322"/>
                <a:ext cx="287916" cy="288020"/>
                <a:chOff x="1221756" y="5672607"/>
                <a:chExt cx="2316300" cy="2309700"/>
              </a:xfrm>
            </p:grpSpPr>
            <p:sp>
              <p:nvSpPr>
                <p:cNvPr id="958" name="Google Shape;958;g3f9abca5594_0_61"/>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59" name="Google Shape;959;g3f9abca5594_0_61"/>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60" name="Google Shape;960;g3f9abca5594_0_61"/>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61" name="Google Shape;961;g3f9abca5594_0_61"/>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962" name="Google Shape;962;g3f9abca5594_0_61"/>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963" name="Google Shape;963;g3f9abca5594_0_61"/>
            <p:cNvGrpSpPr/>
            <p:nvPr/>
          </p:nvGrpSpPr>
          <p:grpSpPr>
            <a:xfrm>
              <a:off x="5422003" y="6513871"/>
              <a:ext cx="1675084" cy="291616"/>
              <a:chOff x="5416423" y="6430281"/>
              <a:chExt cx="1675084" cy="291616"/>
            </a:xfrm>
          </p:grpSpPr>
          <p:sp>
            <p:nvSpPr>
              <p:cNvPr id="964" name="Google Shape;964;g3f9abca5594_0_61"/>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965" name="Google Shape;965;g3f9abca5594_0_61"/>
              <p:cNvGrpSpPr/>
              <p:nvPr/>
            </p:nvGrpSpPr>
            <p:grpSpPr>
              <a:xfrm>
                <a:off x="5416423" y="6430281"/>
                <a:ext cx="291566" cy="291616"/>
                <a:chOff x="6142115" y="5967847"/>
                <a:chExt cx="719915" cy="720039"/>
              </a:xfrm>
            </p:grpSpPr>
            <p:grpSp>
              <p:nvGrpSpPr>
                <p:cNvPr id="966" name="Google Shape;966;g3f9abca5594_0_61"/>
                <p:cNvGrpSpPr/>
                <p:nvPr/>
              </p:nvGrpSpPr>
              <p:grpSpPr>
                <a:xfrm>
                  <a:off x="6142115" y="5967847"/>
                  <a:ext cx="719915" cy="720039"/>
                  <a:chOff x="0" y="0"/>
                  <a:chExt cx="2316330" cy="2306340"/>
                </a:xfrm>
              </p:grpSpPr>
              <p:sp>
                <p:nvSpPr>
                  <p:cNvPr id="967" name="Google Shape;967;g3f9abca5594_0_61"/>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68" name="Google Shape;968;g3f9abca5594_0_61"/>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69" name="Google Shape;969;g3f9abca5594_0_61"/>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970" name="Google Shape;970;g3f9abca5594_0_61"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971" name="Google Shape;971;g3f9abca5594_0_61"/>
            <p:cNvGrpSpPr/>
            <p:nvPr/>
          </p:nvGrpSpPr>
          <p:grpSpPr>
            <a:xfrm>
              <a:off x="10311284" y="6513880"/>
              <a:ext cx="1806314" cy="288062"/>
              <a:chOff x="10236847" y="6430290"/>
              <a:chExt cx="1806314" cy="288062"/>
            </a:xfrm>
          </p:grpSpPr>
          <p:grpSp>
            <p:nvGrpSpPr>
              <p:cNvPr id="972" name="Google Shape;972;g3f9abca5594_0_61"/>
              <p:cNvGrpSpPr/>
              <p:nvPr/>
            </p:nvGrpSpPr>
            <p:grpSpPr>
              <a:xfrm>
                <a:off x="10236847" y="6430290"/>
                <a:ext cx="287920" cy="288062"/>
                <a:chOff x="427015" y="339506"/>
                <a:chExt cx="2316330" cy="2306340"/>
              </a:xfrm>
            </p:grpSpPr>
            <p:grpSp>
              <p:nvGrpSpPr>
                <p:cNvPr id="973" name="Google Shape;973;g3f9abca5594_0_61"/>
                <p:cNvGrpSpPr/>
                <p:nvPr/>
              </p:nvGrpSpPr>
              <p:grpSpPr>
                <a:xfrm>
                  <a:off x="427015" y="339506"/>
                  <a:ext cx="2316330" cy="2306340"/>
                  <a:chOff x="0" y="0"/>
                  <a:chExt cx="2316330" cy="2306340"/>
                </a:xfrm>
              </p:grpSpPr>
              <p:sp>
                <p:nvSpPr>
                  <p:cNvPr id="974" name="Google Shape;974;g3f9abca5594_0_61"/>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75" name="Google Shape;975;g3f9abca5594_0_61"/>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976" name="Google Shape;976;g3f9abca5594_0_61"/>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977" name="Google Shape;977;g3f9abca5594_0_61"/>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978" name="Google Shape;978;g3f9abca5594_0_61"/>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979" name="Google Shape;979;g3f9abca5594_0_61"/>
          <p:cNvPicPr preferRelativeResize="0"/>
          <p:nvPr/>
        </p:nvPicPr>
        <p:blipFill>
          <a:blip r:embed="rId5">
            <a:alphaModFix/>
          </a:blip>
          <a:stretch>
            <a:fillRect/>
          </a:stretch>
        </p:blipFill>
        <p:spPr>
          <a:xfrm>
            <a:off x="719278" y="2375251"/>
            <a:ext cx="590550" cy="466725"/>
          </a:xfrm>
          <a:prstGeom prst="rect">
            <a:avLst/>
          </a:prstGeom>
          <a:noFill/>
          <a:ln>
            <a:noFill/>
          </a:ln>
        </p:spPr>
      </p:pic>
      <p:pic>
        <p:nvPicPr>
          <p:cNvPr id="980" name="Google Shape;980;g3f9abca5594_0_61"/>
          <p:cNvPicPr preferRelativeResize="0"/>
          <p:nvPr/>
        </p:nvPicPr>
        <p:blipFill rotWithShape="1">
          <a:blip r:embed="rId6">
            <a:alphaModFix/>
          </a:blip>
          <a:srcRect l="21930" t="25412" b="25407"/>
          <a:stretch/>
        </p:blipFill>
        <p:spPr>
          <a:xfrm>
            <a:off x="5667650" y="-82775"/>
            <a:ext cx="6524426" cy="2991350"/>
          </a:xfrm>
          <a:prstGeom prst="rect">
            <a:avLst/>
          </a:prstGeom>
          <a:noFill/>
          <a:ln>
            <a:noFill/>
          </a:ln>
        </p:spPr>
      </p:pic>
      <p:pic>
        <p:nvPicPr>
          <p:cNvPr id="981" name="Google Shape;981;g3f9abca5594_0_61"/>
          <p:cNvPicPr preferRelativeResize="0"/>
          <p:nvPr/>
        </p:nvPicPr>
        <p:blipFill>
          <a:blip r:embed="rId7">
            <a:alphaModFix/>
          </a:blip>
          <a:stretch>
            <a:fillRect/>
          </a:stretch>
        </p:blipFill>
        <p:spPr>
          <a:xfrm>
            <a:off x="770479" y="3341055"/>
            <a:ext cx="488161" cy="646500"/>
          </a:xfrm>
          <a:prstGeom prst="rect">
            <a:avLst/>
          </a:prstGeom>
          <a:noFill/>
          <a:ln>
            <a:noFill/>
          </a:ln>
        </p:spPr>
      </p:pic>
      <p:pic>
        <p:nvPicPr>
          <p:cNvPr id="982" name="Google Shape;982;g3f9abca5594_0_61"/>
          <p:cNvPicPr preferRelativeResize="0"/>
          <p:nvPr/>
        </p:nvPicPr>
        <p:blipFill>
          <a:blip r:embed="rId8">
            <a:alphaModFix/>
          </a:blip>
          <a:stretch>
            <a:fillRect/>
          </a:stretch>
        </p:blipFill>
        <p:spPr>
          <a:xfrm>
            <a:off x="5667650" y="2908575"/>
            <a:ext cx="6524426" cy="3530750"/>
          </a:xfrm>
          <a:prstGeom prst="rect">
            <a:avLst/>
          </a:prstGeom>
          <a:noFill/>
          <a:ln>
            <a:noFill/>
          </a:ln>
        </p:spPr>
      </p:pic>
      <p:pic>
        <p:nvPicPr>
          <p:cNvPr id="983" name="Google Shape;983;g3f9abca5594_0_61"/>
          <p:cNvPicPr preferRelativeResize="0"/>
          <p:nvPr/>
        </p:nvPicPr>
        <p:blipFill>
          <a:blip r:embed="rId9">
            <a:alphaModFix/>
          </a:blip>
          <a:stretch>
            <a:fillRect/>
          </a:stretch>
        </p:blipFill>
        <p:spPr>
          <a:xfrm>
            <a:off x="805003" y="4205271"/>
            <a:ext cx="419100" cy="5524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87"/>
        <p:cNvGrpSpPr/>
        <p:nvPr/>
      </p:nvGrpSpPr>
      <p:grpSpPr>
        <a:xfrm>
          <a:off x="0" y="0"/>
          <a:ext cx="0" cy="0"/>
          <a:chOff x="0" y="0"/>
          <a:chExt cx="0" cy="0"/>
        </a:xfrm>
      </p:grpSpPr>
      <p:sp>
        <p:nvSpPr>
          <p:cNvPr id="988" name="Google Shape;988;g3f9a95e0627_0_309"/>
          <p:cNvSpPr/>
          <p:nvPr/>
        </p:nvSpPr>
        <p:spPr>
          <a:xfrm>
            <a:off x="-131400" y="-87625"/>
            <a:ext cx="12323400" cy="6975300"/>
          </a:xfrm>
          <a:prstGeom prst="rect">
            <a:avLst/>
          </a:prstGeom>
          <a:gradFill>
            <a:gsLst>
              <a:gs pos="0">
                <a:srgbClr val="F48108"/>
              </a:gs>
              <a:gs pos="100000">
                <a:srgbClr val="703D08"/>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89" name="Google Shape;989;g3f9a95e0627_0_309"/>
          <p:cNvSpPr txBox="1"/>
          <p:nvPr/>
        </p:nvSpPr>
        <p:spPr>
          <a:xfrm>
            <a:off x="590113" y="1186248"/>
            <a:ext cx="47943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PENGHARGAAN WANA LESTARI 2026</a:t>
            </a:r>
            <a:endParaRPr/>
          </a:p>
        </p:txBody>
      </p:sp>
      <p:pic>
        <p:nvPicPr>
          <p:cNvPr id="990" name="Google Shape;990;g3f9a95e0627_0_309"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991" name="Google Shape;991;g3f9a95e0627_0_309"/>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992" name="Google Shape;992;g3f9a95e0627_0_309"/>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7-10 Juli  2026</a:t>
            </a:r>
            <a:endParaRPr/>
          </a:p>
        </p:txBody>
      </p:sp>
      <p:sp>
        <p:nvSpPr>
          <p:cNvPr id="993" name="Google Shape;993;g3f9a95e0627_0_309"/>
          <p:cNvSpPr txBox="1"/>
          <p:nvPr/>
        </p:nvSpPr>
        <p:spPr>
          <a:xfrm>
            <a:off x="1396314" y="3218166"/>
            <a:ext cx="39882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Kabupaten Bogor, Provinsi Jawa Barat</a:t>
            </a:r>
            <a:endParaRPr sz="1800">
              <a:solidFill>
                <a:schemeClr val="lt1"/>
              </a:solidFill>
              <a:latin typeface="Montserrat"/>
              <a:ea typeface="Montserrat"/>
              <a:cs typeface="Montserrat"/>
              <a:sym typeface="Montserrat"/>
            </a:endParaRPr>
          </a:p>
        </p:txBody>
      </p:sp>
      <p:sp>
        <p:nvSpPr>
          <p:cNvPr id="994" name="Google Shape;994;g3f9a95e0627_0_309"/>
          <p:cNvSpPr txBox="1"/>
          <p:nvPr/>
        </p:nvSpPr>
        <p:spPr>
          <a:xfrm>
            <a:off x="1396314" y="4185450"/>
            <a:ext cx="45885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10 orang (Polhut )</a:t>
            </a:r>
            <a:endParaRPr sz="1800">
              <a:solidFill>
                <a:schemeClr val="lt1"/>
              </a:solidFill>
              <a:latin typeface="Montserrat"/>
              <a:ea typeface="Montserrat"/>
              <a:cs typeface="Montserrat"/>
              <a:sym typeface="Montserrat"/>
            </a:endParaRPr>
          </a:p>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10 orang (PPNS)</a:t>
            </a:r>
            <a:endParaRPr sz="1800">
              <a:solidFill>
                <a:schemeClr val="lt1"/>
              </a:solidFill>
              <a:latin typeface="Montserrat"/>
              <a:ea typeface="Montserrat"/>
              <a:cs typeface="Montserrat"/>
              <a:sym typeface="Montserrat"/>
            </a:endParaRPr>
          </a:p>
        </p:txBody>
      </p:sp>
      <p:grpSp>
        <p:nvGrpSpPr>
          <p:cNvPr id="995" name="Google Shape;995;g3f9a95e0627_0_309"/>
          <p:cNvGrpSpPr/>
          <p:nvPr/>
        </p:nvGrpSpPr>
        <p:grpSpPr>
          <a:xfrm>
            <a:off x="-38329" y="6439329"/>
            <a:ext cx="12230400" cy="514800"/>
            <a:chOff x="-38329" y="6439329"/>
            <a:chExt cx="12230400" cy="514800"/>
          </a:xfrm>
        </p:grpSpPr>
        <p:sp>
          <p:nvSpPr>
            <p:cNvPr id="996" name="Google Shape;996;g3f9a95e0627_0_309"/>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997" name="Google Shape;997;g3f9a95e0627_0_309"/>
            <p:cNvGrpSpPr/>
            <p:nvPr/>
          </p:nvGrpSpPr>
          <p:grpSpPr>
            <a:xfrm>
              <a:off x="174420" y="6513871"/>
              <a:ext cx="2062939" cy="288062"/>
              <a:chOff x="525148" y="6430281"/>
              <a:chExt cx="2062939" cy="288062"/>
            </a:xfrm>
          </p:grpSpPr>
          <p:grpSp>
            <p:nvGrpSpPr>
              <p:cNvPr id="998" name="Google Shape;998;g3f9a95e0627_0_309"/>
              <p:cNvGrpSpPr/>
              <p:nvPr/>
            </p:nvGrpSpPr>
            <p:grpSpPr>
              <a:xfrm>
                <a:off x="525148" y="6430281"/>
                <a:ext cx="287920" cy="288062"/>
                <a:chOff x="0" y="0"/>
                <a:chExt cx="2316330" cy="2306340"/>
              </a:xfrm>
            </p:grpSpPr>
            <p:sp>
              <p:nvSpPr>
                <p:cNvPr id="999" name="Google Shape;999;g3f9a95e0627_0_309"/>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00" name="Google Shape;1000;g3f9a95e0627_0_309"/>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01" name="Google Shape;1001;g3f9a95e0627_0_309"/>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02" name="Google Shape;1002;g3f9a95e0627_0_309"/>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03" name="Google Shape;1003;g3f9a95e0627_0_309"/>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1004" name="Google Shape;1004;g3f9a95e0627_0_309"/>
            <p:cNvGrpSpPr/>
            <p:nvPr/>
          </p:nvGrpSpPr>
          <p:grpSpPr>
            <a:xfrm>
              <a:off x="2987324" y="6513871"/>
              <a:ext cx="1671822" cy="288062"/>
              <a:chOff x="3159729" y="6430281"/>
              <a:chExt cx="1671822" cy="288062"/>
            </a:xfrm>
          </p:grpSpPr>
          <p:grpSp>
            <p:nvGrpSpPr>
              <p:cNvPr id="1005" name="Google Shape;1005;g3f9a95e0627_0_309"/>
              <p:cNvGrpSpPr/>
              <p:nvPr/>
            </p:nvGrpSpPr>
            <p:grpSpPr>
              <a:xfrm>
                <a:off x="3159729" y="6430281"/>
                <a:ext cx="288104" cy="288062"/>
                <a:chOff x="0" y="0"/>
                <a:chExt cx="2319678" cy="2306340"/>
              </a:xfrm>
            </p:grpSpPr>
            <p:sp>
              <p:nvSpPr>
                <p:cNvPr id="1006" name="Google Shape;1006;g3f9a95e0627_0_309"/>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07" name="Google Shape;1007;g3f9a95e0627_0_309"/>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08" name="Google Shape;1008;g3f9a95e0627_0_309"/>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09" name="Google Shape;1009;g3f9a95e0627_0_309"/>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10" name="Google Shape;1010;g3f9a95e0627_0_309"/>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11" name="Google Shape;1011;g3f9a95e0627_0_309"/>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12" name="Google Shape;1012;g3f9a95e0627_0_309"/>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1013" name="Google Shape;1013;g3f9a95e0627_0_309"/>
            <p:cNvGrpSpPr/>
            <p:nvPr/>
          </p:nvGrpSpPr>
          <p:grpSpPr>
            <a:xfrm>
              <a:off x="7859903" y="6513912"/>
              <a:ext cx="1688539" cy="288020"/>
              <a:chOff x="7659324" y="6430322"/>
              <a:chExt cx="1688539" cy="288020"/>
            </a:xfrm>
          </p:grpSpPr>
          <p:grpSp>
            <p:nvGrpSpPr>
              <p:cNvPr id="1014" name="Google Shape;1014;g3f9a95e0627_0_309"/>
              <p:cNvGrpSpPr/>
              <p:nvPr/>
            </p:nvGrpSpPr>
            <p:grpSpPr>
              <a:xfrm>
                <a:off x="7659324" y="6430322"/>
                <a:ext cx="287916" cy="288020"/>
                <a:chOff x="1221756" y="5672607"/>
                <a:chExt cx="2316300" cy="2309700"/>
              </a:xfrm>
            </p:grpSpPr>
            <p:sp>
              <p:nvSpPr>
                <p:cNvPr id="1015" name="Google Shape;1015;g3f9a95e0627_0_309"/>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16" name="Google Shape;1016;g3f9a95e0627_0_309"/>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17" name="Google Shape;1017;g3f9a95e0627_0_309"/>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18" name="Google Shape;1018;g3f9a95e0627_0_309"/>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19" name="Google Shape;1019;g3f9a95e0627_0_309"/>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1020" name="Google Shape;1020;g3f9a95e0627_0_309"/>
            <p:cNvGrpSpPr/>
            <p:nvPr/>
          </p:nvGrpSpPr>
          <p:grpSpPr>
            <a:xfrm>
              <a:off x="5422003" y="6513871"/>
              <a:ext cx="1675084" cy="291616"/>
              <a:chOff x="5416423" y="6430281"/>
              <a:chExt cx="1675084" cy="291616"/>
            </a:xfrm>
          </p:grpSpPr>
          <p:sp>
            <p:nvSpPr>
              <p:cNvPr id="1021" name="Google Shape;1021;g3f9a95e0627_0_309"/>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1022" name="Google Shape;1022;g3f9a95e0627_0_309"/>
              <p:cNvGrpSpPr/>
              <p:nvPr/>
            </p:nvGrpSpPr>
            <p:grpSpPr>
              <a:xfrm>
                <a:off x="5416423" y="6430281"/>
                <a:ext cx="291566" cy="291616"/>
                <a:chOff x="6142115" y="5967847"/>
                <a:chExt cx="719915" cy="720039"/>
              </a:xfrm>
            </p:grpSpPr>
            <p:grpSp>
              <p:nvGrpSpPr>
                <p:cNvPr id="1023" name="Google Shape;1023;g3f9a95e0627_0_309"/>
                <p:cNvGrpSpPr/>
                <p:nvPr/>
              </p:nvGrpSpPr>
              <p:grpSpPr>
                <a:xfrm>
                  <a:off x="6142115" y="5967847"/>
                  <a:ext cx="719915" cy="720039"/>
                  <a:chOff x="0" y="0"/>
                  <a:chExt cx="2316330" cy="2306340"/>
                </a:xfrm>
              </p:grpSpPr>
              <p:sp>
                <p:nvSpPr>
                  <p:cNvPr id="1024" name="Google Shape;1024;g3f9a95e0627_0_309"/>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25" name="Google Shape;1025;g3f9a95e0627_0_309"/>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26" name="Google Shape;1026;g3f9a95e0627_0_309"/>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1027" name="Google Shape;1027;g3f9a95e0627_0_309"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1028" name="Google Shape;1028;g3f9a95e0627_0_309"/>
            <p:cNvGrpSpPr/>
            <p:nvPr/>
          </p:nvGrpSpPr>
          <p:grpSpPr>
            <a:xfrm>
              <a:off x="10311284" y="6513880"/>
              <a:ext cx="1806314" cy="288062"/>
              <a:chOff x="10236847" y="6430290"/>
              <a:chExt cx="1806314" cy="288062"/>
            </a:xfrm>
          </p:grpSpPr>
          <p:grpSp>
            <p:nvGrpSpPr>
              <p:cNvPr id="1029" name="Google Shape;1029;g3f9a95e0627_0_309"/>
              <p:cNvGrpSpPr/>
              <p:nvPr/>
            </p:nvGrpSpPr>
            <p:grpSpPr>
              <a:xfrm>
                <a:off x="10236847" y="6430290"/>
                <a:ext cx="287920" cy="288062"/>
                <a:chOff x="427015" y="339506"/>
                <a:chExt cx="2316330" cy="2306340"/>
              </a:xfrm>
            </p:grpSpPr>
            <p:grpSp>
              <p:nvGrpSpPr>
                <p:cNvPr id="1030" name="Google Shape;1030;g3f9a95e0627_0_309"/>
                <p:cNvGrpSpPr/>
                <p:nvPr/>
              </p:nvGrpSpPr>
              <p:grpSpPr>
                <a:xfrm>
                  <a:off x="427015" y="339506"/>
                  <a:ext cx="2316330" cy="2306340"/>
                  <a:chOff x="0" y="0"/>
                  <a:chExt cx="2316330" cy="2306340"/>
                </a:xfrm>
              </p:grpSpPr>
              <p:sp>
                <p:nvSpPr>
                  <p:cNvPr id="1031" name="Google Shape;1031;g3f9a95e0627_0_309"/>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32" name="Google Shape;1032;g3f9a95e0627_0_309"/>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33" name="Google Shape;1033;g3f9a95e0627_0_309"/>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34" name="Google Shape;1034;g3f9a95e0627_0_309"/>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35" name="Google Shape;1035;g3f9a95e0627_0_309"/>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1036" name="Google Shape;1036;g3f9a95e0627_0_309"/>
          <p:cNvPicPr preferRelativeResize="0"/>
          <p:nvPr/>
        </p:nvPicPr>
        <p:blipFill>
          <a:blip r:embed="rId5">
            <a:alphaModFix/>
          </a:blip>
          <a:stretch>
            <a:fillRect/>
          </a:stretch>
        </p:blipFill>
        <p:spPr>
          <a:xfrm>
            <a:off x="719278" y="2375251"/>
            <a:ext cx="590550" cy="466725"/>
          </a:xfrm>
          <a:prstGeom prst="rect">
            <a:avLst/>
          </a:prstGeom>
          <a:noFill/>
          <a:ln>
            <a:noFill/>
          </a:ln>
        </p:spPr>
      </p:pic>
      <p:pic>
        <p:nvPicPr>
          <p:cNvPr id="1037" name="Google Shape;1037;g3f9a95e0627_0_309"/>
          <p:cNvPicPr preferRelativeResize="0"/>
          <p:nvPr/>
        </p:nvPicPr>
        <p:blipFill>
          <a:blip r:embed="rId6">
            <a:alphaModFix/>
          </a:blip>
          <a:stretch>
            <a:fillRect/>
          </a:stretch>
        </p:blipFill>
        <p:spPr>
          <a:xfrm>
            <a:off x="770479" y="3341055"/>
            <a:ext cx="488161" cy="646500"/>
          </a:xfrm>
          <a:prstGeom prst="rect">
            <a:avLst/>
          </a:prstGeom>
          <a:noFill/>
          <a:ln>
            <a:noFill/>
          </a:ln>
        </p:spPr>
      </p:pic>
      <p:pic>
        <p:nvPicPr>
          <p:cNvPr id="1038" name="Google Shape;1038;g3f9a95e0627_0_309"/>
          <p:cNvPicPr preferRelativeResize="0"/>
          <p:nvPr/>
        </p:nvPicPr>
        <p:blipFill>
          <a:blip r:embed="rId7">
            <a:alphaModFix/>
          </a:blip>
          <a:stretch>
            <a:fillRect/>
          </a:stretch>
        </p:blipFill>
        <p:spPr>
          <a:xfrm>
            <a:off x="805003" y="4205271"/>
            <a:ext cx="419100" cy="552450"/>
          </a:xfrm>
          <a:prstGeom prst="rect">
            <a:avLst/>
          </a:prstGeom>
          <a:noFill/>
          <a:ln>
            <a:noFill/>
          </a:ln>
        </p:spPr>
      </p:pic>
      <p:pic>
        <p:nvPicPr>
          <p:cNvPr id="1039" name="Google Shape;1039;g3f9a95e0627_0_309"/>
          <p:cNvPicPr preferRelativeResize="0"/>
          <p:nvPr/>
        </p:nvPicPr>
        <p:blipFill>
          <a:blip r:embed="rId8">
            <a:alphaModFix/>
          </a:blip>
          <a:stretch>
            <a:fillRect/>
          </a:stretch>
        </p:blipFill>
        <p:spPr>
          <a:xfrm>
            <a:off x="6031850" y="-87625"/>
            <a:ext cx="6160148" cy="4423426"/>
          </a:xfrm>
          <a:prstGeom prst="rect">
            <a:avLst/>
          </a:prstGeom>
          <a:noFill/>
          <a:ln>
            <a:noFill/>
          </a:ln>
        </p:spPr>
      </p:pic>
      <p:pic>
        <p:nvPicPr>
          <p:cNvPr id="1040" name="Google Shape;1040;g3f9a95e0627_0_309"/>
          <p:cNvPicPr preferRelativeResize="0"/>
          <p:nvPr/>
        </p:nvPicPr>
        <p:blipFill rotWithShape="1">
          <a:blip r:embed="rId9">
            <a:alphaModFix/>
          </a:blip>
          <a:srcRect t="30177"/>
          <a:stretch/>
        </p:blipFill>
        <p:spPr>
          <a:xfrm>
            <a:off x="6031850" y="3054825"/>
            <a:ext cx="6160148" cy="3384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44"/>
        <p:cNvGrpSpPr/>
        <p:nvPr/>
      </p:nvGrpSpPr>
      <p:grpSpPr>
        <a:xfrm>
          <a:off x="0" y="0"/>
          <a:ext cx="0" cy="0"/>
          <a:chOff x="0" y="0"/>
          <a:chExt cx="0" cy="0"/>
        </a:xfrm>
      </p:grpSpPr>
      <p:sp>
        <p:nvSpPr>
          <p:cNvPr id="1045" name="Google Shape;1045;p12"/>
          <p:cNvSpPr txBox="1"/>
          <p:nvPr/>
        </p:nvSpPr>
        <p:spPr>
          <a:xfrm>
            <a:off x="2939629" y="755233"/>
            <a:ext cx="6312741" cy="677108"/>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4400" b="1">
                <a:solidFill>
                  <a:schemeClr val="dk1"/>
                </a:solidFill>
                <a:latin typeface="Montserrat"/>
                <a:ea typeface="Montserrat"/>
                <a:cs typeface="Montserrat"/>
                <a:sym typeface="Montserrat"/>
              </a:rPr>
              <a:t>RENCANA KEGIATAN</a:t>
            </a:r>
            <a:endParaRPr/>
          </a:p>
        </p:txBody>
      </p:sp>
      <p:pic>
        <p:nvPicPr>
          <p:cNvPr id="1046" name="Google Shape;1046;p12"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1047" name="Google Shape;1047;p12"/>
          <p:cNvSpPr txBox="1"/>
          <p:nvPr/>
        </p:nvSpPr>
        <p:spPr>
          <a:xfrm>
            <a:off x="537614" y="174594"/>
            <a:ext cx="244971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dk1"/>
                </a:solidFill>
                <a:latin typeface="Montserrat SemiBold"/>
                <a:ea typeface="Montserrat SemiBold"/>
                <a:cs typeface="Montserrat SemiBold"/>
                <a:sym typeface="Montserrat SemiBold"/>
              </a:rPr>
              <a:t>KEMENTERIAN KEHUTANAN</a:t>
            </a:r>
            <a:endParaRPr/>
          </a:p>
        </p:txBody>
      </p:sp>
      <p:grpSp>
        <p:nvGrpSpPr>
          <p:cNvPr id="1048" name="Google Shape;1048;p12"/>
          <p:cNvGrpSpPr/>
          <p:nvPr/>
        </p:nvGrpSpPr>
        <p:grpSpPr>
          <a:xfrm>
            <a:off x="0" y="6439329"/>
            <a:ext cx="12192000" cy="514923"/>
            <a:chOff x="0" y="6439329"/>
            <a:chExt cx="12192000" cy="514923"/>
          </a:xfrm>
        </p:grpSpPr>
        <p:sp>
          <p:nvSpPr>
            <p:cNvPr id="1049" name="Google Shape;1049;p12"/>
            <p:cNvSpPr/>
            <p:nvPr/>
          </p:nvSpPr>
          <p:spPr>
            <a:xfrm>
              <a:off x="0" y="6439329"/>
              <a:ext cx="12192000" cy="514923"/>
            </a:xfrm>
            <a:prstGeom prst="rect">
              <a:avLst/>
            </a:prstGeom>
            <a:solidFill>
              <a:schemeClr val="lt2">
                <a:alpha val="39216"/>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1050" name="Google Shape;1050;p12"/>
            <p:cNvGrpSpPr/>
            <p:nvPr/>
          </p:nvGrpSpPr>
          <p:grpSpPr>
            <a:xfrm>
              <a:off x="174420" y="6513871"/>
              <a:ext cx="2062926" cy="288000"/>
              <a:chOff x="525148" y="6430281"/>
              <a:chExt cx="2062926" cy="288000"/>
            </a:xfrm>
          </p:grpSpPr>
          <p:grpSp>
            <p:nvGrpSpPr>
              <p:cNvPr id="1051" name="Google Shape;1051;p12"/>
              <p:cNvGrpSpPr/>
              <p:nvPr/>
            </p:nvGrpSpPr>
            <p:grpSpPr>
              <a:xfrm>
                <a:off x="525148" y="6430281"/>
                <a:ext cx="288000" cy="288000"/>
                <a:chOff x="0" y="0"/>
                <a:chExt cx="2316350" cy="2306338"/>
              </a:xfrm>
            </p:grpSpPr>
            <p:sp>
              <p:nvSpPr>
                <p:cNvPr id="1052" name="Google Shape;1052;p12"/>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53" name="Google Shape;1053;p12"/>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54" name="Google Shape;1054;p12"/>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55" name="Google Shape;1055;p12"/>
                <p:cNvSpPr/>
                <p:nvPr/>
              </p:nvSpPr>
              <p:spPr>
                <a:xfrm>
                  <a:off x="864458" y="644171"/>
                  <a:ext cx="500653" cy="1021331"/>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56" name="Google Shape;1056;p12"/>
              <p:cNvSpPr txBox="1"/>
              <p:nvPr/>
            </p:nvSpPr>
            <p:spPr>
              <a:xfrm>
                <a:off x="790787" y="6442807"/>
                <a:ext cx="1797287"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Ditjen Gakkum Kehutanan</a:t>
                </a:r>
                <a:endParaRPr sz="900" b="1">
                  <a:solidFill>
                    <a:schemeClr val="dk1"/>
                  </a:solidFill>
                  <a:latin typeface="Montserrat"/>
                  <a:ea typeface="Montserrat"/>
                  <a:cs typeface="Montserrat"/>
                  <a:sym typeface="Montserrat"/>
                </a:endParaRPr>
              </a:p>
            </p:txBody>
          </p:sp>
        </p:grpSp>
        <p:grpSp>
          <p:nvGrpSpPr>
            <p:cNvPr id="1057" name="Google Shape;1057;p12"/>
            <p:cNvGrpSpPr/>
            <p:nvPr/>
          </p:nvGrpSpPr>
          <p:grpSpPr>
            <a:xfrm>
              <a:off x="2987324" y="6513871"/>
              <a:ext cx="1671876" cy="288000"/>
              <a:chOff x="3159729" y="6430281"/>
              <a:chExt cx="1671876" cy="288000"/>
            </a:xfrm>
          </p:grpSpPr>
          <p:grpSp>
            <p:nvGrpSpPr>
              <p:cNvPr id="1058" name="Google Shape;1058;p12"/>
              <p:cNvGrpSpPr/>
              <p:nvPr/>
            </p:nvGrpSpPr>
            <p:grpSpPr>
              <a:xfrm>
                <a:off x="3159729" y="6430281"/>
                <a:ext cx="288000" cy="288000"/>
                <a:chOff x="0" y="0"/>
                <a:chExt cx="2319689" cy="2306338"/>
              </a:xfrm>
            </p:grpSpPr>
            <p:sp>
              <p:nvSpPr>
                <p:cNvPr id="1059" name="Google Shape;1059;p12"/>
                <p:cNvSpPr/>
                <p:nvPr/>
              </p:nvSpPr>
              <p:spPr>
                <a:xfrm>
                  <a:off x="0" y="0"/>
                  <a:ext cx="2319689" cy="2306338"/>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60" name="Google Shape;1060;p12"/>
                <p:cNvSpPr/>
                <p:nvPr/>
              </p:nvSpPr>
              <p:spPr>
                <a:xfrm>
                  <a:off x="196923" y="193585"/>
                  <a:ext cx="1925844"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61" name="Google Shape;1061;p12"/>
                <p:cNvSpPr/>
                <p:nvPr/>
              </p:nvSpPr>
              <p:spPr>
                <a:xfrm>
                  <a:off x="186910" y="183571"/>
                  <a:ext cx="1945869"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62" name="Google Shape;1062;p12"/>
                <p:cNvSpPr/>
                <p:nvPr/>
              </p:nvSpPr>
              <p:spPr>
                <a:xfrm>
                  <a:off x="650849" y="644171"/>
                  <a:ext cx="1017994" cy="1014655"/>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63" name="Google Shape;1063;p12"/>
                <p:cNvSpPr/>
                <p:nvPr/>
              </p:nvSpPr>
              <p:spPr>
                <a:xfrm>
                  <a:off x="891162" y="884483"/>
                  <a:ext cx="537368" cy="534030"/>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64" name="Google Shape;1064;p12"/>
                <p:cNvSpPr/>
                <p:nvPr/>
              </p:nvSpPr>
              <p:spPr>
                <a:xfrm>
                  <a:off x="1378463" y="817730"/>
                  <a:ext cx="116823" cy="120157"/>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65" name="Google Shape;1065;p12"/>
              <p:cNvSpPr txBox="1"/>
              <p:nvPr/>
            </p:nvSpPr>
            <p:spPr>
              <a:xfrm>
                <a:off x="3425451"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066" name="Google Shape;1066;p12"/>
            <p:cNvGrpSpPr/>
            <p:nvPr/>
          </p:nvGrpSpPr>
          <p:grpSpPr>
            <a:xfrm>
              <a:off x="7859944" y="6513871"/>
              <a:ext cx="1688552" cy="288000"/>
              <a:chOff x="7659365" y="6430281"/>
              <a:chExt cx="1688552" cy="288000"/>
            </a:xfrm>
          </p:grpSpPr>
          <p:grpSp>
            <p:nvGrpSpPr>
              <p:cNvPr id="1067" name="Google Shape;1067;p12"/>
              <p:cNvGrpSpPr/>
              <p:nvPr/>
            </p:nvGrpSpPr>
            <p:grpSpPr>
              <a:xfrm>
                <a:off x="7659365" y="6430281"/>
                <a:ext cx="288000" cy="288000"/>
                <a:chOff x="1221756" y="5672607"/>
                <a:chExt cx="2316353" cy="2309676"/>
              </a:xfrm>
            </p:grpSpPr>
            <p:sp>
              <p:nvSpPr>
                <p:cNvPr id="1068" name="Google Shape;1068;p12"/>
                <p:cNvSpPr/>
                <p:nvPr/>
              </p:nvSpPr>
              <p:spPr>
                <a:xfrm>
                  <a:off x="1221756" y="5672607"/>
                  <a:ext cx="2316353" cy="2309676"/>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69" name="Google Shape;1069;p12"/>
                <p:cNvSpPr/>
                <p:nvPr/>
              </p:nvSpPr>
              <p:spPr>
                <a:xfrm>
                  <a:off x="1418678" y="5869530"/>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70" name="Google Shape;1070;p12"/>
                <p:cNvSpPr/>
                <p:nvPr/>
              </p:nvSpPr>
              <p:spPr>
                <a:xfrm>
                  <a:off x="1405328" y="5859517"/>
                  <a:ext cx="1949206" cy="193585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71" name="Google Shape;1071;p12"/>
                <p:cNvSpPr/>
                <p:nvPr/>
              </p:nvSpPr>
              <p:spPr>
                <a:xfrm>
                  <a:off x="1899305" y="6493676"/>
                  <a:ext cx="964591" cy="67087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72" name="Google Shape;1072;p12"/>
              <p:cNvSpPr txBox="1"/>
              <p:nvPr/>
            </p:nvSpPr>
            <p:spPr>
              <a:xfrm>
                <a:off x="7941763"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073" name="Google Shape;1073;p12"/>
            <p:cNvGrpSpPr/>
            <p:nvPr/>
          </p:nvGrpSpPr>
          <p:grpSpPr>
            <a:xfrm>
              <a:off x="5422003" y="6513871"/>
              <a:ext cx="1675138" cy="291600"/>
              <a:chOff x="5416423" y="6430281"/>
              <a:chExt cx="1675138" cy="291600"/>
            </a:xfrm>
          </p:grpSpPr>
          <p:sp>
            <p:nvSpPr>
              <p:cNvPr id="1074" name="Google Shape;1074;p12"/>
              <p:cNvSpPr txBox="1"/>
              <p:nvPr/>
            </p:nvSpPr>
            <p:spPr>
              <a:xfrm>
                <a:off x="5685407"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nvGrpSpPr>
              <p:cNvPr id="1075" name="Google Shape;1075;p12"/>
              <p:cNvGrpSpPr/>
              <p:nvPr/>
            </p:nvGrpSpPr>
            <p:grpSpPr>
              <a:xfrm>
                <a:off x="5416423" y="6430281"/>
                <a:ext cx="291600" cy="291600"/>
                <a:chOff x="6142115" y="5967847"/>
                <a:chExt cx="720000" cy="720000"/>
              </a:xfrm>
            </p:grpSpPr>
            <p:grpSp>
              <p:nvGrpSpPr>
                <p:cNvPr id="1076" name="Google Shape;1076;p12"/>
                <p:cNvGrpSpPr/>
                <p:nvPr/>
              </p:nvGrpSpPr>
              <p:grpSpPr>
                <a:xfrm>
                  <a:off x="6142115" y="5967847"/>
                  <a:ext cx="720000" cy="720000"/>
                  <a:chOff x="0" y="0"/>
                  <a:chExt cx="2316350" cy="2306338"/>
                </a:xfrm>
              </p:grpSpPr>
              <p:sp>
                <p:nvSpPr>
                  <p:cNvPr id="1077" name="Google Shape;1077;p12"/>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78" name="Google Shape;1078;p12"/>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79" name="Google Shape;1079;p12"/>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1080" name="Google Shape;1080;p12"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1081" name="Google Shape;1081;p12"/>
            <p:cNvGrpSpPr/>
            <p:nvPr/>
          </p:nvGrpSpPr>
          <p:grpSpPr>
            <a:xfrm>
              <a:off x="10311298" y="6513871"/>
              <a:ext cx="1806364" cy="288000"/>
              <a:chOff x="10236861" y="6430281"/>
              <a:chExt cx="1806364" cy="288000"/>
            </a:xfrm>
          </p:grpSpPr>
          <p:grpSp>
            <p:nvGrpSpPr>
              <p:cNvPr id="1082" name="Google Shape;1082;p12"/>
              <p:cNvGrpSpPr/>
              <p:nvPr/>
            </p:nvGrpSpPr>
            <p:grpSpPr>
              <a:xfrm>
                <a:off x="10236861" y="6430281"/>
                <a:ext cx="288000" cy="288000"/>
                <a:chOff x="427015" y="339506"/>
                <a:chExt cx="2316352" cy="2306340"/>
              </a:xfrm>
            </p:grpSpPr>
            <p:grpSp>
              <p:nvGrpSpPr>
                <p:cNvPr id="1083" name="Google Shape;1083;p12"/>
                <p:cNvGrpSpPr/>
                <p:nvPr/>
              </p:nvGrpSpPr>
              <p:grpSpPr>
                <a:xfrm>
                  <a:off x="427015" y="339506"/>
                  <a:ext cx="2316352" cy="2306340"/>
                  <a:chOff x="0" y="0"/>
                  <a:chExt cx="2316350" cy="2306338"/>
                </a:xfrm>
              </p:grpSpPr>
              <p:sp>
                <p:nvSpPr>
                  <p:cNvPr id="1084" name="Google Shape;1084;p12"/>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85" name="Google Shape;1085;p12"/>
                  <p:cNvSpPr/>
                  <p:nvPr/>
                </p:nvSpPr>
                <p:spPr>
                  <a:xfrm>
                    <a:off x="193584" y="196922"/>
                    <a:ext cx="1925998"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086" name="Google Shape;1086;p12"/>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87" name="Google Shape;1087;p12"/>
                <p:cNvSpPr/>
                <p:nvPr/>
              </p:nvSpPr>
              <p:spPr>
                <a:xfrm>
                  <a:off x="1004732" y="912105"/>
                  <a:ext cx="1186897" cy="1186841"/>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088" name="Google Shape;1088;p12"/>
              <p:cNvSpPr txBox="1"/>
              <p:nvPr/>
            </p:nvSpPr>
            <p:spPr>
              <a:xfrm>
                <a:off x="10524861" y="6442807"/>
                <a:ext cx="151836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gakkum.menlhk.go.id</a:t>
                </a:r>
                <a:endParaRPr sz="900" b="1">
                  <a:solidFill>
                    <a:schemeClr val="dk1"/>
                  </a:solidFill>
                  <a:latin typeface="Montserrat"/>
                  <a:ea typeface="Montserrat"/>
                  <a:cs typeface="Montserrat"/>
                  <a:sym typeface="Montserrat"/>
                </a:endParaRPr>
              </a:p>
            </p:txBody>
          </p:sp>
        </p:grpSp>
      </p:grpSp>
      <p:graphicFrame>
        <p:nvGraphicFramePr>
          <p:cNvPr id="1089" name="Google Shape;1089;p12"/>
          <p:cNvGraphicFramePr/>
          <p:nvPr/>
        </p:nvGraphicFramePr>
        <p:xfrm>
          <a:off x="287907" y="1557219"/>
          <a:ext cx="11616225" cy="4092345"/>
        </p:xfrm>
        <a:graphic>
          <a:graphicData uri="http://schemas.openxmlformats.org/drawingml/2006/table">
            <a:tbl>
              <a:tblPr firstRow="1" bandRow="1">
                <a:noFill/>
                <a:tableStyleId>{1D0A0AA9-EE45-4169-A59B-974D646CE961}</a:tableStyleId>
              </a:tblPr>
              <a:tblGrid>
                <a:gridCol w="735350">
                  <a:extLst>
                    <a:ext uri="{9D8B030D-6E8A-4147-A177-3AD203B41FA5}">
                      <a16:colId xmlns:a16="http://schemas.microsoft.com/office/drawing/2014/main" val="20000"/>
                    </a:ext>
                  </a:extLst>
                </a:gridCol>
                <a:gridCol w="4596875">
                  <a:extLst>
                    <a:ext uri="{9D8B030D-6E8A-4147-A177-3AD203B41FA5}">
                      <a16:colId xmlns:a16="http://schemas.microsoft.com/office/drawing/2014/main" val="20001"/>
                    </a:ext>
                  </a:extLst>
                </a:gridCol>
                <a:gridCol w="698225">
                  <a:extLst>
                    <a:ext uri="{9D8B030D-6E8A-4147-A177-3AD203B41FA5}">
                      <a16:colId xmlns:a16="http://schemas.microsoft.com/office/drawing/2014/main" val="20002"/>
                    </a:ext>
                  </a:extLst>
                </a:gridCol>
                <a:gridCol w="698225">
                  <a:extLst>
                    <a:ext uri="{9D8B030D-6E8A-4147-A177-3AD203B41FA5}">
                      <a16:colId xmlns:a16="http://schemas.microsoft.com/office/drawing/2014/main" val="20003"/>
                    </a:ext>
                  </a:extLst>
                </a:gridCol>
                <a:gridCol w="698225">
                  <a:extLst>
                    <a:ext uri="{9D8B030D-6E8A-4147-A177-3AD203B41FA5}">
                      <a16:colId xmlns:a16="http://schemas.microsoft.com/office/drawing/2014/main" val="20004"/>
                    </a:ext>
                  </a:extLst>
                </a:gridCol>
                <a:gridCol w="698225">
                  <a:extLst>
                    <a:ext uri="{9D8B030D-6E8A-4147-A177-3AD203B41FA5}">
                      <a16:colId xmlns:a16="http://schemas.microsoft.com/office/drawing/2014/main" val="20005"/>
                    </a:ext>
                  </a:extLst>
                </a:gridCol>
                <a:gridCol w="698225">
                  <a:extLst>
                    <a:ext uri="{9D8B030D-6E8A-4147-A177-3AD203B41FA5}">
                      <a16:colId xmlns:a16="http://schemas.microsoft.com/office/drawing/2014/main" val="20006"/>
                    </a:ext>
                  </a:extLst>
                </a:gridCol>
                <a:gridCol w="698225">
                  <a:extLst>
                    <a:ext uri="{9D8B030D-6E8A-4147-A177-3AD203B41FA5}">
                      <a16:colId xmlns:a16="http://schemas.microsoft.com/office/drawing/2014/main" val="20007"/>
                    </a:ext>
                  </a:extLst>
                </a:gridCol>
                <a:gridCol w="2094650">
                  <a:extLst>
                    <a:ext uri="{9D8B030D-6E8A-4147-A177-3AD203B41FA5}">
                      <a16:colId xmlns:a16="http://schemas.microsoft.com/office/drawing/2014/main" val="20008"/>
                    </a:ext>
                  </a:extLst>
                </a:gridCol>
              </a:tblGrid>
              <a:tr h="344475">
                <a:tc rowSpan="2">
                  <a:txBody>
                    <a:bodyPr/>
                    <a:lstStyle/>
                    <a:p>
                      <a:pPr marL="0" marR="0" lvl="0" indent="0" algn="ctr" rtl="0">
                        <a:spcBef>
                          <a:spcPts val="0"/>
                        </a:spcBef>
                        <a:spcAft>
                          <a:spcPts val="0"/>
                        </a:spcAft>
                        <a:buNone/>
                      </a:pPr>
                      <a:endParaRPr b="1" u="none" strike="noStrike" cap="none">
                        <a:latin typeface="Montserrat"/>
                        <a:ea typeface="Montserrat"/>
                        <a:cs typeface="Montserrat"/>
                        <a:sym typeface="Montserrat"/>
                      </a:endParaRPr>
                    </a:p>
                    <a:p>
                      <a:pPr marL="0" marR="0" lvl="0" indent="0" algn="ctr" rtl="0">
                        <a:spcBef>
                          <a:spcPts val="0"/>
                        </a:spcBef>
                        <a:spcAft>
                          <a:spcPts val="0"/>
                        </a:spcAft>
                        <a:buNone/>
                      </a:pPr>
                      <a:r>
                        <a:rPr lang="en-US" b="1" u="none" strike="noStrike" cap="none">
                          <a:latin typeface="Montserrat"/>
                          <a:ea typeface="Montserrat"/>
                          <a:cs typeface="Montserrat"/>
                          <a:sym typeface="Montserrat"/>
                        </a:rPr>
                        <a:t>NO</a:t>
                      </a:r>
                      <a:endParaRPr sz="1000"/>
                    </a:p>
                  </a:txBody>
                  <a:tcPr marL="91450" marR="91450" marT="45725" marB="45725">
                    <a:lnL w="9525" cap="flat" cmpd="sng">
                      <a:solidFill>
                        <a:srgbClr val="000000">
                          <a:alpha val="0"/>
                        </a:srgbClr>
                      </a:solidFill>
                      <a:prstDash val="solid"/>
                      <a:round/>
                      <a:headEnd type="none" w="sm" len="sm"/>
                      <a:tailEnd type="none" w="sm" len="sm"/>
                    </a:lnL>
                    <a:lnT w="9525" cap="flat" cmpd="sng">
                      <a:solidFill>
                        <a:srgbClr val="000000">
                          <a:alpha val="0"/>
                        </a:srgbClr>
                      </a:solidFill>
                      <a:prstDash val="solid"/>
                      <a:round/>
                      <a:headEnd type="none" w="sm" len="sm"/>
                      <a:tailEnd type="none" w="sm" len="sm"/>
                    </a:lnT>
                  </a:tcPr>
                </a:tc>
                <a:tc rowSpan="2">
                  <a:txBody>
                    <a:bodyPr/>
                    <a:lstStyle/>
                    <a:p>
                      <a:pPr marL="0" marR="0" lvl="0" indent="0" algn="ctr" rtl="0">
                        <a:spcBef>
                          <a:spcPts val="0"/>
                        </a:spcBef>
                        <a:spcAft>
                          <a:spcPts val="0"/>
                        </a:spcAft>
                        <a:buNone/>
                      </a:pPr>
                      <a:endParaRPr b="1" u="none" strike="noStrike" cap="none">
                        <a:latin typeface="Montserrat"/>
                        <a:ea typeface="Montserrat"/>
                        <a:cs typeface="Montserrat"/>
                        <a:sym typeface="Montserrat"/>
                      </a:endParaRPr>
                    </a:p>
                    <a:p>
                      <a:pPr marL="0" marR="0" lvl="0" indent="0" algn="ctr" rtl="0">
                        <a:spcBef>
                          <a:spcPts val="0"/>
                        </a:spcBef>
                        <a:spcAft>
                          <a:spcPts val="0"/>
                        </a:spcAft>
                        <a:buNone/>
                      </a:pPr>
                      <a:r>
                        <a:rPr lang="en-US" b="1" u="none" strike="noStrike" cap="none">
                          <a:latin typeface="Montserrat"/>
                          <a:ea typeface="Montserrat"/>
                          <a:cs typeface="Montserrat"/>
                          <a:sym typeface="Montserrat"/>
                        </a:rPr>
                        <a:t>KEGIATAN</a:t>
                      </a:r>
                      <a:endParaRPr sz="1000"/>
                    </a:p>
                  </a:txBody>
                  <a:tcPr marL="91450" marR="91450" marT="45725" marB="45725">
                    <a:lnT w="9525" cap="flat" cmpd="sng">
                      <a:solidFill>
                        <a:srgbClr val="000000">
                          <a:alpha val="0"/>
                        </a:srgbClr>
                      </a:solidFill>
                      <a:prstDash val="solid"/>
                      <a:round/>
                      <a:headEnd type="none" w="sm" len="sm"/>
                      <a:tailEnd type="none" w="sm" len="sm"/>
                    </a:lnT>
                  </a:tcPr>
                </a:tc>
                <a:tc gridSpan="3">
                  <a:txBody>
                    <a:bodyPr/>
                    <a:lstStyle/>
                    <a:p>
                      <a:pPr marL="0" marR="0" lvl="0" indent="0" algn="ctr" rtl="0">
                        <a:spcBef>
                          <a:spcPts val="0"/>
                        </a:spcBef>
                        <a:spcAft>
                          <a:spcPts val="0"/>
                        </a:spcAft>
                        <a:buNone/>
                      </a:pPr>
                      <a:r>
                        <a:rPr lang="en-US" sz="1800" b="1" u="none" strike="noStrike" cap="none">
                          <a:latin typeface="Montserrat"/>
                          <a:ea typeface="Montserrat"/>
                          <a:cs typeface="Montserrat"/>
                          <a:sym typeface="Montserrat"/>
                        </a:rPr>
                        <a:t>TRIWULAN III</a:t>
                      </a:r>
                      <a:endParaRPr/>
                    </a:p>
                  </a:txBody>
                  <a:tcPr marL="91450" marR="91450" marT="45725" marB="45725">
                    <a:lnT w="9525" cap="flat" cmpd="sng">
                      <a:solidFill>
                        <a:srgbClr val="000000">
                          <a:alpha val="0"/>
                        </a:srgbClr>
                      </a:solidFill>
                      <a:prstDash val="solid"/>
                      <a:round/>
                      <a:headEnd type="none" w="sm" len="sm"/>
                      <a:tailEnd type="none" w="sm" len="sm"/>
                    </a:lnT>
                  </a:tcPr>
                </a:tc>
                <a:tc hMerge="1">
                  <a:txBody>
                    <a:bodyPr/>
                    <a:lstStyle/>
                    <a:p>
                      <a:endParaRPr lang="en-US"/>
                    </a:p>
                  </a:txBody>
                  <a:tcPr/>
                </a:tc>
                <a:tc hMerge="1">
                  <a:txBody>
                    <a:bodyPr/>
                    <a:lstStyle/>
                    <a:p>
                      <a:endParaRPr lang="en-US"/>
                    </a:p>
                  </a:txBody>
                  <a:tcPr/>
                </a:tc>
                <a:tc gridSpan="3">
                  <a:txBody>
                    <a:bodyPr/>
                    <a:lstStyle/>
                    <a:p>
                      <a:pPr marL="0" marR="0" lvl="0" indent="0" algn="ctr" rtl="0">
                        <a:spcBef>
                          <a:spcPts val="0"/>
                        </a:spcBef>
                        <a:spcAft>
                          <a:spcPts val="0"/>
                        </a:spcAft>
                        <a:buNone/>
                      </a:pPr>
                      <a:r>
                        <a:rPr lang="en-US" sz="1800" b="1" u="none" strike="noStrike" cap="none">
                          <a:latin typeface="Montserrat"/>
                          <a:ea typeface="Montserrat"/>
                          <a:cs typeface="Montserrat"/>
                          <a:sym typeface="Montserrat"/>
                        </a:rPr>
                        <a:t>TRIWULAN IV</a:t>
                      </a:r>
                      <a:endParaRPr/>
                    </a:p>
                  </a:txBody>
                  <a:tcPr marL="91450" marR="91450" marT="45725" marB="45725">
                    <a:lnT w="9525" cap="flat" cmpd="sng">
                      <a:solidFill>
                        <a:srgbClr val="000000">
                          <a:alpha val="0"/>
                        </a:srgbClr>
                      </a:solidFill>
                      <a:prstDash val="solid"/>
                      <a:round/>
                      <a:headEnd type="none" w="sm" len="sm"/>
                      <a:tailEnd type="none" w="sm" len="sm"/>
                    </a:lnT>
                  </a:tcPr>
                </a:tc>
                <a:tc hMerge="1">
                  <a:txBody>
                    <a:bodyPr/>
                    <a:lstStyle/>
                    <a:p>
                      <a:endParaRPr lang="en-US"/>
                    </a:p>
                  </a:txBody>
                  <a:tcPr/>
                </a:tc>
                <a:tc hMerge="1">
                  <a:txBody>
                    <a:bodyPr/>
                    <a:lstStyle/>
                    <a:p>
                      <a:endParaRPr lang="en-US"/>
                    </a:p>
                  </a:txBody>
                  <a:tcPr/>
                </a:tc>
                <a:tc rowSpan="2">
                  <a:txBody>
                    <a:bodyPr/>
                    <a:lstStyle/>
                    <a:p>
                      <a:pPr marL="0" marR="0" lvl="0" indent="0" algn="ctr" rtl="0">
                        <a:spcBef>
                          <a:spcPts val="0"/>
                        </a:spcBef>
                        <a:spcAft>
                          <a:spcPts val="0"/>
                        </a:spcAft>
                        <a:buNone/>
                      </a:pPr>
                      <a:endParaRPr b="1" u="none" strike="noStrike" cap="none">
                        <a:latin typeface="Montserrat"/>
                        <a:ea typeface="Montserrat"/>
                        <a:cs typeface="Montserrat"/>
                        <a:sym typeface="Montserrat"/>
                      </a:endParaRPr>
                    </a:p>
                    <a:p>
                      <a:pPr marL="0" marR="0" lvl="0" indent="0" algn="ctr" rtl="0">
                        <a:spcBef>
                          <a:spcPts val="0"/>
                        </a:spcBef>
                        <a:spcAft>
                          <a:spcPts val="0"/>
                        </a:spcAft>
                        <a:buNone/>
                      </a:pPr>
                      <a:r>
                        <a:rPr lang="en-US" b="1" u="none" strike="noStrike" cap="none">
                          <a:latin typeface="Montserrat"/>
                          <a:ea typeface="Montserrat"/>
                          <a:cs typeface="Montserrat"/>
                          <a:sym typeface="Montserrat"/>
                        </a:rPr>
                        <a:t>KETERANGAN</a:t>
                      </a:r>
                      <a:endParaRPr sz="1000"/>
                    </a:p>
                  </a:txBody>
                  <a:tcPr marL="91450" marR="91450" marT="45725" marB="45725">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tcPr>
                </a:tc>
                <a:extLst>
                  <a:ext uri="{0D108BD9-81ED-4DB2-BD59-A6C34878D82A}">
                    <a16:rowId xmlns:a16="http://schemas.microsoft.com/office/drawing/2014/main" val="10000"/>
                  </a:ext>
                </a:extLst>
              </a:tr>
              <a:tr h="322175">
                <a:tc vMerge="1">
                  <a:txBody>
                    <a:bodyPr/>
                    <a:lstStyle/>
                    <a:p>
                      <a:endParaRPr lang="en-US"/>
                    </a:p>
                  </a:txBody>
                  <a:tcPr/>
                </a:tc>
                <a:tc vMerge="1">
                  <a:txBody>
                    <a:bodyPr/>
                    <a:lstStyle/>
                    <a:p>
                      <a:endParaRPr lang="en-US"/>
                    </a:p>
                  </a:txBody>
                  <a:tcPr/>
                </a:tc>
                <a:tc>
                  <a:txBody>
                    <a:bodyPr/>
                    <a:lstStyle/>
                    <a:p>
                      <a:pPr marL="0" marR="0" lvl="0" indent="0" algn="ctr" rtl="0">
                        <a:spcBef>
                          <a:spcPts val="0"/>
                        </a:spcBef>
                        <a:spcAft>
                          <a:spcPts val="0"/>
                        </a:spcAft>
                        <a:buNone/>
                      </a:pPr>
                      <a:r>
                        <a:rPr lang="en-US" b="1">
                          <a:latin typeface="Montserrat"/>
                          <a:ea typeface="Montserrat"/>
                          <a:cs typeface="Montserrat"/>
                          <a:sym typeface="Montserrat"/>
                        </a:rPr>
                        <a:t>Jul</a:t>
                      </a:r>
                      <a:endParaRPr sz="1000"/>
                    </a:p>
                  </a:txBody>
                  <a:tcPr marL="91450" marR="91450" marT="45725" marB="45725"/>
                </a:tc>
                <a:tc>
                  <a:txBody>
                    <a:bodyPr/>
                    <a:lstStyle/>
                    <a:p>
                      <a:pPr marL="0" marR="0" lvl="0" indent="0" algn="ctr" rtl="0">
                        <a:spcBef>
                          <a:spcPts val="0"/>
                        </a:spcBef>
                        <a:spcAft>
                          <a:spcPts val="0"/>
                        </a:spcAft>
                        <a:buNone/>
                      </a:pPr>
                      <a:r>
                        <a:rPr lang="en-US" b="1">
                          <a:latin typeface="Montserrat"/>
                          <a:ea typeface="Montserrat"/>
                          <a:cs typeface="Montserrat"/>
                          <a:sym typeface="Montserrat"/>
                        </a:rPr>
                        <a:t>Aug</a:t>
                      </a:r>
                      <a:endParaRPr sz="1000"/>
                    </a:p>
                  </a:txBody>
                  <a:tcPr marL="91450" marR="91450" marT="45725" marB="45725"/>
                </a:tc>
                <a:tc>
                  <a:txBody>
                    <a:bodyPr/>
                    <a:lstStyle/>
                    <a:p>
                      <a:pPr marL="0" marR="0" lvl="0" indent="0" algn="ctr" rtl="0">
                        <a:spcBef>
                          <a:spcPts val="0"/>
                        </a:spcBef>
                        <a:spcAft>
                          <a:spcPts val="0"/>
                        </a:spcAft>
                        <a:buNone/>
                      </a:pPr>
                      <a:r>
                        <a:rPr lang="en-US" b="1">
                          <a:latin typeface="Montserrat"/>
                          <a:ea typeface="Montserrat"/>
                          <a:cs typeface="Montserrat"/>
                          <a:sym typeface="Montserrat"/>
                        </a:rPr>
                        <a:t>Sep</a:t>
                      </a:r>
                      <a:endParaRPr sz="1000"/>
                    </a:p>
                  </a:txBody>
                  <a:tcPr marL="91450" marR="91450" marT="45725" marB="45725"/>
                </a:tc>
                <a:tc>
                  <a:txBody>
                    <a:bodyPr/>
                    <a:lstStyle/>
                    <a:p>
                      <a:pPr marL="0" marR="0" lvl="0" indent="0" algn="ctr" rtl="0">
                        <a:spcBef>
                          <a:spcPts val="0"/>
                        </a:spcBef>
                        <a:spcAft>
                          <a:spcPts val="0"/>
                        </a:spcAft>
                        <a:buNone/>
                      </a:pPr>
                      <a:r>
                        <a:rPr lang="en-US" b="1">
                          <a:latin typeface="Montserrat"/>
                          <a:ea typeface="Montserrat"/>
                          <a:cs typeface="Montserrat"/>
                          <a:sym typeface="Montserrat"/>
                        </a:rPr>
                        <a:t>Okt</a:t>
                      </a:r>
                      <a:endParaRPr sz="1000"/>
                    </a:p>
                  </a:txBody>
                  <a:tcPr marL="91450" marR="91450" marT="45725" marB="45725"/>
                </a:tc>
                <a:tc>
                  <a:txBody>
                    <a:bodyPr/>
                    <a:lstStyle/>
                    <a:p>
                      <a:pPr marL="0" marR="0" lvl="0" indent="0" algn="ctr" rtl="0">
                        <a:spcBef>
                          <a:spcPts val="0"/>
                        </a:spcBef>
                        <a:spcAft>
                          <a:spcPts val="0"/>
                        </a:spcAft>
                        <a:buNone/>
                      </a:pPr>
                      <a:r>
                        <a:rPr lang="en-US" b="1" u="none" strike="noStrike" cap="none">
                          <a:latin typeface="Montserrat"/>
                          <a:ea typeface="Montserrat"/>
                          <a:cs typeface="Montserrat"/>
                          <a:sym typeface="Montserrat"/>
                        </a:rPr>
                        <a:t>Nov</a:t>
                      </a:r>
                      <a:endParaRPr sz="1000"/>
                    </a:p>
                  </a:txBody>
                  <a:tcPr marL="91450" marR="91450" marT="45725" marB="45725"/>
                </a:tc>
                <a:tc>
                  <a:txBody>
                    <a:bodyPr/>
                    <a:lstStyle/>
                    <a:p>
                      <a:pPr marL="0" marR="0" lvl="0" indent="0" algn="ctr" rtl="0">
                        <a:spcBef>
                          <a:spcPts val="0"/>
                        </a:spcBef>
                        <a:spcAft>
                          <a:spcPts val="0"/>
                        </a:spcAft>
                        <a:buNone/>
                      </a:pPr>
                      <a:r>
                        <a:rPr lang="en-US" b="1" u="none" strike="noStrike" cap="none">
                          <a:latin typeface="Montserrat"/>
                          <a:ea typeface="Montserrat"/>
                          <a:cs typeface="Montserrat"/>
                          <a:sym typeface="Montserrat"/>
                        </a:rPr>
                        <a:t>Des</a:t>
                      </a:r>
                      <a:endParaRPr sz="1000"/>
                    </a:p>
                  </a:txBody>
                  <a:tcPr marL="91450" marR="91450" marT="45725" marB="45725"/>
                </a:tc>
                <a:tc vMerge="1">
                  <a:txBody>
                    <a:bodyPr/>
                    <a:lstStyle/>
                    <a:p>
                      <a:endParaRPr lang="en-US"/>
                    </a:p>
                  </a:txBody>
                  <a:tcPr/>
                </a:tc>
                <a:extLst>
                  <a:ext uri="{0D108BD9-81ED-4DB2-BD59-A6C34878D82A}">
                    <a16:rowId xmlns:a16="http://schemas.microsoft.com/office/drawing/2014/main" val="10001"/>
                  </a:ext>
                </a:extLst>
              </a:tr>
              <a:tr h="310525">
                <a:tc>
                  <a:txBody>
                    <a:bodyPr/>
                    <a:lstStyle/>
                    <a:p>
                      <a:pPr marL="0" marR="0" lvl="0" indent="0" algn="ctr" rtl="0">
                        <a:spcBef>
                          <a:spcPts val="0"/>
                        </a:spcBef>
                        <a:spcAft>
                          <a:spcPts val="0"/>
                        </a:spcAft>
                        <a:buNone/>
                      </a:pPr>
                      <a:r>
                        <a:rPr lang="en-US" sz="1000">
                          <a:latin typeface="Montserrat"/>
                          <a:ea typeface="Montserrat"/>
                          <a:cs typeface="Montserrat"/>
                          <a:sym typeface="Montserrat"/>
                        </a:rPr>
                        <a:t>1.</a:t>
                      </a:r>
                      <a:endParaRPr sz="1000" u="none" strike="noStrike" cap="none">
                        <a:latin typeface="Montserrat"/>
                        <a:ea typeface="Montserrat"/>
                        <a:cs typeface="Montserrat"/>
                        <a:sym typeface="Montserrat"/>
                      </a:endParaRPr>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Diklat Pembentukan Polhut</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highlight>
                          <a:srgbClr val="D4DBE5"/>
                        </a:highlight>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highlight>
                          <a:srgbClr val="D4DBE5"/>
                        </a:highlight>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02"/>
                  </a:ext>
                </a:extLst>
              </a:tr>
              <a:tr h="281500">
                <a:tc>
                  <a:txBody>
                    <a:bodyPr/>
                    <a:lstStyle/>
                    <a:p>
                      <a:pPr marL="0" marR="0" lvl="0" indent="0" algn="ctr" rtl="0">
                        <a:spcBef>
                          <a:spcPts val="0"/>
                        </a:spcBef>
                        <a:spcAft>
                          <a:spcPts val="0"/>
                        </a:spcAft>
                        <a:buNone/>
                      </a:pPr>
                      <a:r>
                        <a:rPr lang="en-US" sz="1000">
                          <a:latin typeface="Montserrat"/>
                          <a:ea typeface="Montserrat"/>
                          <a:cs typeface="Montserrat"/>
                          <a:sym typeface="Montserrat"/>
                        </a:rPr>
                        <a:t>2.</a:t>
                      </a:r>
                      <a:endParaRPr sz="1000" u="none" strike="noStrike" cap="none">
                        <a:latin typeface="Montserrat"/>
                        <a:ea typeface="Montserrat"/>
                        <a:cs typeface="Montserrat"/>
                        <a:sym typeface="Montserrat"/>
                      </a:endParaRPr>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Diklat Pembentukan PPNS</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highlight>
                          <a:srgbClr val="D4DBE5"/>
                        </a:highlight>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highlight>
                          <a:srgbClr val="D4DBE5"/>
                        </a:highlight>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03"/>
                  </a:ext>
                </a:extLst>
              </a:tr>
              <a:tr h="303275">
                <a:tc>
                  <a:txBody>
                    <a:bodyPr/>
                    <a:lstStyle/>
                    <a:p>
                      <a:pPr marL="0" marR="0" lvl="0" indent="0" algn="ctr" rtl="0">
                        <a:spcBef>
                          <a:spcPts val="0"/>
                        </a:spcBef>
                        <a:spcAft>
                          <a:spcPts val="0"/>
                        </a:spcAft>
                        <a:buNone/>
                      </a:pPr>
                      <a:r>
                        <a:rPr lang="en-US" sz="1000">
                          <a:latin typeface="Montserrat"/>
                          <a:ea typeface="Montserrat"/>
                          <a:cs typeface="Montserrat"/>
                          <a:sym typeface="Montserrat"/>
                        </a:rPr>
                        <a:t>3.</a:t>
                      </a:r>
                      <a:endParaRPr sz="1000"/>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Penyusunan NSPK Analisis Kebutuhan Sapras Polisi Kehutanan</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highlight>
                          <a:srgbClr val="D4DBE5"/>
                        </a:highlight>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highlight>
                          <a:srgbClr val="D4DBE5"/>
                        </a:highlight>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Clr>
                          <a:schemeClr val="dk1"/>
                        </a:buClr>
                        <a:buSzPts val="1400"/>
                        <a:buFont typeface="Arial"/>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04"/>
                  </a:ext>
                </a:extLst>
              </a:tr>
              <a:tr h="264175">
                <a:tc>
                  <a:txBody>
                    <a:bodyPr/>
                    <a:lstStyle/>
                    <a:p>
                      <a:pPr marL="0" marR="0" lvl="0" indent="0" algn="ctr" rtl="0">
                        <a:spcBef>
                          <a:spcPts val="0"/>
                        </a:spcBef>
                        <a:spcAft>
                          <a:spcPts val="0"/>
                        </a:spcAft>
                        <a:buNone/>
                      </a:pPr>
                      <a:r>
                        <a:rPr lang="en-US" sz="1000">
                          <a:latin typeface="Montserrat"/>
                          <a:ea typeface="Montserrat"/>
                          <a:cs typeface="Montserrat"/>
                          <a:sym typeface="Montserrat"/>
                        </a:rPr>
                        <a:t>4.</a:t>
                      </a:r>
                      <a:endParaRPr sz="1000"/>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Penyelesaian RPJP Wanalinhut dan Wanadiklat Sentul</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Clr>
                          <a:schemeClr val="dk1"/>
                        </a:buClr>
                        <a:buSzPts val="1400"/>
                        <a:buFont typeface="Arial"/>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05"/>
                  </a:ext>
                </a:extLst>
              </a:tr>
              <a:tr h="288775">
                <a:tc>
                  <a:txBody>
                    <a:bodyPr/>
                    <a:lstStyle/>
                    <a:p>
                      <a:pPr marL="0" marR="0" lvl="0" indent="0" algn="ctr" rtl="0">
                        <a:spcBef>
                          <a:spcPts val="0"/>
                        </a:spcBef>
                        <a:spcAft>
                          <a:spcPts val="0"/>
                        </a:spcAft>
                        <a:buNone/>
                      </a:pPr>
                      <a:r>
                        <a:rPr lang="en-US" sz="1000">
                          <a:latin typeface="Montserrat"/>
                          <a:ea typeface="Montserrat"/>
                          <a:cs typeface="Montserrat"/>
                          <a:sym typeface="Montserrat"/>
                        </a:rPr>
                        <a:t>5.</a:t>
                      </a:r>
                      <a:endParaRPr sz="1000">
                        <a:latin typeface="Montserrat"/>
                        <a:ea typeface="Montserrat"/>
                        <a:cs typeface="Montserrat"/>
                        <a:sym typeface="Montserrat"/>
                      </a:endParaRPr>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Pengelolaan dan Pengamanan KHDTK</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06"/>
                  </a:ext>
                </a:extLst>
              </a:tr>
              <a:tr h="288775">
                <a:tc>
                  <a:txBody>
                    <a:bodyPr/>
                    <a:lstStyle/>
                    <a:p>
                      <a:pPr marL="0" marR="0" lvl="0" indent="0" algn="ctr" rtl="0">
                        <a:spcBef>
                          <a:spcPts val="0"/>
                        </a:spcBef>
                        <a:spcAft>
                          <a:spcPts val="0"/>
                        </a:spcAft>
                        <a:buNone/>
                      </a:pPr>
                      <a:r>
                        <a:rPr lang="en-US" sz="1000">
                          <a:latin typeface="Montserrat"/>
                          <a:ea typeface="Montserrat"/>
                          <a:cs typeface="Montserrat"/>
                          <a:sym typeface="Montserrat"/>
                        </a:rPr>
                        <a:t>6.</a:t>
                      </a:r>
                      <a:endParaRPr sz="1000">
                        <a:latin typeface="Montserrat"/>
                        <a:ea typeface="Montserrat"/>
                        <a:cs typeface="Montserrat"/>
                        <a:sym typeface="Montserrat"/>
                      </a:endParaRPr>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Pengurusan dan Penertiban Senjata Api</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07"/>
                  </a:ext>
                </a:extLst>
              </a:tr>
              <a:tr h="433900">
                <a:tc>
                  <a:txBody>
                    <a:bodyPr/>
                    <a:lstStyle/>
                    <a:p>
                      <a:pPr marL="0" marR="0" lvl="0" indent="0" algn="ctr" rtl="0">
                        <a:spcBef>
                          <a:spcPts val="0"/>
                        </a:spcBef>
                        <a:spcAft>
                          <a:spcPts val="0"/>
                        </a:spcAft>
                        <a:buNone/>
                      </a:pPr>
                      <a:r>
                        <a:rPr lang="en-US" sz="1000">
                          <a:latin typeface="Montserrat"/>
                          <a:ea typeface="Montserrat"/>
                          <a:cs typeface="Montserrat"/>
                          <a:sym typeface="Montserrat"/>
                        </a:rPr>
                        <a:t>7.</a:t>
                      </a:r>
                      <a:endParaRPr sz="1000"/>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Bimbingan Teknis PPNS - Penanganan Barang Bukti Tumbuhan dan Satwa Liar yang Dilindung</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just" rtl="0">
                        <a:spcBef>
                          <a:spcPts val="0"/>
                        </a:spcBef>
                        <a:spcAft>
                          <a:spcPts val="0"/>
                        </a:spcAft>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08"/>
                  </a:ext>
                </a:extLst>
              </a:tr>
              <a:tr h="303275">
                <a:tc>
                  <a:txBody>
                    <a:bodyPr/>
                    <a:lstStyle/>
                    <a:p>
                      <a:pPr marL="0" marR="0" lvl="0" indent="0" algn="ctr" rtl="0">
                        <a:spcBef>
                          <a:spcPts val="0"/>
                        </a:spcBef>
                        <a:spcAft>
                          <a:spcPts val="0"/>
                        </a:spcAft>
                        <a:buNone/>
                      </a:pPr>
                      <a:r>
                        <a:rPr lang="en-US" sz="1000">
                          <a:latin typeface="Montserrat"/>
                          <a:ea typeface="Montserrat"/>
                          <a:cs typeface="Montserrat"/>
                          <a:sym typeface="Montserrat"/>
                        </a:rPr>
                        <a:t>8.</a:t>
                      </a:r>
                      <a:endParaRPr sz="1000"/>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Bimbingan Teknis Pengawas Kehutanan</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09"/>
                  </a:ext>
                </a:extLst>
              </a:tr>
              <a:tr h="361325">
                <a:tc>
                  <a:txBody>
                    <a:bodyPr/>
                    <a:lstStyle/>
                    <a:p>
                      <a:pPr marL="0" marR="0" lvl="0" indent="0" algn="ctr" rtl="0">
                        <a:spcBef>
                          <a:spcPts val="0"/>
                        </a:spcBef>
                        <a:spcAft>
                          <a:spcPts val="0"/>
                        </a:spcAft>
                        <a:buNone/>
                      </a:pPr>
                      <a:r>
                        <a:rPr lang="en-US" sz="1000">
                          <a:latin typeface="Montserrat"/>
                          <a:ea typeface="Montserrat"/>
                          <a:cs typeface="Montserrat"/>
                          <a:sym typeface="Montserrat"/>
                        </a:rPr>
                        <a:t>9.</a:t>
                      </a:r>
                      <a:endParaRPr sz="1000"/>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Pelatihan Drone</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10"/>
                  </a:ext>
                </a:extLst>
              </a:tr>
              <a:tr h="325025">
                <a:tc>
                  <a:txBody>
                    <a:bodyPr/>
                    <a:lstStyle/>
                    <a:p>
                      <a:pPr marL="0" marR="0" lvl="0" indent="0" algn="ctr" rtl="0">
                        <a:spcBef>
                          <a:spcPts val="0"/>
                        </a:spcBef>
                        <a:spcAft>
                          <a:spcPts val="0"/>
                        </a:spcAft>
                        <a:buNone/>
                      </a:pPr>
                      <a:r>
                        <a:rPr lang="en-US" sz="1000">
                          <a:latin typeface="Montserrat"/>
                          <a:ea typeface="Montserrat"/>
                          <a:cs typeface="Montserrat"/>
                          <a:sym typeface="Montserrat"/>
                        </a:rPr>
                        <a:t>10</a:t>
                      </a:r>
                      <a:endParaRPr sz="1000"/>
                    </a:p>
                  </a:txBody>
                  <a:tcPr marL="91450" marR="91450" marT="45725" marB="45725">
                    <a:lnL w="9525" cap="flat" cmpd="sng">
                      <a:solidFill>
                        <a:srgbClr val="000000">
                          <a:alpha val="0"/>
                        </a:srgbClr>
                      </a:solidFill>
                      <a:prstDash val="solid"/>
                      <a:round/>
                      <a:headEnd type="none" w="sm" len="sm"/>
                      <a:tailEnd type="none" w="sm" len="sm"/>
                    </a:lnL>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Bimbingan Teknis Instruktur Manggala Agni</a:t>
                      </a: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tc>
                <a:tc>
                  <a:txBody>
                    <a:bodyPr/>
                    <a:lstStyle/>
                    <a:p>
                      <a:pPr marL="0" marR="0" lvl="0" indent="0" algn="just" rtl="0">
                        <a:spcBef>
                          <a:spcPts val="0"/>
                        </a:spcBef>
                        <a:spcAft>
                          <a:spcPts val="0"/>
                        </a:spcAft>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tcPr>
                </a:tc>
                <a:extLst>
                  <a:ext uri="{0D108BD9-81ED-4DB2-BD59-A6C34878D82A}">
                    <a16:rowId xmlns:a16="http://schemas.microsoft.com/office/drawing/2014/main" val="10011"/>
                  </a:ext>
                </a:extLst>
              </a:tr>
              <a:tr h="0">
                <a:tc>
                  <a:txBody>
                    <a:bodyPr/>
                    <a:lstStyle/>
                    <a:p>
                      <a:pPr marL="0" marR="0" lvl="0" indent="0" algn="ctr" rtl="0">
                        <a:spcBef>
                          <a:spcPts val="0"/>
                        </a:spcBef>
                        <a:spcAft>
                          <a:spcPts val="0"/>
                        </a:spcAft>
                        <a:buNone/>
                      </a:pPr>
                      <a:r>
                        <a:rPr lang="en-US" sz="1000">
                          <a:latin typeface="Montserrat"/>
                          <a:ea typeface="Montserrat"/>
                          <a:cs typeface="Montserrat"/>
                          <a:sym typeface="Montserrat"/>
                        </a:rPr>
                        <a:t>11</a:t>
                      </a:r>
                      <a:endParaRPr sz="1000">
                        <a:latin typeface="Montserrat"/>
                        <a:ea typeface="Montserrat"/>
                        <a:cs typeface="Montserrat"/>
                        <a:sym typeface="Montserrat"/>
                      </a:endParaRPr>
                    </a:p>
                  </a:txBody>
                  <a:tcPr marL="91450" marR="91450" marT="45725" marB="45725">
                    <a:lnL w="9525" cap="flat" cmpd="sng">
                      <a:solidFill>
                        <a:srgbClr val="000000">
                          <a:alpha val="0"/>
                        </a:srgbClr>
                      </a:solidFill>
                      <a:prstDash val="solid"/>
                      <a:round/>
                      <a:headEnd type="none" w="sm" len="sm"/>
                      <a:tailEnd type="none" w="sm" len="sm"/>
                    </a:lnL>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000">
                          <a:latin typeface="Montserrat"/>
                          <a:ea typeface="Montserrat"/>
                          <a:cs typeface="Montserrat"/>
                          <a:sym typeface="Montserrat"/>
                        </a:rPr>
                        <a:t>Supervisi dan Evaluasi</a:t>
                      </a:r>
                      <a:endParaRPr sz="1000">
                        <a:latin typeface="Montserrat"/>
                        <a:ea typeface="Montserrat"/>
                        <a:cs typeface="Montserrat"/>
                        <a:sym typeface="Montserrat"/>
                      </a:endParaRPr>
                    </a:p>
                  </a:txBody>
                  <a:tcPr marL="91450" marR="91450" marT="45725" marB="45725">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B w="9525" cap="flat" cmpd="sng">
                      <a:solidFill>
                        <a:srgbClr val="000000">
                          <a:alpha val="0"/>
                        </a:srgbClr>
                      </a:solidFill>
                      <a:prstDash val="solid"/>
                      <a:round/>
                      <a:headEnd type="none" w="sm" len="sm"/>
                      <a:tailEnd type="none" w="sm" len="sm"/>
                    </a:lnB>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B w="9525" cap="flat" cmpd="sng">
                      <a:solidFill>
                        <a:srgbClr val="000000">
                          <a:alpha val="0"/>
                        </a:srgbClr>
                      </a:solidFill>
                      <a:prstDash val="solid"/>
                      <a:round/>
                      <a:headEnd type="none" w="sm" len="sm"/>
                      <a:tailEnd type="none" w="sm" len="sm"/>
                    </a:lnB>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B w="9525" cap="flat" cmpd="sng">
                      <a:solidFill>
                        <a:srgbClr val="000000">
                          <a:alpha val="0"/>
                        </a:srgbClr>
                      </a:solidFill>
                      <a:prstDash val="solid"/>
                      <a:round/>
                      <a:headEnd type="none" w="sm" len="sm"/>
                      <a:tailEnd type="none" w="sm" len="sm"/>
                    </a:lnB>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B w="9525" cap="flat" cmpd="sng">
                      <a:solidFill>
                        <a:srgbClr val="000000">
                          <a:alpha val="0"/>
                        </a:srgbClr>
                      </a:solidFill>
                      <a:prstDash val="solid"/>
                      <a:round/>
                      <a:headEnd type="none" w="sm" len="sm"/>
                      <a:tailEnd type="none" w="sm" len="sm"/>
                    </a:lnB>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B w="9525" cap="flat" cmpd="sng">
                      <a:solidFill>
                        <a:srgbClr val="000000">
                          <a:alpha val="0"/>
                        </a:srgbClr>
                      </a:solidFill>
                      <a:prstDash val="solid"/>
                      <a:round/>
                      <a:headEnd type="none" w="sm" len="sm"/>
                      <a:tailEnd type="none" w="sm" len="sm"/>
                    </a:lnB>
                    <a:solidFill>
                      <a:srgbClr val="D0E0E3"/>
                    </a:solidFill>
                  </a:tcPr>
                </a:tc>
                <a:tc>
                  <a:txBody>
                    <a:bodyPr/>
                    <a:lstStyle/>
                    <a:p>
                      <a:pPr marL="0" marR="0" lvl="0" indent="0" algn="l" rtl="0">
                        <a:spcBef>
                          <a:spcPts val="0"/>
                        </a:spcBef>
                        <a:spcAft>
                          <a:spcPts val="0"/>
                        </a:spcAft>
                        <a:buNone/>
                      </a:pPr>
                      <a:endParaRPr sz="1000">
                        <a:latin typeface="Montserrat"/>
                        <a:ea typeface="Montserrat"/>
                        <a:cs typeface="Montserrat"/>
                        <a:sym typeface="Montserrat"/>
                      </a:endParaRPr>
                    </a:p>
                  </a:txBody>
                  <a:tcPr marL="91450" marR="91450" marT="45725" marB="45725">
                    <a:lnB w="9525" cap="flat" cmpd="sng">
                      <a:solidFill>
                        <a:srgbClr val="000000">
                          <a:alpha val="0"/>
                        </a:srgbClr>
                      </a:solidFill>
                      <a:prstDash val="solid"/>
                      <a:round/>
                      <a:headEnd type="none" w="sm" len="sm"/>
                      <a:tailEnd type="none" w="sm" len="sm"/>
                    </a:lnB>
                    <a:solidFill>
                      <a:srgbClr val="D0E0E3"/>
                    </a:solidFill>
                  </a:tcPr>
                </a:tc>
                <a:tc>
                  <a:txBody>
                    <a:bodyPr/>
                    <a:lstStyle/>
                    <a:p>
                      <a:pPr marL="0" marR="0" lvl="0" indent="0" algn="just" rtl="0">
                        <a:spcBef>
                          <a:spcPts val="0"/>
                        </a:spcBef>
                        <a:spcAft>
                          <a:spcPts val="0"/>
                        </a:spcAft>
                        <a:buNone/>
                      </a:pPr>
                      <a:endParaRPr sz="1000">
                        <a:latin typeface="Montserrat"/>
                        <a:ea typeface="Montserrat"/>
                        <a:cs typeface="Montserrat"/>
                        <a:sym typeface="Montserrat"/>
                      </a:endParaRPr>
                    </a:p>
                  </a:txBody>
                  <a:tcPr marL="91450" marR="91450" marT="45725" marB="45725">
                    <a:lnR w="9525" cap="flat" cmpd="sng">
                      <a:solidFill>
                        <a:srgbClr val="000000">
                          <a:alpha val="0"/>
                        </a:srgbClr>
                      </a:solidFill>
                      <a:prstDash val="solid"/>
                      <a:round/>
                      <a:headEnd type="none" w="sm" len="sm"/>
                      <a:tailEnd type="none" w="sm" len="sm"/>
                    </a:lnR>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2"/>
                  </a:ext>
                </a:extLst>
              </a:tr>
            </a:tbl>
          </a:graphicData>
        </a:graphic>
      </p:graphicFrame>
      <p:sp>
        <p:nvSpPr>
          <p:cNvPr id="1090" name="Google Shape;1090;p12"/>
          <p:cNvSpPr txBox="1"/>
          <p:nvPr/>
        </p:nvSpPr>
        <p:spPr>
          <a:xfrm>
            <a:off x="12700000" y="3035300"/>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sp>
        <p:nvSpPr>
          <p:cNvPr id="1095" name="Google Shape;1095;g3f7672d77ab_1_51"/>
          <p:cNvSpPr txBox="1"/>
          <p:nvPr/>
        </p:nvSpPr>
        <p:spPr>
          <a:xfrm>
            <a:off x="1523850" y="310975"/>
            <a:ext cx="9144300" cy="538800"/>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3500" b="1">
                <a:solidFill>
                  <a:schemeClr val="dk1"/>
                </a:solidFill>
                <a:latin typeface="Montserrat"/>
                <a:ea typeface="Montserrat"/>
                <a:cs typeface="Montserrat"/>
                <a:sym typeface="Montserrat"/>
              </a:rPr>
              <a:t>Prognosis Anggaran TA.2027</a:t>
            </a:r>
            <a:endParaRPr sz="500"/>
          </a:p>
        </p:txBody>
      </p:sp>
      <p:pic>
        <p:nvPicPr>
          <p:cNvPr id="1096" name="Google Shape;1096;g3f7672d77ab_1_51"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1097" name="Google Shape;1097;g3f7672d77ab_1_51"/>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dk1"/>
                </a:solidFill>
                <a:latin typeface="Montserrat SemiBold"/>
                <a:ea typeface="Montserrat SemiBold"/>
                <a:cs typeface="Montserrat SemiBold"/>
                <a:sym typeface="Montserrat SemiBold"/>
              </a:rPr>
              <a:t>KEMENTERIAN KEHUTANAN</a:t>
            </a:r>
            <a:endParaRPr/>
          </a:p>
        </p:txBody>
      </p:sp>
      <p:grpSp>
        <p:nvGrpSpPr>
          <p:cNvPr id="1098" name="Google Shape;1098;g3f7672d77ab_1_51"/>
          <p:cNvGrpSpPr/>
          <p:nvPr/>
        </p:nvGrpSpPr>
        <p:grpSpPr>
          <a:xfrm>
            <a:off x="0" y="6514829"/>
            <a:ext cx="12192000" cy="514800"/>
            <a:chOff x="0" y="6439329"/>
            <a:chExt cx="12192000" cy="514800"/>
          </a:xfrm>
        </p:grpSpPr>
        <p:sp>
          <p:nvSpPr>
            <p:cNvPr id="1099" name="Google Shape;1099;g3f7672d77ab_1_51"/>
            <p:cNvSpPr/>
            <p:nvPr/>
          </p:nvSpPr>
          <p:spPr>
            <a:xfrm>
              <a:off x="0" y="6439329"/>
              <a:ext cx="12192000" cy="514800"/>
            </a:xfrm>
            <a:prstGeom prst="rect">
              <a:avLst/>
            </a:prstGeom>
            <a:solidFill>
              <a:schemeClr val="lt2">
                <a:alpha val="3922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1100" name="Google Shape;1100;g3f7672d77ab_1_51"/>
            <p:cNvGrpSpPr/>
            <p:nvPr/>
          </p:nvGrpSpPr>
          <p:grpSpPr>
            <a:xfrm>
              <a:off x="174420" y="6513871"/>
              <a:ext cx="2062939" cy="288062"/>
              <a:chOff x="525148" y="6430281"/>
              <a:chExt cx="2062939" cy="288062"/>
            </a:xfrm>
          </p:grpSpPr>
          <p:grpSp>
            <p:nvGrpSpPr>
              <p:cNvPr id="1101" name="Google Shape;1101;g3f7672d77ab_1_51"/>
              <p:cNvGrpSpPr/>
              <p:nvPr/>
            </p:nvGrpSpPr>
            <p:grpSpPr>
              <a:xfrm>
                <a:off x="525148" y="6430281"/>
                <a:ext cx="287920" cy="288062"/>
                <a:chOff x="0" y="0"/>
                <a:chExt cx="2316330" cy="2306340"/>
              </a:xfrm>
            </p:grpSpPr>
            <p:sp>
              <p:nvSpPr>
                <p:cNvPr id="1102" name="Google Shape;1102;g3f7672d77ab_1_51"/>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03" name="Google Shape;1103;g3f7672d77ab_1_51"/>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04" name="Google Shape;1104;g3f7672d77ab_1_51"/>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05" name="Google Shape;1105;g3f7672d77ab_1_51"/>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06" name="Google Shape;1106;g3f7672d77ab_1_51"/>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Ditjen Gakkum Kehutanan</a:t>
                </a:r>
                <a:endParaRPr sz="900" b="1">
                  <a:solidFill>
                    <a:schemeClr val="dk1"/>
                  </a:solidFill>
                  <a:latin typeface="Montserrat"/>
                  <a:ea typeface="Montserrat"/>
                  <a:cs typeface="Montserrat"/>
                  <a:sym typeface="Montserrat"/>
                </a:endParaRPr>
              </a:p>
            </p:txBody>
          </p:sp>
        </p:grpSp>
        <p:grpSp>
          <p:nvGrpSpPr>
            <p:cNvPr id="1107" name="Google Shape;1107;g3f7672d77ab_1_51"/>
            <p:cNvGrpSpPr/>
            <p:nvPr/>
          </p:nvGrpSpPr>
          <p:grpSpPr>
            <a:xfrm>
              <a:off x="2987324" y="6513871"/>
              <a:ext cx="1671822" cy="288062"/>
              <a:chOff x="3159729" y="6430281"/>
              <a:chExt cx="1671822" cy="288062"/>
            </a:xfrm>
          </p:grpSpPr>
          <p:grpSp>
            <p:nvGrpSpPr>
              <p:cNvPr id="1108" name="Google Shape;1108;g3f7672d77ab_1_51"/>
              <p:cNvGrpSpPr/>
              <p:nvPr/>
            </p:nvGrpSpPr>
            <p:grpSpPr>
              <a:xfrm>
                <a:off x="3159729" y="6430281"/>
                <a:ext cx="288104" cy="288062"/>
                <a:chOff x="0" y="0"/>
                <a:chExt cx="2319678" cy="2306340"/>
              </a:xfrm>
            </p:grpSpPr>
            <p:sp>
              <p:nvSpPr>
                <p:cNvPr id="1109" name="Google Shape;1109;g3f7672d77ab_1_51"/>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10" name="Google Shape;1110;g3f7672d77ab_1_51"/>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11" name="Google Shape;1111;g3f7672d77ab_1_51"/>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12" name="Google Shape;1112;g3f7672d77ab_1_51"/>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13" name="Google Shape;1113;g3f7672d77ab_1_51"/>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14" name="Google Shape;1114;g3f7672d77ab_1_51"/>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15" name="Google Shape;1115;g3f7672d77ab_1_51"/>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116" name="Google Shape;1116;g3f7672d77ab_1_51"/>
            <p:cNvGrpSpPr/>
            <p:nvPr/>
          </p:nvGrpSpPr>
          <p:grpSpPr>
            <a:xfrm>
              <a:off x="7859903" y="6513912"/>
              <a:ext cx="1688539" cy="288020"/>
              <a:chOff x="7659324" y="6430322"/>
              <a:chExt cx="1688539" cy="288020"/>
            </a:xfrm>
          </p:grpSpPr>
          <p:grpSp>
            <p:nvGrpSpPr>
              <p:cNvPr id="1117" name="Google Shape;1117;g3f7672d77ab_1_51"/>
              <p:cNvGrpSpPr/>
              <p:nvPr/>
            </p:nvGrpSpPr>
            <p:grpSpPr>
              <a:xfrm>
                <a:off x="7659324" y="6430322"/>
                <a:ext cx="287916" cy="288020"/>
                <a:chOff x="1221756" y="5672607"/>
                <a:chExt cx="2316300" cy="2309700"/>
              </a:xfrm>
            </p:grpSpPr>
            <p:sp>
              <p:nvSpPr>
                <p:cNvPr id="1118" name="Google Shape;1118;g3f7672d77ab_1_51"/>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19" name="Google Shape;1119;g3f7672d77ab_1_51"/>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20" name="Google Shape;1120;g3f7672d77ab_1_51"/>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21" name="Google Shape;1121;g3f7672d77ab_1_51"/>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22" name="Google Shape;1122;g3f7672d77ab_1_51"/>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123" name="Google Shape;1123;g3f7672d77ab_1_51"/>
            <p:cNvGrpSpPr/>
            <p:nvPr/>
          </p:nvGrpSpPr>
          <p:grpSpPr>
            <a:xfrm>
              <a:off x="5422003" y="6513871"/>
              <a:ext cx="1675084" cy="291616"/>
              <a:chOff x="5416423" y="6430281"/>
              <a:chExt cx="1675084" cy="291616"/>
            </a:xfrm>
          </p:grpSpPr>
          <p:sp>
            <p:nvSpPr>
              <p:cNvPr id="1124" name="Google Shape;1124;g3f7672d77ab_1_51"/>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nvGrpSpPr>
              <p:cNvPr id="1125" name="Google Shape;1125;g3f7672d77ab_1_51"/>
              <p:cNvGrpSpPr/>
              <p:nvPr/>
            </p:nvGrpSpPr>
            <p:grpSpPr>
              <a:xfrm>
                <a:off x="5416423" y="6430281"/>
                <a:ext cx="291566" cy="291616"/>
                <a:chOff x="6142115" y="5967847"/>
                <a:chExt cx="719915" cy="720039"/>
              </a:xfrm>
            </p:grpSpPr>
            <p:grpSp>
              <p:nvGrpSpPr>
                <p:cNvPr id="1126" name="Google Shape;1126;g3f7672d77ab_1_51"/>
                <p:cNvGrpSpPr/>
                <p:nvPr/>
              </p:nvGrpSpPr>
              <p:grpSpPr>
                <a:xfrm>
                  <a:off x="6142115" y="5967847"/>
                  <a:ext cx="719915" cy="720039"/>
                  <a:chOff x="0" y="0"/>
                  <a:chExt cx="2316330" cy="2306340"/>
                </a:xfrm>
              </p:grpSpPr>
              <p:sp>
                <p:nvSpPr>
                  <p:cNvPr id="1127" name="Google Shape;1127;g3f7672d77ab_1_51"/>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28" name="Google Shape;1128;g3f7672d77ab_1_51"/>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29" name="Google Shape;1129;g3f7672d77ab_1_51"/>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1130" name="Google Shape;1130;g3f7672d77ab_1_51"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1131" name="Google Shape;1131;g3f7672d77ab_1_51"/>
            <p:cNvGrpSpPr/>
            <p:nvPr/>
          </p:nvGrpSpPr>
          <p:grpSpPr>
            <a:xfrm>
              <a:off x="10311284" y="6513880"/>
              <a:ext cx="1806314" cy="288062"/>
              <a:chOff x="10236847" y="6430290"/>
              <a:chExt cx="1806314" cy="288062"/>
            </a:xfrm>
          </p:grpSpPr>
          <p:grpSp>
            <p:nvGrpSpPr>
              <p:cNvPr id="1132" name="Google Shape;1132;g3f7672d77ab_1_51"/>
              <p:cNvGrpSpPr/>
              <p:nvPr/>
            </p:nvGrpSpPr>
            <p:grpSpPr>
              <a:xfrm>
                <a:off x="10236847" y="6430290"/>
                <a:ext cx="287920" cy="288062"/>
                <a:chOff x="427015" y="339506"/>
                <a:chExt cx="2316330" cy="2306340"/>
              </a:xfrm>
            </p:grpSpPr>
            <p:grpSp>
              <p:nvGrpSpPr>
                <p:cNvPr id="1133" name="Google Shape;1133;g3f7672d77ab_1_51"/>
                <p:cNvGrpSpPr/>
                <p:nvPr/>
              </p:nvGrpSpPr>
              <p:grpSpPr>
                <a:xfrm>
                  <a:off x="427015" y="339506"/>
                  <a:ext cx="2316330" cy="2306340"/>
                  <a:chOff x="0" y="0"/>
                  <a:chExt cx="2316330" cy="2306340"/>
                </a:xfrm>
              </p:grpSpPr>
              <p:sp>
                <p:nvSpPr>
                  <p:cNvPr id="1134" name="Google Shape;1134;g3f7672d77ab_1_51"/>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35" name="Google Shape;1135;g3f7672d77ab_1_51"/>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36" name="Google Shape;1136;g3f7672d77ab_1_51"/>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37" name="Google Shape;1137;g3f7672d77ab_1_51"/>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38" name="Google Shape;1138;g3f7672d77ab_1_51"/>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gakkum.menlhk.go.id</a:t>
                </a:r>
                <a:endParaRPr sz="900" b="1">
                  <a:solidFill>
                    <a:schemeClr val="dk1"/>
                  </a:solidFill>
                  <a:latin typeface="Montserrat"/>
                  <a:ea typeface="Montserrat"/>
                  <a:cs typeface="Montserrat"/>
                  <a:sym typeface="Montserrat"/>
                </a:endParaRPr>
              </a:p>
            </p:txBody>
          </p:sp>
        </p:grpSp>
      </p:grpSp>
      <p:sp>
        <p:nvSpPr>
          <p:cNvPr id="1139" name="Google Shape;1139;g3f7672d77ab_1_51"/>
          <p:cNvSpPr txBox="1"/>
          <p:nvPr/>
        </p:nvSpPr>
        <p:spPr>
          <a:xfrm>
            <a:off x="12700000" y="3035300"/>
            <a:ext cx="1848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140" name="Google Shape;1140;g3f7672d77ab_1_51"/>
          <p:cNvPicPr preferRelativeResize="0"/>
          <p:nvPr/>
        </p:nvPicPr>
        <p:blipFill>
          <a:blip r:embed="rId5">
            <a:alphaModFix/>
          </a:blip>
          <a:stretch>
            <a:fillRect/>
          </a:stretch>
        </p:blipFill>
        <p:spPr>
          <a:xfrm>
            <a:off x="1523850" y="849775"/>
            <a:ext cx="9004525" cy="56650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2"/>
        <p:cNvGrpSpPr/>
        <p:nvPr/>
      </p:nvGrpSpPr>
      <p:grpSpPr>
        <a:xfrm>
          <a:off x="0" y="0"/>
          <a:ext cx="0" cy="0"/>
          <a:chOff x="0" y="0"/>
          <a:chExt cx="0" cy="0"/>
        </a:xfrm>
      </p:grpSpPr>
      <p:pic>
        <p:nvPicPr>
          <p:cNvPr id="103" name="Google Shape;103;p2"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104" name="Google Shape;104;p2"/>
          <p:cNvSpPr txBox="1"/>
          <p:nvPr/>
        </p:nvSpPr>
        <p:spPr>
          <a:xfrm>
            <a:off x="537614" y="174594"/>
            <a:ext cx="244971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i="0" u="none" strike="noStrike" cap="none">
                <a:solidFill>
                  <a:schemeClr val="dk1"/>
                </a:solidFill>
                <a:latin typeface="Montserrat SemiBold"/>
                <a:ea typeface="Montserrat SemiBold"/>
                <a:cs typeface="Montserrat SemiBold"/>
                <a:sym typeface="Montserrat SemiBold"/>
              </a:rPr>
              <a:t>KEMENTERIAN KEHUTANAN</a:t>
            </a:r>
            <a:endParaRPr/>
          </a:p>
        </p:txBody>
      </p:sp>
      <p:sp>
        <p:nvSpPr>
          <p:cNvPr id="105" name="Google Shape;105;p2"/>
          <p:cNvSpPr txBox="1"/>
          <p:nvPr/>
        </p:nvSpPr>
        <p:spPr>
          <a:xfrm>
            <a:off x="2936581" y="885854"/>
            <a:ext cx="6312741" cy="677108"/>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4400" b="1">
                <a:solidFill>
                  <a:schemeClr val="dk1"/>
                </a:solidFill>
                <a:latin typeface="Montserrat"/>
                <a:ea typeface="Montserrat"/>
                <a:cs typeface="Montserrat"/>
                <a:sym typeface="Montserrat"/>
              </a:rPr>
              <a:t>OUTLINE</a:t>
            </a:r>
            <a:endParaRPr/>
          </a:p>
        </p:txBody>
      </p:sp>
      <p:grpSp>
        <p:nvGrpSpPr>
          <p:cNvPr id="106" name="Google Shape;106;p2"/>
          <p:cNvGrpSpPr/>
          <p:nvPr/>
        </p:nvGrpSpPr>
        <p:grpSpPr>
          <a:xfrm>
            <a:off x="1559744" y="1826329"/>
            <a:ext cx="9072511" cy="646331"/>
            <a:chOff x="2636517" y="2645585"/>
            <a:chExt cx="9072511" cy="646331"/>
          </a:xfrm>
        </p:grpSpPr>
        <p:sp>
          <p:nvSpPr>
            <p:cNvPr id="107" name="Google Shape;107;p2"/>
            <p:cNvSpPr/>
            <p:nvPr/>
          </p:nvSpPr>
          <p:spPr>
            <a:xfrm>
              <a:off x="2636517" y="2645585"/>
              <a:ext cx="9072511" cy="646331"/>
            </a:xfrm>
            <a:prstGeom prst="rect">
              <a:avLst/>
            </a:prstGeom>
            <a:solidFill>
              <a:srgbClr val="1F3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ontserrat"/>
                <a:ea typeface="Montserrat"/>
                <a:cs typeface="Montserrat"/>
                <a:sym typeface="Montserrat"/>
              </a:endParaRPr>
            </a:p>
          </p:txBody>
        </p:sp>
        <p:sp>
          <p:nvSpPr>
            <p:cNvPr id="108" name="Google Shape;108;p2"/>
            <p:cNvSpPr txBox="1"/>
            <p:nvPr/>
          </p:nvSpPr>
          <p:spPr>
            <a:xfrm>
              <a:off x="3954246" y="2876417"/>
              <a:ext cx="6751200" cy="246300"/>
            </a:xfrm>
            <a:prstGeom prst="rect">
              <a:avLst/>
            </a:prstGeom>
            <a:solidFill>
              <a:srgbClr val="1F3864"/>
            </a:solidFill>
            <a:ln>
              <a:noFill/>
            </a:ln>
          </p:spPr>
          <p:txBody>
            <a:bodyPr spcFirstLastPara="1" wrap="square" lIns="0" tIns="0" rIns="0" bIns="0" anchor="ctr" anchorCtr="0">
              <a:spAutoFit/>
            </a:bodyPr>
            <a:lstStyle/>
            <a:p>
              <a:pPr marL="0" marR="0" lvl="0" indent="0" algn="l" rtl="0">
                <a:spcBef>
                  <a:spcPts val="0"/>
                </a:spcBef>
                <a:spcAft>
                  <a:spcPts val="0"/>
                </a:spcAft>
                <a:buNone/>
              </a:pPr>
              <a:r>
                <a:rPr lang="en-US" sz="1600" b="1">
                  <a:solidFill>
                    <a:schemeClr val="lt1"/>
                  </a:solidFill>
                  <a:latin typeface="Montserrat"/>
                  <a:ea typeface="Montserrat"/>
                  <a:cs typeface="Montserrat"/>
                  <a:sym typeface="Montserrat"/>
                </a:rPr>
                <a:t>REALISASI ANGGARAN</a:t>
              </a:r>
              <a:endParaRPr/>
            </a:p>
          </p:txBody>
        </p:sp>
        <p:sp>
          <p:nvSpPr>
            <p:cNvPr id="109" name="Google Shape;109;p2"/>
            <p:cNvSpPr txBox="1"/>
            <p:nvPr/>
          </p:nvSpPr>
          <p:spPr>
            <a:xfrm>
              <a:off x="2757790" y="2645585"/>
              <a:ext cx="1196456" cy="646331"/>
            </a:xfrm>
            <a:prstGeom prst="rect">
              <a:avLst/>
            </a:prstGeom>
            <a:solidFill>
              <a:srgbClr val="1F386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a:solidFill>
                    <a:schemeClr val="lt1"/>
                  </a:solidFill>
                  <a:latin typeface="Montserrat"/>
                  <a:ea typeface="Montserrat"/>
                  <a:cs typeface="Montserrat"/>
                  <a:sym typeface="Montserrat"/>
                </a:rPr>
                <a:t>01 |</a:t>
              </a:r>
              <a:endParaRPr/>
            </a:p>
          </p:txBody>
        </p:sp>
      </p:grpSp>
      <p:pic>
        <p:nvPicPr>
          <p:cNvPr id="110" name="Google Shape;110;p2" descr="A group of people in uniform holding guns&#10;&#10;Description automatically generated"/>
          <p:cNvPicPr preferRelativeResize="0"/>
          <p:nvPr/>
        </p:nvPicPr>
        <p:blipFill rotWithShape="1">
          <a:blip r:embed="rId4">
            <a:alphaModFix amt="80000"/>
          </a:blip>
          <a:srcRect/>
          <a:stretch/>
        </p:blipFill>
        <p:spPr>
          <a:xfrm>
            <a:off x="-3048" y="3723823"/>
            <a:ext cx="12192000" cy="3147391"/>
          </a:xfrm>
          <a:prstGeom prst="rect">
            <a:avLst/>
          </a:prstGeom>
          <a:noFill/>
          <a:ln>
            <a:noFill/>
          </a:ln>
          <a:effectLst>
            <a:outerShdw blurRad="50800" dist="50800" dir="5400000" algn="ctr" rotWithShape="0">
              <a:srgbClr val="000000"/>
            </a:outerShdw>
          </a:effectLst>
        </p:spPr>
      </p:pic>
      <p:grpSp>
        <p:nvGrpSpPr>
          <p:cNvPr id="111" name="Google Shape;111;p2"/>
          <p:cNvGrpSpPr/>
          <p:nvPr/>
        </p:nvGrpSpPr>
        <p:grpSpPr>
          <a:xfrm>
            <a:off x="1559744" y="2643231"/>
            <a:ext cx="9072512" cy="646331"/>
            <a:chOff x="2636517" y="2645585"/>
            <a:chExt cx="9072512" cy="646331"/>
          </a:xfrm>
        </p:grpSpPr>
        <p:sp>
          <p:nvSpPr>
            <p:cNvPr id="112" name="Google Shape;112;p2"/>
            <p:cNvSpPr/>
            <p:nvPr/>
          </p:nvSpPr>
          <p:spPr>
            <a:xfrm>
              <a:off x="2636517" y="2645585"/>
              <a:ext cx="9072512" cy="646331"/>
            </a:xfrm>
            <a:prstGeom prst="rect">
              <a:avLst/>
            </a:prstGeom>
            <a:solidFill>
              <a:srgbClr val="1F3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ontserrat"/>
                <a:ea typeface="Montserrat"/>
                <a:cs typeface="Montserrat"/>
                <a:sym typeface="Montserrat"/>
              </a:endParaRPr>
            </a:p>
          </p:txBody>
        </p:sp>
        <p:sp>
          <p:nvSpPr>
            <p:cNvPr id="113" name="Google Shape;113;p2"/>
            <p:cNvSpPr txBox="1"/>
            <p:nvPr/>
          </p:nvSpPr>
          <p:spPr>
            <a:xfrm>
              <a:off x="3954246" y="2876417"/>
              <a:ext cx="6751320" cy="246221"/>
            </a:xfrm>
            <a:prstGeom prst="rect">
              <a:avLst/>
            </a:prstGeom>
            <a:solidFill>
              <a:srgbClr val="1F3864"/>
            </a:solidFill>
            <a:ln>
              <a:noFill/>
            </a:ln>
          </p:spPr>
          <p:txBody>
            <a:bodyPr spcFirstLastPara="1" wrap="square" lIns="0" tIns="0" rIns="0" bIns="0" anchor="ctr" anchorCtr="0">
              <a:spAutoFit/>
            </a:bodyPr>
            <a:lstStyle/>
            <a:p>
              <a:pPr marL="0" marR="0" lvl="0" indent="0" algn="l" rtl="0">
                <a:spcBef>
                  <a:spcPts val="0"/>
                </a:spcBef>
                <a:spcAft>
                  <a:spcPts val="0"/>
                </a:spcAft>
                <a:buNone/>
              </a:pPr>
              <a:r>
                <a:rPr lang="en-US" sz="1600" b="1">
                  <a:solidFill>
                    <a:schemeClr val="lt1"/>
                  </a:solidFill>
                  <a:latin typeface="Montserrat"/>
                  <a:ea typeface="Montserrat"/>
                  <a:cs typeface="Montserrat"/>
                  <a:sym typeface="Montserrat"/>
                </a:rPr>
                <a:t>CAPAIAN KINERJA</a:t>
              </a:r>
              <a:endParaRPr sz="1600" b="1" i="0">
                <a:solidFill>
                  <a:schemeClr val="lt1"/>
                </a:solidFill>
                <a:latin typeface="Montserrat"/>
                <a:ea typeface="Montserrat"/>
                <a:cs typeface="Montserrat"/>
                <a:sym typeface="Montserrat"/>
              </a:endParaRPr>
            </a:p>
          </p:txBody>
        </p:sp>
        <p:sp>
          <p:nvSpPr>
            <p:cNvPr id="114" name="Google Shape;114;p2"/>
            <p:cNvSpPr txBox="1"/>
            <p:nvPr/>
          </p:nvSpPr>
          <p:spPr>
            <a:xfrm>
              <a:off x="2733406" y="2645585"/>
              <a:ext cx="1123951" cy="646331"/>
            </a:xfrm>
            <a:prstGeom prst="rect">
              <a:avLst/>
            </a:prstGeom>
            <a:solidFill>
              <a:srgbClr val="1F386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a:solidFill>
                    <a:schemeClr val="lt1"/>
                  </a:solidFill>
                  <a:latin typeface="Montserrat"/>
                  <a:ea typeface="Montserrat"/>
                  <a:cs typeface="Montserrat"/>
                  <a:sym typeface="Montserrat"/>
                </a:rPr>
                <a:t>02 |</a:t>
              </a:r>
              <a:endParaRPr/>
            </a:p>
          </p:txBody>
        </p:sp>
      </p:grpSp>
      <p:grpSp>
        <p:nvGrpSpPr>
          <p:cNvPr id="115" name="Google Shape;115;p2"/>
          <p:cNvGrpSpPr/>
          <p:nvPr/>
        </p:nvGrpSpPr>
        <p:grpSpPr>
          <a:xfrm>
            <a:off x="1559744" y="3460133"/>
            <a:ext cx="9072512" cy="646331"/>
            <a:chOff x="2636517" y="2645585"/>
            <a:chExt cx="9072512" cy="646331"/>
          </a:xfrm>
        </p:grpSpPr>
        <p:sp>
          <p:nvSpPr>
            <p:cNvPr id="116" name="Google Shape;116;p2"/>
            <p:cNvSpPr/>
            <p:nvPr/>
          </p:nvSpPr>
          <p:spPr>
            <a:xfrm>
              <a:off x="2636517" y="2645585"/>
              <a:ext cx="9072512" cy="646331"/>
            </a:xfrm>
            <a:prstGeom prst="rect">
              <a:avLst/>
            </a:prstGeom>
            <a:solidFill>
              <a:srgbClr val="1F3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ontserrat"/>
                <a:ea typeface="Montserrat"/>
                <a:cs typeface="Montserrat"/>
                <a:sym typeface="Montserrat"/>
              </a:endParaRPr>
            </a:p>
          </p:txBody>
        </p:sp>
        <p:sp>
          <p:nvSpPr>
            <p:cNvPr id="117" name="Google Shape;117;p2"/>
            <p:cNvSpPr txBox="1"/>
            <p:nvPr/>
          </p:nvSpPr>
          <p:spPr>
            <a:xfrm>
              <a:off x="3954246" y="2876417"/>
              <a:ext cx="6751200" cy="246300"/>
            </a:xfrm>
            <a:prstGeom prst="rect">
              <a:avLst/>
            </a:prstGeom>
            <a:solidFill>
              <a:srgbClr val="1F3864"/>
            </a:solidFill>
            <a:ln>
              <a:noFill/>
            </a:ln>
          </p:spPr>
          <p:txBody>
            <a:bodyPr spcFirstLastPara="1" wrap="square" lIns="0" tIns="0" rIns="0" bIns="0" anchor="ctr" anchorCtr="0">
              <a:spAutoFit/>
            </a:bodyPr>
            <a:lstStyle/>
            <a:p>
              <a:pPr marL="0" marR="0" lvl="0" indent="0" algn="l" rtl="0">
                <a:spcBef>
                  <a:spcPts val="0"/>
                </a:spcBef>
                <a:spcAft>
                  <a:spcPts val="0"/>
                </a:spcAft>
                <a:buNone/>
              </a:pPr>
              <a:r>
                <a:rPr lang="en-US" sz="1600" b="1">
                  <a:solidFill>
                    <a:schemeClr val="lt1"/>
                  </a:solidFill>
                  <a:latin typeface="Montserrat"/>
                  <a:ea typeface="Montserrat"/>
                  <a:cs typeface="Montserrat"/>
                  <a:sym typeface="Montserrat"/>
                </a:rPr>
                <a:t>RENCANA KEGIATAN DAN PROGNOSIS ANGGARAN</a:t>
              </a:r>
              <a:endParaRPr/>
            </a:p>
          </p:txBody>
        </p:sp>
        <p:sp>
          <p:nvSpPr>
            <p:cNvPr id="118" name="Google Shape;118;p2"/>
            <p:cNvSpPr txBox="1"/>
            <p:nvPr/>
          </p:nvSpPr>
          <p:spPr>
            <a:xfrm>
              <a:off x="2733406" y="2645585"/>
              <a:ext cx="1123951" cy="646331"/>
            </a:xfrm>
            <a:prstGeom prst="rect">
              <a:avLst/>
            </a:prstGeom>
            <a:solidFill>
              <a:srgbClr val="1F386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a:solidFill>
                    <a:schemeClr val="lt1"/>
                  </a:solidFill>
                  <a:latin typeface="Montserrat"/>
                  <a:ea typeface="Montserrat"/>
                  <a:cs typeface="Montserrat"/>
                  <a:sym typeface="Montserrat"/>
                </a:rPr>
                <a:t>03 |</a:t>
              </a:r>
              <a:endParaRPr/>
            </a:p>
          </p:txBody>
        </p:sp>
      </p:grpSp>
      <p:grpSp>
        <p:nvGrpSpPr>
          <p:cNvPr id="119" name="Google Shape;119;p2"/>
          <p:cNvGrpSpPr/>
          <p:nvPr/>
        </p:nvGrpSpPr>
        <p:grpSpPr>
          <a:xfrm>
            <a:off x="0" y="6439329"/>
            <a:ext cx="12192000" cy="514923"/>
            <a:chOff x="0" y="6439329"/>
            <a:chExt cx="12192000" cy="514923"/>
          </a:xfrm>
        </p:grpSpPr>
        <p:sp>
          <p:nvSpPr>
            <p:cNvPr id="120" name="Google Shape;120;p2"/>
            <p:cNvSpPr/>
            <p:nvPr/>
          </p:nvSpPr>
          <p:spPr>
            <a:xfrm>
              <a:off x="0" y="6439329"/>
              <a:ext cx="12192000" cy="514923"/>
            </a:xfrm>
            <a:prstGeom prst="rect">
              <a:avLst/>
            </a:prstGeom>
            <a:solidFill>
              <a:schemeClr val="lt2">
                <a:alpha val="39216"/>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21" name="Google Shape;121;p2"/>
            <p:cNvGrpSpPr/>
            <p:nvPr/>
          </p:nvGrpSpPr>
          <p:grpSpPr>
            <a:xfrm>
              <a:off x="174420" y="6513871"/>
              <a:ext cx="2000409" cy="288000"/>
              <a:chOff x="525148" y="6430281"/>
              <a:chExt cx="2000409" cy="288000"/>
            </a:xfrm>
          </p:grpSpPr>
          <p:grpSp>
            <p:nvGrpSpPr>
              <p:cNvPr id="122" name="Google Shape;122;p2"/>
              <p:cNvGrpSpPr/>
              <p:nvPr/>
            </p:nvGrpSpPr>
            <p:grpSpPr>
              <a:xfrm>
                <a:off x="525148" y="6430281"/>
                <a:ext cx="288000" cy="288000"/>
                <a:chOff x="0" y="0"/>
                <a:chExt cx="2316350" cy="2306338"/>
              </a:xfrm>
            </p:grpSpPr>
            <p:sp>
              <p:nvSpPr>
                <p:cNvPr id="123" name="Google Shape;123;p2"/>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4" name="Google Shape;124;p2"/>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5" name="Google Shape;125;p2"/>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6" name="Google Shape;126;p2"/>
                <p:cNvSpPr/>
                <p:nvPr/>
              </p:nvSpPr>
              <p:spPr>
                <a:xfrm>
                  <a:off x="864458" y="644171"/>
                  <a:ext cx="500653" cy="1021331"/>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27" name="Google Shape;127;p2"/>
              <p:cNvSpPr txBox="1"/>
              <p:nvPr/>
            </p:nvSpPr>
            <p:spPr>
              <a:xfrm>
                <a:off x="790787" y="6442807"/>
                <a:ext cx="1734770"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chemeClr val="dk1"/>
                    </a:solidFill>
                    <a:latin typeface="Montserrat"/>
                    <a:ea typeface="Montserrat"/>
                    <a:cs typeface="Montserrat"/>
                    <a:sym typeface="Montserrat"/>
                  </a:rPr>
                  <a:t>Ditjen Gakkum Kehutanan</a:t>
                </a:r>
                <a:endParaRPr sz="900">
                  <a:solidFill>
                    <a:schemeClr val="dk1"/>
                  </a:solidFill>
                  <a:latin typeface="Montserrat"/>
                  <a:ea typeface="Montserrat"/>
                  <a:cs typeface="Montserrat"/>
                  <a:sym typeface="Montserrat"/>
                </a:endParaRPr>
              </a:p>
            </p:txBody>
          </p:sp>
        </p:grpSp>
        <p:grpSp>
          <p:nvGrpSpPr>
            <p:cNvPr id="128" name="Google Shape;128;p2"/>
            <p:cNvGrpSpPr/>
            <p:nvPr/>
          </p:nvGrpSpPr>
          <p:grpSpPr>
            <a:xfrm>
              <a:off x="2987324" y="6513871"/>
              <a:ext cx="1622184" cy="288000"/>
              <a:chOff x="3159729" y="6430281"/>
              <a:chExt cx="1622184" cy="288000"/>
            </a:xfrm>
          </p:grpSpPr>
          <p:grpSp>
            <p:nvGrpSpPr>
              <p:cNvPr id="129" name="Google Shape;129;p2"/>
              <p:cNvGrpSpPr/>
              <p:nvPr/>
            </p:nvGrpSpPr>
            <p:grpSpPr>
              <a:xfrm>
                <a:off x="3159729" y="6430281"/>
                <a:ext cx="288000" cy="288000"/>
                <a:chOff x="0" y="0"/>
                <a:chExt cx="2319689" cy="2306338"/>
              </a:xfrm>
            </p:grpSpPr>
            <p:sp>
              <p:nvSpPr>
                <p:cNvPr id="130" name="Google Shape;130;p2"/>
                <p:cNvSpPr/>
                <p:nvPr/>
              </p:nvSpPr>
              <p:spPr>
                <a:xfrm>
                  <a:off x="0" y="0"/>
                  <a:ext cx="2319689" cy="2306338"/>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2"/>
                <p:cNvSpPr/>
                <p:nvPr/>
              </p:nvSpPr>
              <p:spPr>
                <a:xfrm>
                  <a:off x="196923" y="193585"/>
                  <a:ext cx="1925844"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2" name="Google Shape;132;p2"/>
                <p:cNvSpPr/>
                <p:nvPr/>
              </p:nvSpPr>
              <p:spPr>
                <a:xfrm>
                  <a:off x="186910" y="183571"/>
                  <a:ext cx="1945869"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3" name="Google Shape;133;p2"/>
                <p:cNvSpPr/>
                <p:nvPr/>
              </p:nvSpPr>
              <p:spPr>
                <a:xfrm>
                  <a:off x="650849" y="644171"/>
                  <a:ext cx="1017994" cy="1014655"/>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4" name="Google Shape;134;p2"/>
                <p:cNvSpPr/>
                <p:nvPr/>
              </p:nvSpPr>
              <p:spPr>
                <a:xfrm>
                  <a:off x="891162" y="884483"/>
                  <a:ext cx="537368" cy="534030"/>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5" name="Google Shape;135;p2"/>
                <p:cNvSpPr/>
                <p:nvPr/>
              </p:nvSpPr>
              <p:spPr>
                <a:xfrm>
                  <a:off x="1378463" y="817730"/>
                  <a:ext cx="116823" cy="120157"/>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36" name="Google Shape;136;p2"/>
              <p:cNvSpPr txBox="1"/>
              <p:nvPr/>
            </p:nvSpPr>
            <p:spPr>
              <a:xfrm>
                <a:off x="3425451" y="6442807"/>
                <a:ext cx="1356462"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chemeClr val="dk1"/>
                    </a:solidFill>
                    <a:latin typeface="Montserrat"/>
                    <a:ea typeface="Montserrat"/>
                    <a:cs typeface="Montserrat"/>
                    <a:sym typeface="Montserrat"/>
                  </a:rPr>
                  <a:t>gakkum_kehutanan</a:t>
                </a:r>
                <a:endParaRPr sz="900">
                  <a:solidFill>
                    <a:schemeClr val="dk1"/>
                  </a:solidFill>
                  <a:latin typeface="Montserrat"/>
                  <a:ea typeface="Montserrat"/>
                  <a:cs typeface="Montserrat"/>
                  <a:sym typeface="Montserrat"/>
                </a:endParaRPr>
              </a:p>
            </p:txBody>
          </p:sp>
        </p:grpSp>
        <p:grpSp>
          <p:nvGrpSpPr>
            <p:cNvPr id="137" name="Google Shape;137;p2"/>
            <p:cNvGrpSpPr/>
            <p:nvPr/>
          </p:nvGrpSpPr>
          <p:grpSpPr>
            <a:xfrm>
              <a:off x="7859944" y="6513871"/>
              <a:ext cx="1638860" cy="288000"/>
              <a:chOff x="7659365" y="6430281"/>
              <a:chExt cx="1638860" cy="288000"/>
            </a:xfrm>
          </p:grpSpPr>
          <p:grpSp>
            <p:nvGrpSpPr>
              <p:cNvPr id="138" name="Google Shape;138;p2"/>
              <p:cNvGrpSpPr/>
              <p:nvPr/>
            </p:nvGrpSpPr>
            <p:grpSpPr>
              <a:xfrm>
                <a:off x="7659365" y="6430281"/>
                <a:ext cx="288000" cy="288000"/>
                <a:chOff x="1221756" y="5672607"/>
                <a:chExt cx="2316353" cy="2309676"/>
              </a:xfrm>
            </p:grpSpPr>
            <p:sp>
              <p:nvSpPr>
                <p:cNvPr id="139" name="Google Shape;139;p2"/>
                <p:cNvSpPr/>
                <p:nvPr/>
              </p:nvSpPr>
              <p:spPr>
                <a:xfrm>
                  <a:off x="1221756" y="5672607"/>
                  <a:ext cx="2316353" cy="2309676"/>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0" name="Google Shape;140;p2"/>
                <p:cNvSpPr/>
                <p:nvPr/>
              </p:nvSpPr>
              <p:spPr>
                <a:xfrm>
                  <a:off x="1418678" y="5869530"/>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1" name="Google Shape;141;p2"/>
                <p:cNvSpPr/>
                <p:nvPr/>
              </p:nvSpPr>
              <p:spPr>
                <a:xfrm>
                  <a:off x="1405328" y="5859517"/>
                  <a:ext cx="1949206" cy="193585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2" name="Google Shape;142;p2"/>
                <p:cNvSpPr/>
                <p:nvPr/>
              </p:nvSpPr>
              <p:spPr>
                <a:xfrm>
                  <a:off x="1899305" y="6493676"/>
                  <a:ext cx="964591" cy="67087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43" name="Google Shape;143;p2"/>
              <p:cNvSpPr txBox="1"/>
              <p:nvPr/>
            </p:nvSpPr>
            <p:spPr>
              <a:xfrm>
                <a:off x="7941763" y="6442807"/>
                <a:ext cx="1356462"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chemeClr val="dk1"/>
                    </a:solidFill>
                    <a:latin typeface="Montserrat"/>
                    <a:ea typeface="Montserrat"/>
                    <a:cs typeface="Montserrat"/>
                    <a:sym typeface="Montserrat"/>
                  </a:rPr>
                  <a:t>gakkum_kehutanan</a:t>
                </a:r>
                <a:endParaRPr sz="900">
                  <a:solidFill>
                    <a:schemeClr val="dk1"/>
                  </a:solidFill>
                  <a:latin typeface="Montserrat"/>
                  <a:ea typeface="Montserrat"/>
                  <a:cs typeface="Montserrat"/>
                  <a:sym typeface="Montserrat"/>
                </a:endParaRPr>
              </a:p>
            </p:txBody>
          </p:sp>
        </p:grpSp>
        <p:grpSp>
          <p:nvGrpSpPr>
            <p:cNvPr id="144" name="Google Shape;144;p2"/>
            <p:cNvGrpSpPr/>
            <p:nvPr/>
          </p:nvGrpSpPr>
          <p:grpSpPr>
            <a:xfrm>
              <a:off x="5422003" y="6513871"/>
              <a:ext cx="1625446" cy="291600"/>
              <a:chOff x="5416423" y="6430281"/>
              <a:chExt cx="1625446" cy="291600"/>
            </a:xfrm>
          </p:grpSpPr>
          <p:sp>
            <p:nvSpPr>
              <p:cNvPr id="145" name="Google Shape;145;p2"/>
              <p:cNvSpPr txBox="1"/>
              <p:nvPr/>
            </p:nvSpPr>
            <p:spPr>
              <a:xfrm>
                <a:off x="5685407" y="6442807"/>
                <a:ext cx="1356462"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chemeClr val="dk1"/>
                    </a:solidFill>
                    <a:latin typeface="Montserrat"/>
                    <a:ea typeface="Montserrat"/>
                    <a:cs typeface="Montserrat"/>
                    <a:sym typeface="Montserrat"/>
                  </a:rPr>
                  <a:t>gakkum_kehutanan</a:t>
                </a:r>
                <a:endParaRPr sz="900">
                  <a:solidFill>
                    <a:schemeClr val="dk1"/>
                  </a:solidFill>
                  <a:latin typeface="Montserrat"/>
                  <a:ea typeface="Montserrat"/>
                  <a:cs typeface="Montserrat"/>
                  <a:sym typeface="Montserrat"/>
                </a:endParaRPr>
              </a:p>
            </p:txBody>
          </p:sp>
          <p:grpSp>
            <p:nvGrpSpPr>
              <p:cNvPr id="146" name="Google Shape;146;p2"/>
              <p:cNvGrpSpPr/>
              <p:nvPr/>
            </p:nvGrpSpPr>
            <p:grpSpPr>
              <a:xfrm>
                <a:off x="5416423" y="6430281"/>
                <a:ext cx="291600" cy="291600"/>
                <a:chOff x="6142115" y="5967847"/>
                <a:chExt cx="720000" cy="720000"/>
              </a:xfrm>
            </p:grpSpPr>
            <p:grpSp>
              <p:nvGrpSpPr>
                <p:cNvPr id="147" name="Google Shape;147;p2"/>
                <p:cNvGrpSpPr/>
                <p:nvPr/>
              </p:nvGrpSpPr>
              <p:grpSpPr>
                <a:xfrm>
                  <a:off x="6142115" y="5967847"/>
                  <a:ext cx="720000" cy="720000"/>
                  <a:chOff x="0" y="0"/>
                  <a:chExt cx="2316350" cy="2306338"/>
                </a:xfrm>
              </p:grpSpPr>
              <p:sp>
                <p:nvSpPr>
                  <p:cNvPr id="148" name="Google Shape;148;p2"/>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9" name="Google Shape;149;p2"/>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0" name="Google Shape;150;p2"/>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pic>
              <p:nvPicPr>
                <p:cNvPr id="151" name="Google Shape;151;p2" descr="A white and blue logo&#10;&#10;Description automatically generated"/>
                <p:cNvPicPr preferRelativeResize="0"/>
                <p:nvPr/>
              </p:nvPicPr>
              <p:blipFill rotWithShape="1">
                <a:blip r:embed="rId5">
                  <a:alphaModFix/>
                </a:blip>
                <a:srcRect/>
                <a:stretch/>
              </p:blipFill>
              <p:spPr>
                <a:xfrm>
                  <a:off x="6306587" y="6137795"/>
                  <a:ext cx="389718" cy="388127"/>
                </a:xfrm>
                <a:prstGeom prst="rect">
                  <a:avLst/>
                </a:prstGeom>
                <a:noFill/>
                <a:ln>
                  <a:noFill/>
                </a:ln>
              </p:spPr>
            </p:pic>
          </p:grpSp>
        </p:grpSp>
        <p:grpSp>
          <p:nvGrpSpPr>
            <p:cNvPr id="152" name="Google Shape;152;p2"/>
            <p:cNvGrpSpPr/>
            <p:nvPr/>
          </p:nvGrpSpPr>
          <p:grpSpPr>
            <a:xfrm>
              <a:off x="10311298" y="6513871"/>
              <a:ext cx="1734230" cy="288000"/>
              <a:chOff x="10236861" y="6430281"/>
              <a:chExt cx="1734230" cy="288000"/>
            </a:xfrm>
          </p:grpSpPr>
          <p:grpSp>
            <p:nvGrpSpPr>
              <p:cNvPr id="153" name="Google Shape;153;p2"/>
              <p:cNvGrpSpPr/>
              <p:nvPr/>
            </p:nvGrpSpPr>
            <p:grpSpPr>
              <a:xfrm>
                <a:off x="10236861" y="6430281"/>
                <a:ext cx="288000" cy="288000"/>
                <a:chOff x="427015" y="339506"/>
                <a:chExt cx="2316352" cy="2306340"/>
              </a:xfrm>
            </p:grpSpPr>
            <p:grpSp>
              <p:nvGrpSpPr>
                <p:cNvPr id="154" name="Google Shape;154;p2"/>
                <p:cNvGrpSpPr/>
                <p:nvPr/>
              </p:nvGrpSpPr>
              <p:grpSpPr>
                <a:xfrm>
                  <a:off x="427015" y="339506"/>
                  <a:ext cx="2316352" cy="2306340"/>
                  <a:chOff x="0" y="0"/>
                  <a:chExt cx="2316350" cy="2306338"/>
                </a:xfrm>
              </p:grpSpPr>
              <p:sp>
                <p:nvSpPr>
                  <p:cNvPr id="155" name="Google Shape;155;p2"/>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2"/>
                  <p:cNvSpPr/>
                  <p:nvPr/>
                </p:nvSpPr>
                <p:spPr>
                  <a:xfrm>
                    <a:off x="193584" y="196922"/>
                    <a:ext cx="1925998"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7" name="Google Shape;157;p2"/>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58" name="Google Shape;158;p2"/>
                <p:cNvSpPr/>
                <p:nvPr/>
              </p:nvSpPr>
              <p:spPr>
                <a:xfrm>
                  <a:off x="1004732" y="912105"/>
                  <a:ext cx="1186897" cy="1186841"/>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59" name="Google Shape;159;p2"/>
              <p:cNvSpPr txBox="1"/>
              <p:nvPr/>
            </p:nvSpPr>
            <p:spPr>
              <a:xfrm>
                <a:off x="10524861" y="6442807"/>
                <a:ext cx="1446230"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chemeClr val="dk1"/>
                    </a:solidFill>
                    <a:latin typeface="Montserrat"/>
                    <a:ea typeface="Montserrat"/>
                    <a:cs typeface="Montserrat"/>
                    <a:sym typeface="Montserrat"/>
                  </a:rPr>
                  <a:t>gakkum.menlhk.go.id</a:t>
                </a:r>
                <a:endParaRPr sz="900">
                  <a:solidFill>
                    <a:schemeClr val="dk1"/>
                  </a:solidFill>
                  <a:latin typeface="Montserrat"/>
                  <a:ea typeface="Montserrat"/>
                  <a:cs typeface="Montserrat"/>
                  <a:sym typeface="Montserrat"/>
                </a:endParaRPr>
              </a:p>
            </p:txBody>
          </p:sp>
        </p:grpSp>
      </p:grpSp>
      <p:grpSp>
        <p:nvGrpSpPr>
          <p:cNvPr id="160" name="Google Shape;160;p2"/>
          <p:cNvGrpSpPr/>
          <p:nvPr/>
        </p:nvGrpSpPr>
        <p:grpSpPr>
          <a:xfrm>
            <a:off x="1559694" y="4277054"/>
            <a:ext cx="9072600" cy="646500"/>
            <a:chOff x="2636517" y="2645585"/>
            <a:chExt cx="9072600" cy="646500"/>
          </a:xfrm>
        </p:grpSpPr>
        <p:sp>
          <p:nvSpPr>
            <p:cNvPr id="161" name="Google Shape;161;p2"/>
            <p:cNvSpPr/>
            <p:nvPr/>
          </p:nvSpPr>
          <p:spPr>
            <a:xfrm>
              <a:off x="2636517" y="2645585"/>
              <a:ext cx="9072600" cy="646200"/>
            </a:xfrm>
            <a:prstGeom prst="rect">
              <a:avLst/>
            </a:prstGeom>
            <a:solidFill>
              <a:srgbClr val="1F3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ontserrat"/>
                <a:ea typeface="Montserrat"/>
                <a:cs typeface="Montserrat"/>
                <a:sym typeface="Montserrat"/>
              </a:endParaRPr>
            </a:p>
          </p:txBody>
        </p:sp>
        <p:sp>
          <p:nvSpPr>
            <p:cNvPr id="162" name="Google Shape;162;p2"/>
            <p:cNvSpPr txBox="1"/>
            <p:nvPr/>
          </p:nvSpPr>
          <p:spPr>
            <a:xfrm>
              <a:off x="3954246" y="2876417"/>
              <a:ext cx="6751200" cy="246300"/>
            </a:xfrm>
            <a:prstGeom prst="rect">
              <a:avLst/>
            </a:prstGeom>
            <a:solidFill>
              <a:srgbClr val="1F3864"/>
            </a:solidFill>
            <a:ln>
              <a:noFill/>
            </a:ln>
          </p:spPr>
          <p:txBody>
            <a:bodyPr spcFirstLastPara="1" wrap="square" lIns="0" tIns="0" rIns="0" bIns="0" anchor="ctr" anchorCtr="0">
              <a:spAutoFit/>
            </a:bodyPr>
            <a:lstStyle/>
            <a:p>
              <a:pPr marL="0" marR="0" lvl="0" indent="0" algn="l" rtl="0">
                <a:spcBef>
                  <a:spcPts val="0"/>
                </a:spcBef>
                <a:spcAft>
                  <a:spcPts val="0"/>
                </a:spcAft>
                <a:buNone/>
              </a:pPr>
              <a:r>
                <a:rPr lang="en-US" sz="1600" b="1">
                  <a:solidFill>
                    <a:schemeClr val="lt1"/>
                  </a:solidFill>
                  <a:latin typeface="Montserrat"/>
                  <a:ea typeface="Montserrat"/>
                  <a:cs typeface="Montserrat"/>
                  <a:sym typeface="Montserrat"/>
                </a:rPr>
                <a:t>SARAN/MASUKAN/DUKUNGAN</a:t>
              </a:r>
              <a:endParaRPr/>
            </a:p>
          </p:txBody>
        </p:sp>
        <p:sp>
          <p:nvSpPr>
            <p:cNvPr id="163" name="Google Shape;163;p2"/>
            <p:cNvSpPr txBox="1"/>
            <p:nvPr/>
          </p:nvSpPr>
          <p:spPr>
            <a:xfrm>
              <a:off x="2757790" y="2645585"/>
              <a:ext cx="1196400" cy="646500"/>
            </a:xfrm>
            <a:prstGeom prst="rect">
              <a:avLst/>
            </a:prstGeom>
            <a:solidFill>
              <a:srgbClr val="1F386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a:solidFill>
                    <a:schemeClr val="lt1"/>
                  </a:solidFill>
                  <a:latin typeface="Montserrat"/>
                  <a:ea typeface="Montserrat"/>
                  <a:cs typeface="Montserrat"/>
                  <a:sym typeface="Montserrat"/>
                </a:rPr>
                <a:t>04 |</a:t>
              </a: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44"/>
        <p:cNvGrpSpPr/>
        <p:nvPr/>
      </p:nvGrpSpPr>
      <p:grpSpPr>
        <a:xfrm>
          <a:off x="0" y="0"/>
          <a:ext cx="0" cy="0"/>
          <a:chOff x="0" y="0"/>
          <a:chExt cx="0" cy="0"/>
        </a:xfrm>
      </p:grpSpPr>
      <p:sp>
        <p:nvSpPr>
          <p:cNvPr id="1145" name="Google Shape;1145;g3f7672d77ab_1_1"/>
          <p:cNvSpPr txBox="1"/>
          <p:nvPr/>
        </p:nvSpPr>
        <p:spPr>
          <a:xfrm>
            <a:off x="2939629" y="755233"/>
            <a:ext cx="6312600" cy="677400"/>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4400" b="1">
                <a:solidFill>
                  <a:schemeClr val="dk1"/>
                </a:solidFill>
                <a:latin typeface="Montserrat"/>
                <a:ea typeface="Montserrat"/>
                <a:cs typeface="Montserrat"/>
                <a:sym typeface="Montserrat"/>
              </a:rPr>
              <a:t>Kendala/Hambatan</a:t>
            </a:r>
            <a:endParaRPr/>
          </a:p>
        </p:txBody>
      </p:sp>
      <p:pic>
        <p:nvPicPr>
          <p:cNvPr id="1146" name="Google Shape;1146;g3f7672d77ab_1_1"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1147" name="Google Shape;1147;g3f7672d77ab_1_1"/>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dk1"/>
                </a:solidFill>
                <a:latin typeface="Montserrat SemiBold"/>
                <a:ea typeface="Montserrat SemiBold"/>
                <a:cs typeface="Montserrat SemiBold"/>
                <a:sym typeface="Montserrat SemiBold"/>
              </a:rPr>
              <a:t>KEMENTERIAN KEHUTANAN</a:t>
            </a:r>
            <a:endParaRPr/>
          </a:p>
        </p:txBody>
      </p:sp>
      <p:grpSp>
        <p:nvGrpSpPr>
          <p:cNvPr id="1148" name="Google Shape;1148;g3f7672d77ab_1_1"/>
          <p:cNvGrpSpPr/>
          <p:nvPr/>
        </p:nvGrpSpPr>
        <p:grpSpPr>
          <a:xfrm>
            <a:off x="0" y="6439329"/>
            <a:ext cx="12192000" cy="514800"/>
            <a:chOff x="0" y="6439329"/>
            <a:chExt cx="12192000" cy="514800"/>
          </a:xfrm>
        </p:grpSpPr>
        <p:sp>
          <p:nvSpPr>
            <p:cNvPr id="1149" name="Google Shape;1149;g3f7672d77ab_1_1"/>
            <p:cNvSpPr/>
            <p:nvPr/>
          </p:nvSpPr>
          <p:spPr>
            <a:xfrm>
              <a:off x="0" y="6439329"/>
              <a:ext cx="12192000" cy="514800"/>
            </a:xfrm>
            <a:prstGeom prst="rect">
              <a:avLst/>
            </a:prstGeom>
            <a:solidFill>
              <a:schemeClr val="lt2">
                <a:alpha val="3922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1150" name="Google Shape;1150;g3f7672d77ab_1_1"/>
            <p:cNvGrpSpPr/>
            <p:nvPr/>
          </p:nvGrpSpPr>
          <p:grpSpPr>
            <a:xfrm>
              <a:off x="174420" y="6513871"/>
              <a:ext cx="2062939" cy="288062"/>
              <a:chOff x="525148" y="6430281"/>
              <a:chExt cx="2062939" cy="288062"/>
            </a:xfrm>
          </p:grpSpPr>
          <p:grpSp>
            <p:nvGrpSpPr>
              <p:cNvPr id="1151" name="Google Shape;1151;g3f7672d77ab_1_1"/>
              <p:cNvGrpSpPr/>
              <p:nvPr/>
            </p:nvGrpSpPr>
            <p:grpSpPr>
              <a:xfrm>
                <a:off x="525148" y="6430281"/>
                <a:ext cx="287920" cy="288062"/>
                <a:chOff x="0" y="0"/>
                <a:chExt cx="2316330" cy="2306340"/>
              </a:xfrm>
            </p:grpSpPr>
            <p:sp>
              <p:nvSpPr>
                <p:cNvPr id="1152" name="Google Shape;1152;g3f7672d77ab_1_1"/>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53" name="Google Shape;1153;g3f7672d77ab_1_1"/>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54" name="Google Shape;1154;g3f7672d77ab_1_1"/>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55" name="Google Shape;1155;g3f7672d77ab_1_1"/>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56" name="Google Shape;1156;g3f7672d77ab_1_1"/>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Ditjen Gakkum Kehutanan</a:t>
                </a:r>
                <a:endParaRPr sz="900" b="1">
                  <a:solidFill>
                    <a:schemeClr val="dk1"/>
                  </a:solidFill>
                  <a:latin typeface="Montserrat"/>
                  <a:ea typeface="Montserrat"/>
                  <a:cs typeface="Montserrat"/>
                  <a:sym typeface="Montserrat"/>
                </a:endParaRPr>
              </a:p>
            </p:txBody>
          </p:sp>
        </p:grpSp>
        <p:grpSp>
          <p:nvGrpSpPr>
            <p:cNvPr id="1157" name="Google Shape;1157;g3f7672d77ab_1_1"/>
            <p:cNvGrpSpPr/>
            <p:nvPr/>
          </p:nvGrpSpPr>
          <p:grpSpPr>
            <a:xfrm>
              <a:off x="2987324" y="6513871"/>
              <a:ext cx="1671822" cy="288062"/>
              <a:chOff x="3159729" y="6430281"/>
              <a:chExt cx="1671822" cy="288062"/>
            </a:xfrm>
          </p:grpSpPr>
          <p:grpSp>
            <p:nvGrpSpPr>
              <p:cNvPr id="1158" name="Google Shape;1158;g3f7672d77ab_1_1"/>
              <p:cNvGrpSpPr/>
              <p:nvPr/>
            </p:nvGrpSpPr>
            <p:grpSpPr>
              <a:xfrm>
                <a:off x="3159729" y="6430281"/>
                <a:ext cx="288104" cy="288062"/>
                <a:chOff x="0" y="0"/>
                <a:chExt cx="2319678" cy="2306340"/>
              </a:xfrm>
            </p:grpSpPr>
            <p:sp>
              <p:nvSpPr>
                <p:cNvPr id="1159" name="Google Shape;1159;g3f7672d77ab_1_1"/>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60" name="Google Shape;1160;g3f7672d77ab_1_1"/>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61" name="Google Shape;1161;g3f7672d77ab_1_1"/>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62" name="Google Shape;1162;g3f7672d77ab_1_1"/>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63" name="Google Shape;1163;g3f7672d77ab_1_1"/>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64" name="Google Shape;1164;g3f7672d77ab_1_1"/>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65" name="Google Shape;1165;g3f7672d77ab_1_1"/>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166" name="Google Shape;1166;g3f7672d77ab_1_1"/>
            <p:cNvGrpSpPr/>
            <p:nvPr/>
          </p:nvGrpSpPr>
          <p:grpSpPr>
            <a:xfrm>
              <a:off x="7859903" y="6513912"/>
              <a:ext cx="1688539" cy="288020"/>
              <a:chOff x="7659324" y="6430322"/>
              <a:chExt cx="1688539" cy="288020"/>
            </a:xfrm>
          </p:grpSpPr>
          <p:grpSp>
            <p:nvGrpSpPr>
              <p:cNvPr id="1167" name="Google Shape;1167;g3f7672d77ab_1_1"/>
              <p:cNvGrpSpPr/>
              <p:nvPr/>
            </p:nvGrpSpPr>
            <p:grpSpPr>
              <a:xfrm>
                <a:off x="7659324" y="6430322"/>
                <a:ext cx="287916" cy="288020"/>
                <a:chOff x="1221756" y="5672607"/>
                <a:chExt cx="2316300" cy="2309700"/>
              </a:xfrm>
            </p:grpSpPr>
            <p:sp>
              <p:nvSpPr>
                <p:cNvPr id="1168" name="Google Shape;1168;g3f7672d77ab_1_1"/>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69" name="Google Shape;1169;g3f7672d77ab_1_1"/>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70" name="Google Shape;1170;g3f7672d77ab_1_1"/>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71" name="Google Shape;1171;g3f7672d77ab_1_1"/>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72" name="Google Shape;1172;g3f7672d77ab_1_1"/>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173" name="Google Shape;1173;g3f7672d77ab_1_1"/>
            <p:cNvGrpSpPr/>
            <p:nvPr/>
          </p:nvGrpSpPr>
          <p:grpSpPr>
            <a:xfrm>
              <a:off x="5422003" y="6513871"/>
              <a:ext cx="1675084" cy="291616"/>
              <a:chOff x="5416423" y="6430281"/>
              <a:chExt cx="1675084" cy="291616"/>
            </a:xfrm>
          </p:grpSpPr>
          <p:sp>
            <p:nvSpPr>
              <p:cNvPr id="1174" name="Google Shape;1174;g3f7672d77ab_1_1"/>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nvGrpSpPr>
              <p:cNvPr id="1175" name="Google Shape;1175;g3f7672d77ab_1_1"/>
              <p:cNvGrpSpPr/>
              <p:nvPr/>
            </p:nvGrpSpPr>
            <p:grpSpPr>
              <a:xfrm>
                <a:off x="5416423" y="6430281"/>
                <a:ext cx="291566" cy="291616"/>
                <a:chOff x="6142115" y="5967847"/>
                <a:chExt cx="719915" cy="720039"/>
              </a:xfrm>
            </p:grpSpPr>
            <p:grpSp>
              <p:nvGrpSpPr>
                <p:cNvPr id="1176" name="Google Shape;1176;g3f7672d77ab_1_1"/>
                <p:cNvGrpSpPr/>
                <p:nvPr/>
              </p:nvGrpSpPr>
              <p:grpSpPr>
                <a:xfrm>
                  <a:off x="6142115" y="5967847"/>
                  <a:ext cx="719915" cy="720039"/>
                  <a:chOff x="0" y="0"/>
                  <a:chExt cx="2316330" cy="2306340"/>
                </a:xfrm>
              </p:grpSpPr>
              <p:sp>
                <p:nvSpPr>
                  <p:cNvPr id="1177" name="Google Shape;1177;g3f7672d77ab_1_1"/>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78" name="Google Shape;1178;g3f7672d77ab_1_1"/>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79" name="Google Shape;1179;g3f7672d77ab_1_1"/>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1180" name="Google Shape;1180;g3f7672d77ab_1_1"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1181" name="Google Shape;1181;g3f7672d77ab_1_1"/>
            <p:cNvGrpSpPr/>
            <p:nvPr/>
          </p:nvGrpSpPr>
          <p:grpSpPr>
            <a:xfrm>
              <a:off x="10311284" y="6513880"/>
              <a:ext cx="1806314" cy="288062"/>
              <a:chOff x="10236847" y="6430290"/>
              <a:chExt cx="1806314" cy="288062"/>
            </a:xfrm>
          </p:grpSpPr>
          <p:grpSp>
            <p:nvGrpSpPr>
              <p:cNvPr id="1182" name="Google Shape;1182;g3f7672d77ab_1_1"/>
              <p:cNvGrpSpPr/>
              <p:nvPr/>
            </p:nvGrpSpPr>
            <p:grpSpPr>
              <a:xfrm>
                <a:off x="10236847" y="6430290"/>
                <a:ext cx="287920" cy="288062"/>
                <a:chOff x="427015" y="339506"/>
                <a:chExt cx="2316330" cy="2306340"/>
              </a:xfrm>
            </p:grpSpPr>
            <p:grpSp>
              <p:nvGrpSpPr>
                <p:cNvPr id="1183" name="Google Shape;1183;g3f7672d77ab_1_1"/>
                <p:cNvGrpSpPr/>
                <p:nvPr/>
              </p:nvGrpSpPr>
              <p:grpSpPr>
                <a:xfrm>
                  <a:off x="427015" y="339506"/>
                  <a:ext cx="2316330" cy="2306340"/>
                  <a:chOff x="0" y="0"/>
                  <a:chExt cx="2316330" cy="2306340"/>
                </a:xfrm>
              </p:grpSpPr>
              <p:sp>
                <p:nvSpPr>
                  <p:cNvPr id="1184" name="Google Shape;1184;g3f7672d77ab_1_1"/>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85" name="Google Shape;1185;g3f7672d77ab_1_1"/>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186" name="Google Shape;1186;g3f7672d77ab_1_1"/>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87" name="Google Shape;1187;g3f7672d77ab_1_1"/>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188" name="Google Shape;1188;g3f7672d77ab_1_1"/>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gakkum.menlhk.go.id</a:t>
                </a:r>
                <a:endParaRPr sz="900" b="1">
                  <a:solidFill>
                    <a:schemeClr val="dk1"/>
                  </a:solidFill>
                  <a:latin typeface="Montserrat"/>
                  <a:ea typeface="Montserrat"/>
                  <a:cs typeface="Montserrat"/>
                  <a:sym typeface="Montserrat"/>
                </a:endParaRPr>
              </a:p>
            </p:txBody>
          </p:sp>
        </p:grpSp>
      </p:grpSp>
      <p:sp>
        <p:nvSpPr>
          <p:cNvPr id="1189" name="Google Shape;1189;g3f7672d77ab_1_1"/>
          <p:cNvSpPr txBox="1"/>
          <p:nvPr/>
        </p:nvSpPr>
        <p:spPr>
          <a:xfrm>
            <a:off x="12700000" y="3035300"/>
            <a:ext cx="1848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0" name="Google Shape;1190;g3f7672d77ab_1_1"/>
          <p:cNvSpPr txBox="1"/>
          <p:nvPr/>
        </p:nvSpPr>
        <p:spPr>
          <a:xfrm>
            <a:off x="996125" y="1905200"/>
            <a:ext cx="8614200" cy="23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800">
                <a:solidFill>
                  <a:schemeClr val="dk1"/>
                </a:solidFill>
                <a:latin typeface="Calibri"/>
                <a:ea typeface="Calibri"/>
                <a:cs typeface="Calibri"/>
                <a:sym typeface="Calibri"/>
              </a:rPr>
              <a:t>Kendala yang dihadapi Direktorat PSPH :</a:t>
            </a:r>
            <a:endParaRPr sz="2800">
              <a:solidFill>
                <a:schemeClr val="dk1"/>
              </a:solidFill>
              <a:latin typeface="Calibri"/>
              <a:ea typeface="Calibri"/>
              <a:cs typeface="Calibri"/>
              <a:sym typeface="Calibri"/>
            </a:endParaRPr>
          </a:p>
          <a:p>
            <a:pPr marL="457200" lvl="0" indent="-349250" algn="l" rtl="0">
              <a:spcBef>
                <a:spcPts val="0"/>
              </a:spcBef>
              <a:spcAft>
                <a:spcPts val="0"/>
              </a:spcAft>
              <a:buClr>
                <a:schemeClr val="dk1"/>
              </a:buClr>
              <a:buSzPts val="2800"/>
              <a:buFont typeface="Calibri"/>
              <a:buAutoNum type="arabicPeriod"/>
            </a:pPr>
            <a:r>
              <a:rPr lang="en-US" sz="2800">
                <a:solidFill>
                  <a:schemeClr val="dk1"/>
                </a:solidFill>
                <a:latin typeface="Calibri"/>
                <a:ea typeface="Calibri"/>
                <a:cs typeface="Calibri"/>
                <a:sym typeface="Calibri"/>
              </a:rPr>
              <a:t>Realisasi Anggaran sedikit terlambat dikarenakan Top Up PNBP baru dapat digunakan pada bulan Juli.</a:t>
            </a:r>
            <a:endParaRPr sz="2800">
              <a:solidFill>
                <a:schemeClr val="dk1"/>
              </a:solidFill>
              <a:latin typeface="Calibri"/>
              <a:ea typeface="Calibri"/>
              <a:cs typeface="Calibri"/>
              <a:sym typeface="Calibri"/>
            </a:endParaRPr>
          </a:p>
          <a:p>
            <a:pPr marL="457200" lvl="0" indent="-349250" algn="l" rtl="0">
              <a:spcBef>
                <a:spcPts val="0"/>
              </a:spcBef>
              <a:spcAft>
                <a:spcPts val="0"/>
              </a:spcAft>
              <a:buClr>
                <a:schemeClr val="dk1"/>
              </a:buClr>
              <a:buSzPts val="2800"/>
              <a:buFont typeface="Calibri"/>
              <a:buAutoNum type="arabicPeriod"/>
            </a:pPr>
            <a:r>
              <a:rPr lang="en-US" sz="2800">
                <a:solidFill>
                  <a:schemeClr val="dk1"/>
                </a:solidFill>
                <a:latin typeface="Calibri"/>
                <a:ea typeface="Calibri"/>
                <a:cs typeface="Calibri"/>
                <a:sym typeface="Calibri"/>
              </a:rPr>
              <a:t>Jadwal pelatihan disesuaikan dengan jadwal dari pihak ke-3 yang sebagian besar berada pada TW. III </a:t>
            </a:r>
            <a:endParaRPr sz="2800">
              <a:solidFill>
                <a:schemeClr val="dk1"/>
              </a:solidFill>
              <a:latin typeface="Calibri"/>
              <a:ea typeface="Calibri"/>
              <a:cs typeface="Calibri"/>
              <a:sym typeface="Calibri"/>
            </a:endParaRPr>
          </a:p>
          <a:p>
            <a:pPr marL="0" lvl="0" indent="0" algn="l" rtl="0">
              <a:spcBef>
                <a:spcPts val="0"/>
              </a:spcBef>
              <a:spcAft>
                <a:spcPts val="0"/>
              </a:spcAft>
              <a:buNone/>
            </a:pPr>
            <a:endParaRPr sz="2800">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94"/>
        <p:cNvGrpSpPr/>
        <p:nvPr/>
      </p:nvGrpSpPr>
      <p:grpSpPr>
        <a:xfrm>
          <a:off x="0" y="0"/>
          <a:ext cx="0" cy="0"/>
          <a:chOff x="0" y="0"/>
          <a:chExt cx="0" cy="0"/>
        </a:xfrm>
      </p:grpSpPr>
      <p:pic>
        <p:nvPicPr>
          <p:cNvPr id="1195" name="Google Shape;1195;p13"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1196" name="Google Shape;1196;p13"/>
          <p:cNvSpPr txBox="1"/>
          <p:nvPr/>
        </p:nvSpPr>
        <p:spPr>
          <a:xfrm>
            <a:off x="537614" y="174594"/>
            <a:ext cx="244971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dk1"/>
                </a:solidFill>
                <a:latin typeface="Montserrat SemiBold"/>
                <a:ea typeface="Montserrat SemiBold"/>
                <a:cs typeface="Montserrat SemiBold"/>
                <a:sym typeface="Montserrat SemiBold"/>
              </a:rPr>
              <a:t>KEMENTERIAN KEHUTANAN</a:t>
            </a:r>
            <a:endParaRPr/>
          </a:p>
        </p:txBody>
      </p:sp>
      <p:grpSp>
        <p:nvGrpSpPr>
          <p:cNvPr id="1197" name="Google Shape;1197;p13"/>
          <p:cNvGrpSpPr/>
          <p:nvPr/>
        </p:nvGrpSpPr>
        <p:grpSpPr>
          <a:xfrm>
            <a:off x="0" y="6439329"/>
            <a:ext cx="12192000" cy="514923"/>
            <a:chOff x="0" y="6439329"/>
            <a:chExt cx="12192000" cy="514923"/>
          </a:xfrm>
        </p:grpSpPr>
        <p:sp>
          <p:nvSpPr>
            <p:cNvPr id="1198" name="Google Shape;1198;p13"/>
            <p:cNvSpPr/>
            <p:nvPr/>
          </p:nvSpPr>
          <p:spPr>
            <a:xfrm>
              <a:off x="0" y="6439329"/>
              <a:ext cx="12192000" cy="514923"/>
            </a:xfrm>
            <a:prstGeom prst="rect">
              <a:avLst/>
            </a:prstGeom>
            <a:solidFill>
              <a:schemeClr val="lt2">
                <a:alpha val="39216"/>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1199" name="Google Shape;1199;p13"/>
            <p:cNvGrpSpPr/>
            <p:nvPr/>
          </p:nvGrpSpPr>
          <p:grpSpPr>
            <a:xfrm>
              <a:off x="174420" y="6513871"/>
              <a:ext cx="2062926" cy="288000"/>
              <a:chOff x="525148" y="6430281"/>
              <a:chExt cx="2062926" cy="288000"/>
            </a:xfrm>
          </p:grpSpPr>
          <p:grpSp>
            <p:nvGrpSpPr>
              <p:cNvPr id="1200" name="Google Shape;1200;p13"/>
              <p:cNvGrpSpPr/>
              <p:nvPr/>
            </p:nvGrpSpPr>
            <p:grpSpPr>
              <a:xfrm>
                <a:off x="525148" y="6430281"/>
                <a:ext cx="288000" cy="288000"/>
                <a:chOff x="0" y="0"/>
                <a:chExt cx="2316350" cy="2306338"/>
              </a:xfrm>
            </p:grpSpPr>
            <p:sp>
              <p:nvSpPr>
                <p:cNvPr id="1201" name="Google Shape;1201;p13"/>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02" name="Google Shape;1202;p13"/>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03" name="Google Shape;1203;p13"/>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04" name="Google Shape;1204;p13"/>
                <p:cNvSpPr/>
                <p:nvPr/>
              </p:nvSpPr>
              <p:spPr>
                <a:xfrm>
                  <a:off x="864458" y="644171"/>
                  <a:ext cx="500653" cy="1021331"/>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205" name="Google Shape;1205;p13"/>
              <p:cNvSpPr txBox="1"/>
              <p:nvPr/>
            </p:nvSpPr>
            <p:spPr>
              <a:xfrm>
                <a:off x="790787" y="6442807"/>
                <a:ext cx="1797287"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Ditjen Gakkum Kehutanan</a:t>
                </a:r>
                <a:endParaRPr sz="900" b="1">
                  <a:solidFill>
                    <a:schemeClr val="dk1"/>
                  </a:solidFill>
                  <a:latin typeface="Montserrat"/>
                  <a:ea typeface="Montserrat"/>
                  <a:cs typeface="Montserrat"/>
                  <a:sym typeface="Montserrat"/>
                </a:endParaRPr>
              </a:p>
            </p:txBody>
          </p:sp>
        </p:grpSp>
        <p:grpSp>
          <p:nvGrpSpPr>
            <p:cNvPr id="1206" name="Google Shape;1206;p13"/>
            <p:cNvGrpSpPr/>
            <p:nvPr/>
          </p:nvGrpSpPr>
          <p:grpSpPr>
            <a:xfrm>
              <a:off x="2987324" y="6513871"/>
              <a:ext cx="1671876" cy="288000"/>
              <a:chOff x="3159729" y="6430281"/>
              <a:chExt cx="1671876" cy="288000"/>
            </a:xfrm>
          </p:grpSpPr>
          <p:grpSp>
            <p:nvGrpSpPr>
              <p:cNvPr id="1207" name="Google Shape;1207;p13"/>
              <p:cNvGrpSpPr/>
              <p:nvPr/>
            </p:nvGrpSpPr>
            <p:grpSpPr>
              <a:xfrm>
                <a:off x="3159729" y="6430281"/>
                <a:ext cx="288000" cy="288000"/>
                <a:chOff x="0" y="0"/>
                <a:chExt cx="2319689" cy="2306338"/>
              </a:xfrm>
            </p:grpSpPr>
            <p:sp>
              <p:nvSpPr>
                <p:cNvPr id="1208" name="Google Shape;1208;p13"/>
                <p:cNvSpPr/>
                <p:nvPr/>
              </p:nvSpPr>
              <p:spPr>
                <a:xfrm>
                  <a:off x="0" y="0"/>
                  <a:ext cx="2319689" cy="2306338"/>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09" name="Google Shape;1209;p13"/>
                <p:cNvSpPr/>
                <p:nvPr/>
              </p:nvSpPr>
              <p:spPr>
                <a:xfrm>
                  <a:off x="196923" y="193585"/>
                  <a:ext cx="1925844"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10" name="Google Shape;1210;p13"/>
                <p:cNvSpPr/>
                <p:nvPr/>
              </p:nvSpPr>
              <p:spPr>
                <a:xfrm>
                  <a:off x="186910" y="183571"/>
                  <a:ext cx="1945869"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11" name="Google Shape;1211;p13"/>
                <p:cNvSpPr/>
                <p:nvPr/>
              </p:nvSpPr>
              <p:spPr>
                <a:xfrm>
                  <a:off x="650849" y="644171"/>
                  <a:ext cx="1017994" cy="1014655"/>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12" name="Google Shape;1212;p13"/>
                <p:cNvSpPr/>
                <p:nvPr/>
              </p:nvSpPr>
              <p:spPr>
                <a:xfrm>
                  <a:off x="891162" y="884483"/>
                  <a:ext cx="537368" cy="534030"/>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13" name="Google Shape;1213;p13"/>
                <p:cNvSpPr/>
                <p:nvPr/>
              </p:nvSpPr>
              <p:spPr>
                <a:xfrm>
                  <a:off x="1378463" y="817730"/>
                  <a:ext cx="116823" cy="120157"/>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214" name="Google Shape;1214;p13"/>
              <p:cNvSpPr txBox="1"/>
              <p:nvPr/>
            </p:nvSpPr>
            <p:spPr>
              <a:xfrm>
                <a:off x="3425451"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215" name="Google Shape;1215;p13"/>
            <p:cNvGrpSpPr/>
            <p:nvPr/>
          </p:nvGrpSpPr>
          <p:grpSpPr>
            <a:xfrm>
              <a:off x="7859944" y="6513871"/>
              <a:ext cx="1688552" cy="288000"/>
              <a:chOff x="7659365" y="6430281"/>
              <a:chExt cx="1688552" cy="288000"/>
            </a:xfrm>
          </p:grpSpPr>
          <p:grpSp>
            <p:nvGrpSpPr>
              <p:cNvPr id="1216" name="Google Shape;1216;p13"/>
              <p:cNvGrpSpPr/>
              <p:nvPr/>
            </p:nvGrpSpPr>
            <p:grpSpPr>
              <a:xfrm>
                <a:off x="7659365" y="6430281"/>
                <a:ext cx="288000" cy="288000"/>
                <a:chOff x="1221756" y="5672607"/>
                <a:chExt cx="2316353" cy="2309676"/>
              </a:xfrm>
            </p:grpSpPr>
            <p:sp>
              <p:nvSpPr>
                <p:cNvPr id="1217" name="Google Shape;1217;p13"/>
                <p:cNvSpPr/>
                <p:nvPr/>
              </p:nvSpPr>
              <p:spPr>
                <a:xfrm>
                  <a:off x="1221756" y="5672607"/>
                  <a:ext cx="2316353" cy="2309676"/>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18" name="Google Shape;1218;p13"/>
                <p:cNvSpPr/>
                <p:nvPr/>
              </p:nvSpPr>
              <p:spPr>
                <a:xfrm>
                  <a:off x="1418678" y="5869530"/>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19" name="Google Shape;1219;p13"/>
                <p:cNvSpPr/>
                <p:nvPr/>
              </p:nvSpPr>
              <p:spPr>
                <a:xfrm>
                  <a:off x="1405328" y="5859517"/>
                  <a:ext cx="1949206" cy="193585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20" name="Google Shape;1220;p13"/>
                <p:cNvSpPr/>
                <p:nvPr/>
              </p:nvSpPr>
              <p:spPr>
                <a:xfrm>
                  <a:off x="1899305" y="6493676"/>
                  <a:ext cx="964591" cy="67087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221" name="Google Shape;1221;p13"/>
              <p:cNvSpPr txBox="1"/>
              <p:nvPr/>
            </p:nvSpPr>
            <p:spPr>
              <a:xfrm>
                <a:off x="7941763"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222" name="Google Shape;1222;p13"/>
            <p:cNvGrpSpPr/>
            <p:nvPr/>
          </p:nvGrpSpPr>
          <p:grpSpPr>
            <a:xfrm>
              <a:off x="5422003" y="6513871"/>
              <a:ext cx="1675138" cy="291600"/>
              <a:chOff x="5416423" y="6430281"/>
              <a:chExt cx="1675138" cy="291600"/>
            </a:xfrm>
          </p:grpSpPr>
          <p:sp>
            <p:nvSpPr>
              <p:cNvPr id="1223" name="Google Shape;1223;p13"/>
              <p:cNvSpPr txBox="1"/>
              <p:nvPr/>
            </p:nvSpPr>
            <p:spPr>
              <a:xfrm>
                <a:off x="5685407"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nvGrpSpPr>
              <p:cNvPr id="1224" name="Google Shape;1224;p13"/>
              <p:cNvGrpSpPr/>
              <p:nvPr/>
            </p:nvGrpSpPr>
            <p:grpSpPr>
              <a:xfrm>
                <a:off x="5416423" y="6430281"/>
                <a:ext cx="291600" cy="291600"/>
                <a:chOff x="6142115" y="5967847"/>
                <a:chExt cx="720000" cy="720000"/>
              </a:xfrm>
            </p:grpSpPr>
            <p:grpSp>
              <p:nvGrpSpPr>
                <p:cNvPr id="1225" name="Google Shape;1225;p13"/>
                <p:cNvGrpSpPr/>
                <p:nvPr/>
              </p:nvGrpSpPr>
              <p:grpSpPr>
                <a:xfrm>
                  <a:off x="6142115" y="5967847"/>
                  <a:ext cx="720000" cy="720000"/>
                  <a:chOff x="0" y="0"/>
                  <a:chExt cx="2316350" cy="2306338"/>
                </a:xfrm>
              </p:grpSpPr>
              <p:sp>
                <p:nvSpPr>
                  <p:cNvPr id="1226" name="Google Shape;1226;p13"/>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27" name="Google Shape;1227;p13"/>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28" name="Google Shape;1228;p13"/>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1229" name="Google Shape;1229;p13"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1230" name="Google Shape;1230;p13"/>
            <p:cNvGrpSpPr/>
            <p:nvPr/>
          </p:nvGrpSpPr>
          <p:grpSpPr>
            <a:xfrm>
              <a:off x="10311298" y="6513871"/>
              <a:ext cx="1806364" cy="288000"/>
              <a:chOff x="10236861" y="6430281"/>
              <a:chExt cx="1806364" cy="288000"/>
            </a:xfrm>
          </p:grpSpPr>
          <p:grpSp>
            <p:nvGrpSpPr>
              <p:cNvPr id="1231" name="Google Shape;1231;p13"/>
              <p:cNvGrpSpPr/>
              <p:nvPr/>
            </p:nvGrpSpPr>
            <p:grpSpPr>
              <a:xfrm>
                <a:off x="10236861" y="6430281"/>
                <a:ext cx="288000" cy="288000"/>
                <a:chOff x="427015" y="339506"/>
                <a:chExt cx="2316352" cy="2306340"/>
              </a:xfrm>
            </p:grpSpPr>
            <p:grpSp>
              <p:nvGrpSpPr>
                <p:cNvPr id="1232" name="Google Shape;1232;p13"/>
                <p:cNvGrpSpPr/>
                <p:nvPr/>
              </p:nvGrpSpPr>
              <p:grpSpPr>
                <a:xfrm>
                  <a:off x="427015" y="339506"/>
                  <a:ext cx="2316352" cy="2306340"/>
                  <a:chOff x="0" y="0"/>
                  <a:chExt cx="2316350" cy="2306338"/>
                </a:xfrm>
              </p:grpSpPr>
              <p:sp>
                <p:nvSpPr>
                  <p:cNvPr id="1233" name="Google Shape;1233;p13"/>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34" name="Google Shape;1234;p13"/>
                  <p:cNvSpPr/>
                  <p:nvPr/>
                </p:nvSpPr>
                <p:spPr>
                  <a:xfrm>
                    <a:off x="193584" y="196922"/>
                    <a:ext cx="1925998"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35" name="Google Shape;1235;p13"/>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236" name="Google Shape;1236;p13"/>
                <p:cNvSpPr/>
                <p:nvPr/>
              </p:nvSpPr>
              <p:spPr>
                <a:xfrm>
                  <a:off x="1004732" y="912105"/>
                  <a:ext cx="1186897" cy="1186841"/>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237" name="Google Shape;1237;p13"/>
              <p:cNvSpPr txBox="1"/>
              <p:nvPr/>
            </p:nvSpPr>
            <p:spPr>
              <a:xfrm>
                <a:off x="10524861" y="6442807"/>
                <a:ext cx="151836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gakkum.menlhk.go.id</a:t>
                </a:r>
                <a:endParaRPr sz="900" b="1">
                  <a:solidFill>
                    <a:schemeClr val="dk1"/>
                  </a:solidFill>
                  <a:latin typeface="Montserrat"/>
                  <a:ea typeface="Montserrat"/>
                  <a:cs typeface="Montserrat"/>
                  <a:sym typeface="Montserrat"/>
                </a:endParaRPr>
              </a:p>
            </p:txBody>
          </p:sp>
        </p:grpSp>
      </p:grpSp>
      <p:sp>
        <p:nvSpPr>
          <p:cNvPr id="1238" name="Google Shape;1238;p13"/>
          <p:cNvSpPr txBox="1"/>
          <p:nvPr/>
        </p:nvSpPr>
        <p:spPr>
          <a:xfrm>
            <a:off x="2480172" y="650254"/>
            <a:ext cx="7275578" cy="677108"/>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4400" b="1">
                <a:solidFill>
                  <a:schemeClr val="dk1"/>
                </a:solidFill>
                <a:latin typeface="Montserrat"/>
                <a:ea typeface="Montserrat"/>
                <a:cs typeface="Montserrat"/>
                <a:sym typeface="Montserrat"/>
              </a:rPr>
              <a:t>SEBARAN SDM</a:t>
            </a:r>
            <a:endParaRPr/>
          </a:p>
        </p:txBody>
      </p:sp>
      <p:sp>
        <p:nvSpPr>
          <p:cNvPr id="1239" name="Google Shape;1239;p13"/>
          <p:cNvSpPr/>
          <p:nvPr/>
        </p:nvSpPr>
        <p:spPr>
          <a:xfrm>
            <a:off x="899291" y="3213784"/>
            <a:ext cx="3237470" cy="2384766"/>
          </a:xfrm>
          <a:prstGeom prst="roundRect">
            <a:avLst>
              <a:gd name="adj" fmla="val 5980"/>
            </a:avLst>
          </a:prstGeom>
          <a:solidFill>
            <a:srgbClr val="D4DB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40" name="Google Shape;1240;p13"/>
          <p:cNvSpPr/>
          <p:nvPr/>
        </p:nvSpPr>
        <p:spPr>
          <a:xfrm>
            <a:off x="4499226" y="3213784"/>
            <a:ext cx="3237470" cy="2384766"/>
          </a:xfrm>
          <a:prstGeom prst="roundRect">
            <a:avLst>
              <a:gd name="adj" fmla="val 5980"/>
            </a:avLst>
          </a:prstGeom>
          <a:solidFill>
            <a:srgbClr val="D4DB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41" name="Google Shape;1241;p13"/>
          <p:cNvSpPr/>
          <p:nvPr/>
        </p:nvSpPr>
        <p:spPr>
          <a:xfrm>
            <a:off x="8099161" y="3213784"/>
            <a:ext cx="3237470" cy="2384766"/>
          </a:xfrm>
          <a:prstGeom prst="roundRect">
            <a:avLst>
              <a:gd name="adj" fmla="val 5980"/>
            </a:avLst>
          </a:prstGeom>
          <a:solidFill>
            <a:srgbClr val="D4DB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42" name="Google Shape;1242;p13"/>
          <p:cNvSpPr/>
          <p:nvPr/>
        </p:nvSpPr>
        <p:spPr>
          <a:xfrm>
            <a:off x="1115534" y="2929579"/>
            <a:ext cx="2804984" cy="766119"/>
          </a:xfrm>
          <a:prstGeom prst="rect">
            <a:avLst/>
          </a:prstGeom>
          <a:solidFill>
            <a:srgbClr val="ACB8CA"/>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1300" b="1">
                <a:solidFill>
                  <a:schemeClr val="dk1"/>
                </a:solidFill>
                <a:latin typeface="Montserrat"/>
                <a:ea typeface="Montserrat"/>
                <a:cs typeface="Montserrat"/>
                <a:sym typeface="Montserrat"/>
              </a:rPr>
              <a:t>SUB DIREKTORAT PENDAYAGUNAAN SUMBER DAYA PENGAMANAN HUTAN </a:t>
            </a:r>
            <a:endParaRPr/>
          </a:p>
        </p:txBody>
      </p:sp>
      <p:sp>
        <p:nvSpPr>
          <p:cNvPr id="1243" name="Google Shape;1243;p13"/>
          <p:cNvSpPr/>
          <p:nvPr/>
        </p:nvSpPr>
        <p:spPr>
          <a:xfrm>
            <a:off x="4715469" y="2929578"/>
            <a:ext cx="2804984" cy="766119"/>
          </a:xfrm>
          <a:prstGeom prst="rect">
            <a:avLst/>
          </a:prstGeom>
          <a:solidFill>
            <a:srgbClr val="ACB8CA"/>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1300" b="1">
                <a:solidFill>
                  <a:schemeClr val="dk1"/>
                </a:solidFill>
                <a:latin typeface="Montserrat"/>
                <a:ea typeface="Montserrat"/>
                <a:cs typeface="Montserrat"/>
                <a:sym typeface="Montserrat"/>
              </a:rPr>
              <a:t>SUB DIREKTORAT PENDAYAGUNAAN SUMBER DAYA PENEGAKAN HUKUM</a:t>
            </a:r>
            <a:endParaRPr/>
          </a:p>
        </p:txBody>
      </p:sp>
      <p:sp>
        <p:nvSpPr>
          <p:cNvPr id="1244" name="Google Shape;1244;p13"/>
          <p:cNvSpPr/>
          <p:nvPr/>
        </p:nvSpPr>
        <p:spPr>
          <a:xfrm>
            <a:off x="8315404" y="2929577"/>
            <a:ext cx="2804984" cy="766119"/>
          </a:xfrm>
          <a:prstGeom prst="rect">
            <a:avLst/>
          </a:prstGeom>
          <a:solidFill>
            <a:srgbClr val="ACB8CA"/>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1300" b="1">
                <a:solidFill>
                  <a:schemeClr val="dk1"/>
                </a:solidFill>
                <a:latin typeface="Montserrat"/>
                <a:ea typeface="Montserrat"/>
                <a:cs typeface="Montserrat"/>
                <a:sym typeface="Montserrat"/>
              </a:rPr>
              <a:t>SUB BAGIAN TATA USAHA</a:t>
            </a:r>
            <a:endParaRPr/>
          </a:p>
        </p:txBody>
      </p:sp>
      <p:sp>
        <p:nvSpPr>
          <p:cNvPr id="1245" name="Google Shape;1245;p13"/>
          <p:cNvSpPr txBox="1"/>
          <p:nvPr/>
        </p:nvSpPr>
        <p:spPr>
          <a:xfrm>
            <a:off x="1007412" y="3831622"/>
            <a:ext cx="3021227" cy="69249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300"/>
              <a:buFont typeface="Noto Sans Symbols"/>
              <a:buChar char="▪"/>
            </a:pPr>
            <a:r>
              <a:rPr lang="en-US" sz="1300">
                <a:solidFill>
                  <a:schemeClr val="dk1"/>
                </a:solidFill>
                <a:latin typeface="Montserrat"/>
                <a:ea typeface="Montserrat"/>
                <a:cs typeface="Montserrat"/>
                <a:sym typeface="Montserrat"/>
              </a:rPr>
              <a:t>Polisi Kehutanan (4 orang)</a:t>
            </a:r>
            <a:endParaRPr/>
          </a:p>
          <a:p>
            <a:pPr marL="285750" marR="0" lvl="0" indent="-285750" algn="l" rtl="0">
              <a:spcBef>
                <a:spcPts val="0"/>
              </a:spcBef>
              <a:spcAft>
                <a:spcPts val="0"/>
              </a:spcAft>
              <a:buClr>
                <a:schemeClr val="dk1"/>
              </a:buClr>
              <a:buSzPts val="1300"/>
              <a:buFont typeface="Noto Sans Symbols"/>
              <a:buChar char="▪"/>
            </a:pPr>
            <a:r>
              <a:rPr lang="en-US" sz="1300">
                <a:solidFill>
                  <a:schemeClr val="dk1"/>
                </a:solidFill>
                <a:latin typeface="Montserrat"/>
                <a:ea typeface="Montserrat"/>
                <a:cs typeface="Montserrat"/>
                <a:sym typeface="Montserrat"/>
              </a:rPr>
              <a:t>Pengendali Ekosistem Ahli Muda (1 orang)</a:t>
            </a:r>
            <a:endParaRPr/>
          </a:p>
        </p:txBody>
      </p:sp>
      <p:sp>
        <p:nvSpPr>
          <p:cNvPr id="1246" name="Google Shape;1246;p13"/>
          <p:cNvSpPr txBox="1"/>
          <p:nvPr/>
        </p:nvSpPr>
        <p:spPr>
          <a:xfrm>
            <a:off x="4634486" y="3831622"/>
            <a:ext cx="2805000" cy="89280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300"/>
              <a:buFont typeface="Noto Sans Symbols"/>
              <a:buChar char="▪"/>
            </a:pPr>
            <a:r>
              <a:rPr lang="en-US" sz="1300">
                <a:solidFill>
                  <a:schemeClr val="dk1"/>
                </a:solidFill>
                <a:latin typeface="Montserrat"/>
                <a:ea typeface="Montserrat"/>
                <a:cs typeface="Montserrat"/>
                <a:sym typeface="Montserrat"/>
              </a:rPr>
              <a:t>Polisi Kehutanan (3 orang)</a:t>
            </a:r>
            <a:endParaRPr/>
          </a:p>
          <a:p>
            <a:pPr marL="285750" marR="0" lvl="0" indent="-285750" algn="l" rtl="0">
              <a:spcBef>
                <a:spcPts val="0"/>
              </a:spcBef>
              <a:spcAft>
                <a:spcPts val="0"/>
              </a:spcAft>
              <a:buClr>
                <a:schemeClr val="dk1"/>
              </a:buClr>
              <a:buSzPts val="1300"/>
              <a:buFont typeface="Noto Sans Symbols"/>
              <a:buChar char="▪"/>
            </a:pPr>
            <a:r>
              <a:rPr lang="en-US" sz="1300">
                <a:solidFill>
                  <a:schemeClr val="dk1"/>
                </a:solidFill>
                <a:latin typeface="Montserrat"/>
                <a:ea typeface="Montserrat"/>
                <a:cs typeface="Montserrat"/>
                <a:sym typeface="Montserrat"/>
              </a:rPr>
              <a:t>Analis Kebijakan (1 orang)</a:t>
            </a:r>
            <a:endParaRPr/>
          </a:p>
          <a:p>
            <a:pPr marL="285750" marR="0" lvl="0" indent="-285750" algn="l" rtl="0">
              <a:spcBef>
                <a:spcPts val="0"/>
              </a:spcBef>
              <a:spcAft>
                <a:spcPts val="0"/>
              </a:spcAft>
              <a:buClr>
                <a:schemeClr val="dk1"/>
              </a:buClr>
              <a:buSzPts val="1300"/>
              <a:buFont typeface="Noto Sans Symbols"/>
              <a:buChar char="▪"/>
            </a:pPr>
            <a:r>
              <a:rPr lang="en-US" sz="1300">
                <a:solidFill>
                  <a:schemeClr val="dk1"/>
                </a:solidFill>
                <a:latin typeface="Montserrat"/>
                <a:ea typeface="Montserrat"/>
                <a:cs typeface="Montserrat"/>
                <a:sym typeface="Montserrat"/>
              </a:rPr>
              <a:t>Penelaah Teknis Kebijakan  (1 orang)</a:t>
            </a:r>
            <a:endParaRPr sz="1300">
              <a:solidFill>
                <a:schemeClr val="dk1"/>
              </a:solidFill>
              <a:latin typeface="Montserrat"/>
              <a:ea typeface="Montserrat"/>
              <a:cs typeface="Montserrat"/>
              <a:sym typeface="Montserrat"/>
            </a:endParaRPr>
          </a:p>
        </p:txBody>
      </p:sp>
      <p:sp>
        <p:nvSpPr>
          <p:cNvPr id="1247" name="Google Shape;1247;p13"/>
          <p:cNvSpPr txBox="1"/>
          <p:nvPr/>
        </p:nvSpPr>
        <p:spPr>
          <a:xfrm>
            <a:off x="8209707" y="3782194"/>
            <a:ext cx="3033573" cy="1754326"/>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200"/>
              <a:buFont typeface="Noto Sans Symbols"/>
              <a:buChar char="▪"/>
            </a:pPr>
            <a:r>
              <a:rPr lang="en-US" sz="1200">
                <a:solidFill>
                  <a:schemeClr val="dk1"/>
                </a:solidFill>
                <a:latin typeface="Montserrat"/>
                <a:ea typeface="Montserrat"/>
                <a:cs typeface="Montserrat"/>
                <a:sym typeface="Montserrat"/>
              </a:rPr>
              <a:t>Analis Pengelola Keuangan APBN (2 orang)</a:t>
            </a:r>
            <a:endParaRPr/>
          </a:p>
          <a:p>
            <a:pPr marL="285750" marR="0" lvl="0" indent="-285750" algn="l" rtl="0">
              <a:spcBef>
                <a:spcPts val="0"/>
              </a:spcBef>
              <a:spcAft>
                <a:spcPts val="0"/>
              </a:spcAft>
              <a:buClr>
                <a:schemeClr val="dk1"/>
              </a:buClr>
              <a:buSzPts val="1200"/>
              <a:buFont typeface="Noto Sans Symbols"/>
              <a:buChar char="▪"/>
            </a:pPr>
            <a:r>
              <a:rPr lang="en-US" sz="1200">
                <a:solidFill>
                  <a:schemeClr val="dk1"/>
                </a:solidFill>
                <a:latin typeface="Montserrat"/>
                <a:ea typeface="Montserrat"/>
                <a:cs typeface="Montserrat"/>
                <a:sym typeface="Montserrat"/>
              </a:rPr>
              <a:t>Pranata Komputer (1 orang)</a:t>
            </a:r>
            <a:endParaRPr/>
          </a:p>
          <a:p>
            <a:pPr marL="285750" marR="0" lvl="0" indent="-285750" algn="l" rtl="0">
              <a:spcBef>
                <a:spcPts val="0"/>
              </a:spcBef>
              <a:spcAft>
                <a:spcPts val="0"/>
              </a:spcAft>
              <a:buClr>
                <a:schemeClr val="dk1"/>
              </a:buClr>
              <a:buSzPts val="1200"/>
              <a:buFont typeface="Noto Sans Symbols"/>
              <a:buChar char="▪"/>
            </a:pPr>
            <a:r>
              <a:rPr lang="en-US" sz="1200">
                <a:solidFill>
                  <a:schemeClr val="dk1"/>
                </a:solidFill>
                <a:latin typeface="Montserrat"/>
                <a:ea typeface="Montserrat"/>
                <a:cs typeface="Montserrat"/>
                <a:sym typeface="Montserrat"/>
              </a:rPr>
              <a:t>Penata Laksana Barang (1 orang)</a:t>
            </a:r>
            <a:endParaRPr/>
          </a:p>
          <a:p>
            <a:pPr marL="285750" marR="0" lvl="0" indent="-285750" algn="l" rtl="0">
              <a:spcBef>
                <a:spcPts val="0"/>
              </a:spcBef>
              <a:spcAft>
                <a:spcPts val="0"/>
              </a:spcAft>
              <a:buClr>
                <a:schemeClr val="dk1"/>
              </a:buClr>
              <a:buSzPts val="1200"/>
              <a:buFont typeface="Noto Sans Symbols"/>
              <a:buChar char="▪"/>
            </a:pPr>
            <a:r>
              <a:rPr lang="en-US" sz="1200">
                <a:solidFill>
                  <a:schemeClr val="dk1"/>
                </a:solidFill>
                <a:latin typeface="Montserrat"/>
                <a:ea typeface="Montserrat"/>
                <a:cs typeface="Montserrat"/>
                <a:sym typeface="Montserrat"/>
              </a:rPr>
              <a:t>Arsiparis (1 orang)</a:t>
            </a:r>
            <a:endParaRPr/>
          </a:p>
          <a:p>
            <a:pPr marL="285750" marR="0" lvl="0" indent="-285750" algn="l" rtl="0">
              <a:spcBef>
                <a:spcPts val="0"/>
              </a:spcBef>
              <a:spcAft>
                <a:spcPts val="0"/>
              </a:spcAft>
              <a:buClr>
                <a:schemeClr val="dk1"/>
              </a:buClr>
              <a:buSzPts val="1200"/>
              <a:buFont typeface="Noto Sans Symbols"/>
              <a:buChar char="▪"/>
            </a:pPr>
            <a:r>
              <a:rPr lang="en-US" sz="1200">
                <a:solidFill>
                  <a:schemeClr val="dk1"/>
                </a:solidFill>
                <a:latin typeface="Montserrat"/>
                <a:ea typeface="Montserrat"/>
                <a:cs typeface="Montserrat"/>
                <a:sym typeface="Montserrat"/>
              </a:rPr>
              <a:t>Pengolah Data dan Informasi      (2 orang)</a:t>
            </a:r>
            <a:endParaRPr/>
          </a:p>
          <a:p>
            <a:pPr marL="285750" marR="0" lvl="0" indent="-285750" algn="l" rtl="0">
              <a:spcBef>
                <a:spcPts val="0"/>
              </a:spcBef>
              <a:spcAft>
                <a:spcPts val="0"/>
              </a:spcAft>
              <a:buClr>
                <a:schemeClr val="dk1"/>
              </a:buClr>
              <a:buSzPts val="1200"/>
              <a:buFont typeface="Noto Sans Symbols"/>
              <a:buChar char="▪"/>
            </a:pPr>
            <a:r>
              <a:rPr lang="en-US" sz="1200">
                <a:solidFill>
                  <a:schemeClr val="dk1"/>
                </a:solidFill>
                <a:latin typeface="Montserrat"/>
                <a:ea typeface="Montserrat"/>
                <a:cs typeface="Montserrat"/>
                <a:sym typeface="Montserrat"/>
              </a:rPr>
              <a:t>Perencana (1 Orang)</a:t>
            </a:r>
            <a:endParaRPr/>
          </a:p>
          <a:p>
            <a:pPr marL="285750" marR="0" lvl="0" indent="-285750" algn="l" rtl="0">
              <a:spcBef>
                <a:spcPts val="0"/>
              </a:spcBef>
              <a:spcAft>
                <a:spcPts val="0"/>
              </a:spcAft>
              <a:buClr>
                <a:schemeClr val="dk1"/>
              </a:buClr>
              <a:buSzPts val="1200"/>
              <a:buFont typeface="Noto Sans Symbols"/>
              <a:buChar char="▪"/>
            </a:pPr>
            <a:r>
              <a:rPr lang="en-US" sz="1200">
                <a:solidFill>
                  <a:schemeClr val="dk1"/>
                </a:solidFill>
                <a:latin typeface="Montserrat"/>
                <a:ea typeface="Montserrat"/>
                <a:cs typeface="Montserrat"/>
                <a:sym typeface="Montserrat"/>
              </a:rPr>
              <a:t>Staff (2 Orang)</a:t>
            </a:r>
            <a:endParaRPr/>
          </a:p>
        </p:txBody>
      </p:sp>
      <p:grpSp>
        <p:nvGrpSpPr>
          <p:cNvPr id="1248" name="Google Shape;1248;p13"/>
          <p:cNvGrpSpPr/>
          <p:nvPr/>
        </p:nvGrpSpPr>
        <p:grpSpPr>
          <a:xfrm>
            <a:off x="3668874" y="1463286"/>
            <a:ext cx="5144925" cy="1012499"/>
            <a:chOff x="3250875" y="1562479"/>
            <a:chExt cx="4540832" cy="1012499"/>
          </a:xfrm>
        </p:grpSpPr>
        <p:sp>
          <p:nvSpPr>
            <p:cNvPr id="1249" name="Google Shape;1249;p13" descr="Group of men outline"/>
            <p:cNvSpPr/>
            <p:nvPr/>
          </p:nvSpPr>
          <p:spPr>
            <a:xfrm>
              <a:off x="3250875" y="1660578"/>
              <a:ext cx="914400" cy="914400"/>
            </a:xfrm>
            <a:prstGeom prst="rect">
              <a:avLst/>
            </a:prstGeom>
            <a:noFill/>
            <a:ln>
              <a:noFill/>
            </a:ln>
          </p:spPr>
          <p:txBody>
            <a:bodyPr/>
            <a:lstStyle/>
            <a:p>
              <a:endParaRPr lang="en-US"/>
            </a:p>
          </p:txBody>
        </p:sp>
        <p:sp>
          <p:nvSpPr>
            <p:cNvPr id="1250" name="Google Shape;1250;p13"/>
            <p:cNvSpPr txBox="1"/>
            <p:nvPr/>
          </p:nvSpPr>
          <p:spPr>
            <a:xfrm>
              <a:off x="4165275" y="1891228"/>
              <a:ext cx="1225972" cy="621448"/>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90000"/>
                </a:lnSpc>
                <a:spcBef>
                  <a:spcPts val="0"/>
                </a:spcBef>
                <a:spcAft>
                  <a:spcPts val="0"/>
                </a:spcAft>
                <a:buClr>
                  <a:schemeClr val="dk1"/>
                </a:buClr>
                <a:buSzPct val="100000"/>
                <a:buFont typeface="Arial"/>
                <a:buNone/>
              </a:pPr>
              <a:r>
                <a:rPr lang="en-US" sz="1800">
                  <a:solidFill>
                    <a:schemeClr val="dk1"/>
                  </a:solidFill>
                  <a:latin typeface="Montserrat"/>
                  <a:ea typeface="Montserrat"/>
                  <a:cs typeface="Montserrat"/>
                  <a:sym typeface="Montserrat"/>
                </a:rPr>
                <a:t>Eksisting</a:t>
              </a:r>
              <a:endParaRPr/>
            </a:p>
            <a:p>
              <a:pPr marL="0" marR="0" lvl="0" indent="0" algn="l" rtl="0">
                <a:lnSpc>
                  <a:spcPct val="90000"/>
                </a:lnSpc>
                <a:spcBef>
                  <a:spcPts val="1000"/>
                </a:spcBef>
                <a:spcAft>
                  <a:spcPts val="0"/>
                </a:spcAft>
                <a:buClr>
                  <a:schemeClr val="dk1"/>
                </a:buClr>
                <a:buSzPct val="100000"/>
                <a:buFont typeface="Arial"/>
                <a:buNone/>
              </a:pPr>
              <a:r>
                <a:rPr lang="en-US" sz="1800">
                  <a:solidFill>
                    <a:schemeClr val="dk1"/>
                  </a:solidFill>
                  <a:latin typeface="Montserrat"/>
                  <a:ea typeface="Montserrat"/>
                  <a:cs typeface="Montserrat"/>
                  <a:sym typeface="Montserrat"/>
                </a:rPr>
                <a:t>20 Orang</a:t>
              </a:r>
              <a:endParaRPr/>
            </a:p>
          </p:txBody>
        </p:sp>
        <p:sp>
          <p:nvSpPr>
            <p:cNvPr id="1251" name="Google Shape;1251;p13"/>
            <p:cNvSpPr txBox="1"/>
            <p:nvPr/>
          </p:nvSpPr>
          <p:spPr>
            <a:xfrm>
              <a:off x="6113463" y="1562479"/>
              <a:ext cx="1550498" cy="391524"/>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1400"/>
                <a:buFont typeface="Arial"/>
                <a:buNone/>
              </a:pPr>
              <a:r>
                <a:rPr lang="en-US" sz="1400">
                  <a:solidFill>
                    <a:schemeClr val="dk1"/>
                  </a:solidFill>
                  <a:latin typeface="Montserrat"/>
                  <a:ea typeface="Montserrat"/>
                  <a:cs typeface="Montserrat"/>
                  <a:sym typeface="Montserrat"/>
                </a:rPr>
                <a:t>PNS : 14 Orang</a:t>
              </a:r>
              <a:endParaRPr/>
            </a:p>
          </p:txBody>
        </p:sp>
        <p:sp>
          <p:nvSpPr>
            <p:cNvPr id="1252" name="Google Shape;1252;p13"/>
            <p:cNvSpPr txBox="1"/>
            <p:nvPr/>
          </p:nvSpPr>
          <p:spPr>
            <a:xfrm>
              <a:off x="6117961" y="1891850"/>
              <a:ext cx="1673746" cy="391524"/>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1400"/>
                <a:buFont typeface="Arial"/>
                <a:buNone/>
              </a:pPr>
              <a:r>
                <a:rPr lang="en-US" sz="1400">
                  <a:solidFill>
                    <a:schemeClr val="dk1"/>
                  </a:solidFill>
                  <a:latin typeface="Montserrat"/>
                  <a:ea typeface="Montserrat"/>
                  <a:cs typeface="Montserrat"/>
                  <a:sym typeface="Montserrat"/>
                </a:rPr>
                <a:t>PPPK : 4 Orang</a:t>
              </a:r>
              <a:endParaRPr/>
            </a:p>
          </p:txBody>
        </p:sp>
      </p:grpSp>
      <p:sp>
        <p:nvSpPr>
          <p:cNvPr id="1253" name="Google Shape;1253;p13"/>
          <p:cNvSpPr txBox="1"/>
          <p:nvPr/>
        </p:nvSpPr>
        <p:spPr>
          <a:xfrm>
            <a:off x="6914685" y="2134110"/>
            <a:ext cx="2089615" cy="391524"/>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90000"/>
              </a:lnSpc>
              <a:spcBef>
                <a:spcPts val="0"/>
              </a:spcBef>
              <a:spcAft>
                <a:spcPts val="0"/>
              </a:spcAft>
              <a:buClr>
                <a:schemeClr val="dk1"/>
              </a:buClr>
              <a:buSzPct val="100000"/>
              <a:buFont typeface="Arial"/>
              <a:buNone/>
            </a:pPr>
            <a:r>
              <a:rPr lang="en-US" sz="1400">
                <a:solidFill>
                  <a:schemeClr val="dk1"/>
                </a:solidFill>
                <a:latin typeface="Montserrat"/>
                <a:ea typeface="Montserrat"/>
                <a:cs typeface="Montserrat"/>
                <a:sym typeface="Montserrat"/>
              </a:rPr>
              <a:t>Outsourcing : 2 Orang</a:t>
            </a:r>
            <a:endParaRPr/>
          </a:p>
        </p:txBody>
      </p:sp>
      <p:cxnSp>
        <p:nvCxnSpPr>
          <p:cNvPr id="1254" name="Google Shape;1254;p13"/>
          <p:cNvCxnSpPr>
            <a:stCxn id="1250" idx="3"/>
            <a:endCxn id="1251" idx="1"/>
          </p:cNvCxnSpPr>
          <p:nvPr/>
        </p:nvCxnSpPr>
        <p:spPr>
          <a:xfrm rot="10800000" flipH="1">
            <a:off x="6093992" y="1659059"/>
            <a:ext cx="818400" cy="443700"/>
          </a:xfrm>
          <a:prstGeom prst="straightConnector1">
            <a:avLst/>
          </a:prstGeom>
          <a:noFill/>
          <a:ln w="9525" cap="flat" cmpd="sng">
            <a:solidFill>
              <a:schemeClr val="accent1"/>
            </a:solidFill>
            <a:prstDash val="solid"/>
            <a:miter lim="8000"/>
            <a:headEnd type="none" w="sm" len="sm"/>
            <a:tailEnd type="triangle" w="med" len="med"/>
          </a:ln>
        </p:spPr>
      </p:cxnSp>
      <p:cxnSp>
        <p:nvCxnSpPr>
          <p:cNvPr id="1255" name="Google Shape;1255;p13"/>
          <p:cNvCxnSpPr>
            <a:stCxn id="1250" idx="3"/>
            <a:endCxn id="1252" idx="1"/>
          </p:cNvCxnSpPr>
          <p:nvPr/>
        </p:nvCxnSpPr>
        <p:spPr>
          <a:xfrm rot="10800000" flipH="1">
            <a:off x="6093992" y="1988459"/>
            <a:ext cx="823500" cy="114300"/>
          </a:xfrm>
          <a:prstGeom prst="straightConnector1">
            <a:avLst/>
          </a:prstGeom>
          <a:noFill/>
          <a:ln w="9525" cap="flat" cmpd="sng">
            <a:solidFill>
              <a:schemeClr val="accent1"/>
            </a:solidFill>
            <a:prstDash val="solid"/>
            <a:miter lim="8000"/>
            <a:headEnd type="none" w="sm" len="sm"/>
            <a:tailEnd type="triangle" w="med" len="med"/>
          </a:ln>
        </p:spPr>
      </p:cxnSp>
      <p:cxnSp>
        <p:nvCxnSpPr>
          <p:cNvPr id="1256" name="Google Shape;1256;p13"/>
          <p:cNvCxnSpPr>
            <a:stCxn id="1250" idx="3"/>
            <a:endCxn id="1253" idx="1"/>
          </p:cNvCxnSpPr>
          <p:nvPr/>
        </p:nvCxnSpPr>
        <p:spPr>
          <a:xfrm>
            <a:off x="6093992" y="2102759"/>
            <a:ext cx="820800" cy="227100"/>
          </a:xfrm>
          <a:prstGeom prst="straightConnector1">
            <a:avLst/>
          </a:prstGeom>
          <a:noFill/>
          <a:ln w="9525" cap="flat" cmpd="sng">
            <a:solidFill>
              <a:schemeClr val="accent1"/>
            </a:solidFill>
            <a:prstDash val="solid"/>
            <a:miter lim="8000"/>
            <a:headEnd type="none" w="sm" len="sm"/>
            <a:tailEnd type="triangle" w="med" len="med"/>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60"/>
        <p:cNvGrpSpPr/>
        <p:nvPr/>
      </p:nvGrpSpPr>
      <p:grpSpPr>
        <a:xfrm>
          <a:off x="0" y="0"/>
          <a:ext cx="0" cy="0"/>
          <a:chOff x="0" y="0"/>
          <a:chExt cx="0" cy="0"/>
        </a:xfrm>
      </p:grpSpPr>
      <p:pic>
        <p:nvPicPr>
          <p:cNvPr id="1261" name="Google Shape;1261;p14"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1262" name="Google Shape;1262;p14"/>
          <p:cNvSpPr txBox="1"/>
          <p:nvPr/>
        </p:nvSpPr>
        <p:spPr>
          <a:xfrm>
            <a:off x="537614" y="174594"/>
            <a:ext cx="244971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dk1"/>
                </a:solidFill>
                <a:latin typeface="Montserrat SemiBold"/>
                <a:ea typeface="Montserrat SemiBold"/>
                <a:cs typeface="Montserrat SemiBold"/>
                <a:sym typeface="Montserrat SemiBold"/>
              </a:rPr>
              <a:t>KEMENTERIAN KEHUTANAN</a:t>
            </a:r>
            <a:endParaRPr/>
          </a:p>
        </p:txBody>
      </p:sp>
      <p:grpSp>
        <p:nvGrpSpPr>
          <p:cNvPr id="1263" name="Google Shape;1263;p14"/>
          <p:cNvGrpSpPr/>
          <p:nvPr/>
        </p:nvGrpSpPr>
        <p:grpSpPr>
          <a:xfrm>
            <a:off x="0" y="6439329"/>
            <a:ext cx="12192000" cy="514923"/>
            <a:chOff x="0" y="6439329"/>
            <a:chExt cx="12192000" cy="514923"/>
          </a:xfrm>
        </p:grpSpPr>
        <p:sp>
          <p:nvSpPr>
            <p:cNvPr id="1264" name="Google Shape;1264;p14"/>
            <p:cNvSpPr/>
            <p:nvPr/>
          </p:nvSpPr>
          <p:spPr>
            <a:xfrm>
              <a:off x="0" y="6439329"/>
              <a:ext cx="12192000" cy="514923"/>
            </a:xfrm>
            <a:prstGeom prst="rect">
              <a:avLst/>
            </a:prstGeom>
            <a:solidFill>
              <a:schemeClr val="lt2">
                <a:alpha val="39216"/>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1265" name="Google Shape;1265;p14"/>
            <p:cNvGrpSpPr/>
            <p:nvPr/>
          </p:nvGrpSpPr>
          <p:grpSpPr>
            <a:xfrm>
              <a:off x="174420" y="6513871"/>
              <a:ext cx="2062926" cy="288000"/>
              <a:chOff x="525148" y="6430281"/>
              <a:chExt cx="2062926" cy="288000"/>
            </a:xfrm>
          </p:grpSpPr>
          <p:grpSp>
            <p:nvGrpSpPr>
              <p:cNvPr id="1266" name="Google Shape;1266;p14"/>
              <p:cNvGrpSpPr/>
              <p:nvPr/>
            </p:nvGrpSpPr>
            <p:grpSpPr>
              <a:xfrm>
                <a:off x="525148" y="6430281"/>
                <a:ext cx="288000" cy="288000"/>
                <a:chOff x="0" y="0"/>
                <a:chExt cx="2316350" cy="2306338"/>
              </a:xfrm>
            </p:grpSpPr>
            <p:sp>
              <p:nvSpPr>
                <p:cNvPr id="1267" name="Google Shape;1267;p14"/>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68" name="Google Shape;1268;p14"/>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69" name="Google Shape;1269;p14"/>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70" name="Google Shape;1270;p14"/>
                <p:cNvSpPr/>
                <p:nvPr/>
              </p:nvSpPr>
              <p:spPr>
                <a:xfrm>
                  <a:off x="864458" y="644171"/>
                  <a:ext cx="500653" cy="1021331"/>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271" name="Google Shape;1271;p14"/>
              <p:cNvSpPr txBox="1"/>
              <p:nvPr/>
            </p:nvSpPr>
            <p:spPr>
              <a:xfrm>
                <a:off x="790787" y="6442807"/>
                <a:ext cx="1797287"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Ditjen Gakkum Kehutanan</a:t>
                </a:r>
                <a:endParaRPr sz="900" b="1">
                  <a:solidFill>
                    <a:schemeClr val="dk1"/>
                  </a:solidFill>
                  <a:latin typeface="Montserrat"/>
                  <a:ea typeface="Montserrat"/>
                  <a:cs typeface="Montserrat"/>
                  <a:sym typeface="Montserrat"/>
                </a:endParaRPr>
              </a:p>
            </p:txBody>
          </p:sp>
        </p:grpSp>
        <p:grpSp>
          <p:nvGrpSpPr>
            <p:cNvPr id="1272" name="Google Shape;1272;p14"/>
            <p:cNvGrpSpPr/>
            <p:nvPr/>
          </p:nvGrpSpPr>
          <p:grpSpPr>
            <a:xfrm>
              <a:off x="2987324" y="6513871"/>
              <a:ext cx="1671876" cy="288000"/>
              <a:chOff x="3159729" y="6430281"/>
              <a:chExt cx="1671876" cy="288000"/>
            </a:xfrm>
          </p:grpSpPr>
          <p:grpSp>
            <p:nvGrpSpPr>
              <p:cNvPr id="1273" name="Google Shape;1273;p14"/>
              <p:cNvGrpSpPr/>
              <p:nvPr/>
            </p:nvGrpSpPr>
            <p:grpSpPr>
              <a:xfrm>
                <a:off x="3159729" y="6430281"/>
                <a:ext cx="288000" cy="288000"/>
                <a:chOff x="0" y="0"/>
                <a:chExt cx="2319689" cy="2306338"/>
              </a:xfrm>
            </p:grpSpPr>
            <p:sp>
              <p:nvSpPr>
                <p:cNvPr id="1274" name="Google Shape;1274;p14"/>
                <p:cNvSpPr/>
                <p:nvPr/>
              </p:nvSpPr>
              <p:spPr>
                <a:xfrm>
                  <a:off x="0" y="0"/>
                  <a:ext cx="2319689" cy="2306338"/>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75" name="Google Shape;1275;p14"/>
                <p:cNvSpPr/>
                <p:nvPr/>
              </p:nvSpPr>
              <p:spPr>
                <a:xfrm>
                  <a:off x="196923" y="193585"/>
                  <a:ext cx="1925844"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76" name="Google Shape;1276;p14"/>
                <p:cNvSpPr/>
                <p:nvPr/>
              </p:nvSpPr>
              <p:spPr>
                <a:xfrm>
                  <a:off x="186910" y="183571"/>
                  <a:ext cx="1945869"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77" name="Google Shape;1277;p14"/>
                <p:cNvSpPr/>
                <p:nvPr/>
              </p:nvSpPr>
              <p:spPr>
                <a:xfrm>
                  <a:off x="650849" y="644171"/>
                  <a:ext cx="1017994" cy="1014655"/>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78" name="Google Shape;1278;p14"/>
                <p:cNvSpPr/>
                <p:nvPr/>
              </p:nvSpPr>
              <p:spPr>
                <a:xfrm>
                  <a:off x="891162" y="884483"/>
                  <a:ext cx="537368" cy="534030"/>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79" name="Google Shape;1279;p14"/>
                <p:cNvSpPr/>
                <p:nvPr/>
              </p:nvSpPr>
              <p:spPr>
                <a:xfrm>
                  <a:off x="1378463" y="817730"/>
                  <a:ext cx="116823" cy="120157"/>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280" name="Google Shape;1280;p14"/>
              <p:cNvSpPr txBox="1"/>
              <p:nvPr/>
            </p:nvSpPr>
            <p:spPr>
              <a:xfrm>
                <a:off x="3425451"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281" name="Google Shape;1281;p14"/>
            <p:cNvGrpSpPr/>
            <p:nvPr/>
          </p:nvGrpSpPr>
          <p:grpSpPr>
            <a:xfrm>
              <a:off x="7859944" y="6513871"/>
              <a:ext cx="1688552" cy="288000"/>
              <a:chOff x="7659365" y="6430281"/>
              <a:chExt cx="1688552" cy="288000"/>
            </a:xfrm>
          </p:grpSpPr>
          <p:grpSp>
            <p:nvGrpSpPr>
              <p:cNvPr id="1282" name="Google Shape;1282;p14"/>
              <p:cNvGrpSpPr/>
              <p:nvPr/>
            </p:nvGrpSpPr>
            <p:grpSpPr>
              <a:xfrm>
                <a:off x="7659365" y="6430281"/>
                <a:ext cx="288000" cy="288000"/>
                <a:chOff x="1221756" y="5672607"/>
                <a:chExt cx="2316353" cy="2309676"/>
              </a:xfrm>
            </p:grpSpPr>
            <p:sp>
              <p:nvSpPr>
                <p:cNvPr id="1283" name="Google Shape;1283;p14"/>
                <p:cNvSpPr/>
                <p:nvPr/>
              </p:nvSpPr>
              <p:spPr>
                <a:xfrm>
                  <a:off x="1221756" y="5672607"/>
                  <a:ext cx="2316353" cy="2309676"/>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84" name="Google Shape;1284;p14"/>
                <p:cNvSpPr/>
                <p:nvPr/>
              </p:nvSpPr>
              <p:spPr>
                <a:xfrm>
                  <a:off x="1418678" y="5869530"/>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85" name="Google Shape;1285;p14"/>
                <p:cNvSpPr/>
                <p:nvPr/>
              </p:nvSpPr>
              <p:spPr>
                <a:xfrm>
                  <a:off x="1405328" y="5859517"/>
                  <a:ext cx="1949206" cy="193585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86" name="Google Shape;1286;p14"/>
                <p:cNvSpPr/>
                <p:nvPr/>
              </p:nvSpPr>
              <p:spPr>
                <a:xfrm>
                  <a:off x="1899305" y="6493676"/>
                  <a:ext cx="964591" cy="67087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287" name="Google Shape;1287;p14"/>
              <p:cNvSpPr txBox="1"/>
              <p:nvPr/>
            </p:nvSpPr>
            <p:spPr>
              <a:xfrm>
                <a:off x="7941763"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288" name="Google Shape;1288;p14"/>
            <p:cNvGrpSpPr/>
            <p:nvPr/>
          </p:nvGrpSpPr>
          <p:grpSpPr>
            <a:xfrm>
              <a:off x="5422003" y="6513871"/>
              <a:ext cx="1675138" cy="291600"/>
              <a:chOff x="5416423" y="6430281"/>
              <a:chExt cx="1675138" cy="291600"/>
            </a:xfrm>
          </p:grpSpPr>
          <p:sp>
            <p:nvSpPr>
              <p:cNvPr id="1289" name="Google Shape;1289;p14"/>
              <p:cNvSpPr txBox="1"/>
              <p:nvPr/>
            </p:nvSpPr>
            <p:spPr>
              <a:xfrm>
                <a:off x="5685407"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nvGrpSpPr>
              <p:cNvPr id="1290" name="Google Shape;1290;p14"/>
              <p:cNvGrpSpPr/>
              <p:nvPr/>
            </p:nvGrpSpPr>
            <p:grpSpPr>
              <a:xfrm>
                <a:off x="5416423" y="6430281"/>
                <a:ext cx="291600" cy="291600"/>
                <a:chOff x="6142115" y="5967847"/>
                <a:chExt cx="720000" cy="720000"/>
              </a:xfrm>
            </p:grpSpPr>
            <p:grpSp>
              <p:nvGrpSpPr>
                <p:cNvPr id="1291" name="Google Shape;1291;p14"/>
                <p:cNvGrpSpPr/>
                <p:nvPr/>
              </p:nvGrpSpPr>
              <p:grpSpPr>
                <a:xfrm>
                  <a:off x="6142115" y="5967847"/>
                  <a:ext cx="720000" cy="720000"/>
                  <a:chOff x="0" y="0"/>
                  <a:chExt cx="2316350" cy="2306338"/>
                </a:xfrm>
              </p:grpSpPr>
              <p:sp>
                <p:nvSpPr>
                  <p:cNvPr id="1292" name="Google Shape;1292;p14"/>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93" name="Google Shape;1293;p14"/>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294" name="Google Shape;1294;p14"/>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1295" name="Google Shape;1295;p14"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1296" name="Google Shape;1296;p14"/>
            <p:cNvGrpSpPr/>
            <p:nvPr/>
          </p:nvGrpSpPr>
          <p:grpSpPr>
            <a:xfrm>
              <a:off x="10311298" y="6513871"/>
              <a:ext cx="1806364" cy="288000"/>
              <a:chOff x="10236861" y="6430281"/>
              <a:chExt cx="1806364" cy="288000"/>
            </a:xfrm>
          </p:grpSpPr>
          <p:grpSp>
            <p:nvGrpSpPr>
              <p:cNvPr id="1297" name="Google Shape;1297;p14"/>
              <p:cNvGrpSpPr/>
              <p:nvPr/>
            </p:nvGrpSpPr>
            <p:grpSpPr>
              <a:xfrm>
                <a:off x="10236861" y="6430281"/>
                <a:ext cx="288000" cy="288000"/>
                <a:chOff x="427015" y="339506"/>
                <a:chExt cx="2316352" cy="2306340"/>
              </a:xfrm>
            </p:grpSpPr>
            <p:grpSp>
              <p:nvGrpSpPr>
                <p:cNvPr id="1298" name="Google Shape;1298;p14"/>
                <p:cNvGrpSpPr/>
                <p:nvPr/>
              </p:nvGrpSpPr>
              <p:grpSpPr>
                <a:xfrm>
                  <a:off x="427015" y="339506"/>
                  <a:ext cx="2316352" cy="2306340"/>
                  <a:chOff x="0" y="0"/>
                  <a:chExt cx="2316350" cy="2306338"/>
                </a:xfrm>
              </p:grpSpPr>
              <p:sp>
                <p:nvSpPr>
                  <p:cNvPr id="1299" name="Google Shape;1299;p14"/>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300" name="Google Shape;1300;p14"/>
                  <p:cNvSpPr/>
                  <p:nvPr/>
                </p:nvSpPr>
                <p:spPr>
                  <a:xfrm>
                    <a:off x="193584" y="196922"/>
                    <a:ext cx="1925998"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301" name="Google Shape;1301;p14"/>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302" name="Google Shape;1302;p14"/>
                <p:cNvSpPr/>
                <p:nvPr/>
              </p:nvSpPr>
              <p:spPr>
                <a:xfrm>
                  <a:off x="1004732" y="912105"/>
                  <a:ext cx="1186897" cy="1186841"/>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303" name="Google Shape;1303;p14"/>
              <p:cNvSpPr txBox="1"/>
              <p:nvPr/>
            </p:nvSpPr>
            <p:spPr>
              <a:xfrm>
                <a:off x="10524861" y="6442807"/>
                <a:ext cx="151836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gakkum.menlhk.go.id</a:t>
                </a:r>
                <a:endParaRPr sz="900" b="1">
                  <a:solidFill>
                    <a:schemeClr val="dk1"/>
                  </a:solidFill>
                  <a:latin typeface="Montserrat"/>
                  <a:ea typeface="Montserrat"/>
                  <a:cs typeface="Montserrat"/>
                  <a:sym typeface="Montserrat"/>
                </a:endParaRPr>
              </a:p>
            </p:txBody>
          </p:sp>
        </p:grpSp>
      </p:grpSp>
      <p:sp>
        <p:nvSpPr>
          <p:cNvPr id="1304" name="Google Shape;1304;p14"/>
          <p:cNvSpPr txBox="1"/>
          <p:nvPr/>
        </p:nvSpPr>
        <p:spPr>
          <a:xfrm>
            <a:off x="2458211" y="656489"/>
            <a:ext cx="7275578" cy="677108"/>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4400" b="1">
                <a:solidFill>
                  <a:schemeClr val="dk1"/>
                </a:solidFill>
                <a:latin typeface="Montserrat"/>
                <a:ea typeface="Montserrat"/>
                <a:cs typeface="Montserrat"/>
                <a:sym typeface="Montserrat"/>
              </a:rPr>
              <a:t>KEBUTUHAN SDM</a:t>
            </a:r>
            <a:endParaRPr/>
          </a:p>
        </p:txBody>
      </p:sp>
      <p:sp>
        <p:nvSpPr>
          <p:cNvPr id="1305" name="Google Shape;1305;p14"/>
          <p:cNvSpPr/>
          <p:nvPr/>
        </p:nvSpPr>
        <p:spPr>
          <a:xfrm>
            <a:off x="1285102" y="1538493"/>
            <a:ext cx="10174566" cy="1855056"/>
          </a:xfrm>
          <a:prstGeom prst="roundRect">
            <a:avLst>
              <a:gd name="adj" fmla="val 16667"/>
            </a:avLst>
          </a:prstGeom>
          <a:solidFill>
            <a:srgbClr val="D4DB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06" name="Google Shape;1306;p14"/>
          <p:cNvSpPr/>
          <p:nvPr/>
        </p:nvSpPr>
        <p:spPr>
          <a:xfrm>
            <a:off x="1285102" y="3483575"/>
            <a:ext cx="10174566" cy="1279936"/>
          </a:xfrm>
          <a:prstGeom prst="roundRect">
            <a:avLst>
              <a:gd name="adj" fmla="val 16667"/>
            </a:avLst>
          </a:prstGeom>
          <a:solidFill>
            <a:srgbClr val="D4DB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07" name="Google Shape;1307;p14"/>
          <p:cNvSpPr/>
          <p:nvPr/>
        </p:nvSpPr>
        <p:spPr>
          <a:xfrm>
            <a:off x="1285103" y="4828565"/>
            <a:ext cx="10174566" cy="1396777"/>
          </a:xfrm>
          <a:prstGeom prst="roundRect">
            <a:avLst>
              <a:gd name="adj" fmla="val 16667"/>
            </a:avLst>
          </a:prstGeom>
          <a:solidFill>
            <a:srgbClr val="D4DB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08" name="Google Shape;1308;p14"/>
          <p:cNvSpPr txBox="1"/>
          <p:nvPr/>
        </p:nvSpPr>
        <p:spPr>
          <a:xfrm>
            <a:off x="1411292" y="1574018"/>
            <a:ext cx="9947188" cy="181588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Montserrat"/>
                <a:ea typeface="Montserrat"/>
                <a:cs typeface="Montserrat"/>
                <a:sym typeface="Montserrat"/>
              </a:rPr>
              <a:t>Berdasarkan Peraturan Menteri Kehutanan Nomor 1 Tahun 2024 tentang Organisasi dan Tata Kerja Kementerian Kehutanan pada pasal 398 bahwa Direktorat Pendayagunaan Sumber Daya dan Pengamanan Hutan menyelenggarakan fungsi penyiapan perumusan kebijakan, pelaksanaan kebijakan, penyusunan standar instrumen, penyusunan NSPK, pemberian bimbingan teknis dan supervisi serta pelaksanaan evaluasi dan pelaporan di bidang dukungan operasi penegakan hukum, pendayagunaan, pengembangan, </a:t>
            </a:r>
            <a:r>
              <a:rPr lang="en-US" sz="1600" b="1">
                <a:solidFill>
                  <a:schemeClr val="dk1"/>
                </a:solidFill>
                <a:latin typeface="Montserrat"/>
                <a:ea typeface="Montserrat"/>
                <a:cs typeface="Montserrat"/>
                <a:sym typeface="Montserrat"/>
              </a:rPr>
              <a:t>penguatan sumber daya manusia, sarana prasarana dan teknologi pengamanan hutan.</a:t>
            </a:r>
            <a:endParaRPr/>
          </a:p>
        </p:txBody>
      </p:sp>
      <p:sp>
        <p:nvSpPr>
          <p:cNvPr id="1309" name="Google Shape;1309;p14"/>
          <p:cNvSpPr txBox="1"/>
          <p:nvPr/>
        </p:nvSpPr>
        <p:spPr>
          <a:xfrm>
            <a:off x="1396315" y="3525938"/>
            <a:ext cx="9947188" cy="107721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dirty="0" err="1">
                <a:solidFill>
                  <a:schemeClr val="dk1"/>
                </a:solidFill>
                <a:latin typeface="Montserrat"/>
                <a:ea typeface="Montserrat"/>
                <a:cs typeface="Montserrat"/>
                <a:sym typeface="Montserrat"/>
              </a:rPr>
              <a:t>Sumber</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daya</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manusia</a:t>
            </a:r>
            <a:r>
              <a:rPr lang="en-US" sz="1600" dirty="0">
                <a:solidFill>
                  <a:schemeClr val="dk1"/>
                </a:solidFill>
                <a:latin typeface="Montserrat"/>
                <a:ea typeface="Montserrat"/>
                <a:cs typeface="Montserrat"/>
                <a:sym typeface="Montserrat"/>
              </a:rPr>
              <a:t> di </a:t>
            </a:r>
            <a:r>
              <a:rPr lang="en-US" sz="1600" dirty="0" err="1">
                <a:solidFill>
                  <a:schemeClr val="dk1"/>
                </a:solidFill>
                <a:latin typeface="Montserrat"/>
                <a:ea typeface="Montserrat"/>
                <a:cs typeface="Montserrat"/>
                <a:sym typeface="Montserrat"/>
              </a:rPr>
              <a:t>bidang</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pengamanan</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hutan</a:t>
            </a:r>
            <a:r>
              <a:rPr lang="en-US" sz="1600" dirty="0">
                <a:solidFill>
                  <a:schemeClr val="dk1"/>
                </a:solidFill>
                <a:latin typeface="Montserrat"/>
                <a:ea typeface="Montserrat"/>
                <a:cs typeface="Montserrat"/>
                <a:sym typeface="Montserrat"/>
              </a:rPr>
              <a:t> yang </a:t>
            </a:r>
            <a:r>
              <a:rPr lang="en-US" sz="1600" dirty="0" err="1">
                <a:solidFill>
                  <a:schemeClr val="dk1"/>
                </a:solidFill>
                <a:latin typeface="Montserrat"/>
                <a:ea typeface="Montserrat"/>
                <a:cs typeface="Montserrat"/>
                <a:sym typeface="Montserrat"/>
              </a:rPr>
              <a:t>akan</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dikelola</a:t>
            </a:r>
            <a:r>
              <a:rPr lang="en-US" sz="1600" dirty="0">
                <a:solidFill>
                  <a:schemeClr val="dk1"/>
                </a:solidFill>
                <a:latin typeface="Montserrat"/>
                <a:ea typeface="Montserrat"/>
                <a:cs typeface="Montserrat"/>
                <a:sym typeface="Montserrat"/>
              </a:rPr>
              <a:t> oleh </a:t>
            </a:r>
            <a:r>
              <a:rPr lang="en-US" sz="1600" dirty="0" err="1">
                <a:solidFill>
                  <a:schemeClr val="dk1"/>
                </a:solidFill>
                <a:latin typeface="Montserrat"/>
                <a:ea typeface="Montserrat"/>
                <a:cs typeface="Montserrat"/>
                <a:sym typeface="Montserrat"/>
              </a:rPr>
              <a:t>Direktorat</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Pendayagunaan</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Sumber</a:t>
            </a:r>
            <a:r>
              <a:rPr lang="en-US" sz="1600" dirty="0">
                <a:solidFill>
                  <a:schemeClr val="dk1"/>
                </a:solidFill>
                <a:latin typeface="Montserrat"/>
                <a:ea typeface="Montserrat"/>
                <a:cs typeface="Montserrat"/>
                <a:sym typeface="Montserrat"/>
              </a:rPr>
              <a:t> Daya dan </a:t>
            </a:r>
            <a:r>
              <a:rPr lang="en-US" sz="1600" dirty="0" err="1">
                <a:solidFill>
                  <a:schemeClr val="dk1"/>
                </a:solidFill>
                <a:latin typeface="Montserrat"/>
                <a:ea typeface="Montserrat"/>
                <a:cs typeface="Montserrat"/>
                <a:sym typeface="Montserrat"/>
              </a:rPr>
              <a:t>Pengamanan</a:t>
            </a:r>
            <a:r>
              <a:rPr lang="en-US" sz="1600" dirty="0">
                <a:solidFill>
                  <a:schemeClr val="dk1"/>
                </a:solidFill>
                <a:latin typeface="Montserrat"/>
                <a:ea typeface="Montserrat"/>
                <a:cs typeface="Montserrat"/>
                <a:sym typeface="Montserrat"/>
              </a:rPr>
              <a:t> Hutan </a:t>
            </a:r>
            <a:r>
              <a:rPr lang="en-US" sz="1600" dirty="0" err="1">
                <a:solidFill>
                  <a:schemeClr val="dk1"/>
                </a:solidFill>
                <a:latin typeface="Montserrat"/>
                <a:ea typeface="Montserrat"/>
                <a:cs typeface="Montserrat"/>
                <a:sym typeface="Montserrat"/>
              </a:rPr>
              <a:t>yaitu</a:t>
            </a:r>
            <a:r>
              <a:rPr lang="en-US" sz="1600" dirty="0">
                <a:solidFill>
                  <a:schemeClr val="dk1"/>
                </a:solidFill>
                <a:latin typeface="Montserrat"/>
                <a:ea typeface="Montserrat"/>
                <a:cs typeface="Montserrat"/>
                <a:sym typeface="Montserrat"/>
              </a:rPr>
              <a:t> Polisi </a:t>
            </a:r>
            <a:r>
              <a:rPr lang="en-US" sz="1600" dirty="0" err="1">
                <a:solidFill>
                  <a:schemeClr val="dk1"/>
                </a:solidFill>
                <a:latin typeface="Montserrat"/>
                <a:ea typeface="Montserrat"/>
                <a:cs typeface="Montserrat"/>
                <a:sym typeface="Montserrat"/>
              </a:rPr>
              <a:t>Kehutanan</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sebanyak</a:t>
            </a:r>
            <a:r>
              <a:rPr lang="en-US" sz="1600" dirty="0">
                <a:solidFill>
                  <a:schemeClr val="dk1"/>
                </a:solidFill>
                <a:latin typeface="Montserrat"/>
                <a:ea typeface="Montserrat"/>
                <a:cs typeface="Montserrat"/>
                <a:sym typeface="Montserrat"/>
              </a:rPr>
              <a:t> 5.679 orang, PPNS </a:t>
            </a:r>
            <a:r>
              <a:rPr lang="en-US" sz="1600" dirty="0" err="1">
                <a:solidFill>
                  <a:schemeClr val="dk1"/>
                </a:solidFill>
                <a:latin typeface="Montserrat"/>
                <a:ea typeface="Montserrat"/>
                <a:cs typeface="Montserrat"/>
                <a:sym typeface="Montserrat"/>
              </a:rPr>
              <a:t>sebanyak</a:t>
            </a:r>
            <a:r>
              <a:rPr lang="en-US" sz="1600" dirty="0">
                <a:solidFill>
                  <a:schemeClr val="dk1"/>
                </a:solidFill>
                <a:latin typeface="Montserrat"/>
                <a:ea typeface="Montserrat"/>
                <a:cs typeface="Montserrat"/>
                <a:sym typeface="Montserrat"/>
              </a:rPr>
              <a:t> 375 orang, SPORC </a:t>
            </a:r>
            <a:r>
              <a:rPr lang="en-US" sz="1600" dirty="0" err="1">
                <a:solidFill>
                  <a:schemeClr val="dk1"/>
                </a:solidFill>
                <a:latin typeface="Montserrat"/>
                <a:ea typeface="Montserrat"/>
                <a:cs typeface="Montserrat"/>
                <a:sym typeface="Montserrat"/>
              </a:rPr>
              <a:t>sebanyak</a:t>
            </a:r>
            <a:r>
              <a:rPr lang="en-US" sz="1600" dirty="0">
                <a:solidFill>
                  <a:schemeClr val="dk1"/>
                </a:solidFill>
                <a:latin typeface="Montserrat"/>
                <a:ea typeface="Montserrat"/>
                <a:cs typeface="Montserrat"/>
                <a:sym typeface="Montserrat"/>
              </a:rPr>
              <a:t> 651, </a:t>
            </a:r>
            <a:r>
              <a:rPr lang="en-US" sz="1600" dirty="0" err="1">
                <a:solidFill>
                  <a:schemeClr val="dk1"/>
                </a:solidFill>
                <a:latin typeface="Montserrat"/>
                <a:ea typeface="Montserrat"/>
                <a:cs typeface="Montserrat"/>
                <a:sym typeface="Montserrat"/>
              </a:rPr>
              <a:t>Intelijen</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sebanyak</a:t>
            </a:r>
            <a:r>
              <a:rPr lang="en-US" sz="1600" dirty="0">
                <a:solidFill>
                  <a:schemeClr val="dk1"/>
                </a:solidFill>
                <a:latin typeface="Montserrat"/>
                <a:ea typeface="Montserrat"/>
                <a:cs typeface="Montserrat"/>
                <a:sym typeface="Montserrat"/>
              </a:rPr>
              <a:t> 392 orang, </a:t>
            </a:r>
            <a:r>
              <a:rPr lang="en-US" sz="1600" dirty="0" err="1">
                <a:solidFill>
                  <a:schemeClr val="dk1"/>
                </a:solidFill>
                <a:latin typeface="Montserrat"/>
                <a:ea typeface="Montserrat"/>
                <a:cs typeface="Montserrat"/>
                <a:sym typeface="Montserrat"/>
              </a:rPr>
              <a:t>Manggala</a:t>
            </a:r>
            <a:r>
              <a:rPr lang="en-US" sz="1600" dirty="0">
                <a:solidFill>
                  <a:schemeClr val="dk1"/>
                </a:solidFill>
                <a:latin typeface="Montserrat"/>
                <a:ea typeface="Montserrat"/>
                <a:cs typeface="Montserrat"/>
                <a:sym typeface="Montserrat"/>
              </a:rPr>
              <a:t> Agni </a:t>
            </a:r>
            <a:r>
              <a:rPr lang="en-US" sz="1600" dirty="0" err="1">
                <a:solidFill>
                  <a:schemeClr val="dk1"/>
                </a:solidFill>
                <a:latin typeface="Montserrat"/>
                <a:ea typeface="Montserrat"/>
                <a:cs typeface="Montserrat"/>
                <a:sym typeface="Montserrat"/>
              </a:rPr>
              <a:t>sebanyak</a:t>
            </a:r>
            <a:r>
              <a:rPr lang="en-US" sz="1600" dirty="0">
                <a:solidFill>
                  <a:schemeClr val="dk1"/>
                </a:solidFill>
                <a:latin typeface="Montserrat"/>
                <a:ea typeface="Montserrat"/>
                <a:cs typeface="Montserrat"/>
                <a:sym typeface="Montserrat"/>
              </a:rPr>
              <a:t> 2.515 orang </a:t>
            </a:r>
            <a:r>
              <a:rPr lang="en-US" sz="1600" dirty="0" err="1">
                <a:solidFill>
                  <a:schemeClr val="dk1"/>
                </a:solidFill>
                <a:latin typeface="Montserrat"/>
                <a:ea typeface="Montserrat"/>
                <a:cs typeface="Montserrat"/>
                <a:sym typeface="Montserrat"/>
              </a:rPr>
              <a:t>serta</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elemen</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pendukung</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pengamanan</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hutan</a:t>
            </a:r>
            <a:r>
              <a:rPr lang="en-US" sz="1600" dirty="0">
                <a:solidFill>
                  <a:schemeClr val="dk1"/>
                </a:solidFill>
                <a:latin typeface="Montserrat"/>
                <a:ea typeface="Montserrat"/>
                <a:cs typeface="Montserrat"/>
                <a:sym typeface="Montserrat"/>
              </a:rPr>
              <a:t> </a:t>
            </a:r>
            <a:r>
              <a:rPr lang="en-US" sz="1600" dirty="0" err="1">
                <a:solidFill>
                  <a:schemeClr val="dk1"/>
                </a:solidFill>
                <a:latin typeface="Montserrat"/>
                <a:ea typeface="Montserrat"/>
                <a:cs typeface="Montserrat"/>
                <a:sym typeface="Montserrat"/>
              </a:rPr>
              <a:t>lainnya</a:t>
            </a:r>
            <a:r>
              <a:rPr lang="en-US" sz="1600" dirty="0">
                <a:solidFill>
                  <a:schemeClr val="dk1"/>
                </a:solidFill>
                <a:latin typeface="Montserrat"/>
                <a:ea typeface="Montserrat"/>
                <a:cs typeface="Montserrat"/>
                <a:sym typeface="Montserrat"/>
              </a:rPr>
              <a:t>. </a:t>
            </a:r>
            <a:endParaRPr sz="1600" b="1" dirty="0">
              <a:solidFill>
                <a:schemeClr val="dk1"/>
              </a:solidFill>
              <a:latin typeface="Montserrat"/>
              <a:ea typeface="Montserrat"/>
              <a:cs typeface="Montserrat"/>
              <a:sym typeface="Montserrat"/>
            </a:endParaRPr>
          </a:p>
        </p:txBody>
      </p:sp>
      <p:sp>
        <p:nvSpPr>
          <p:cNvPr id="1310" name="Google Shape;1310;p14"/>
          <p:cNvSpPr txBox="1"/>
          <p:nvPr/>
        </p:nvSpPr>
        <p:spPr>
          <a:xfrm>
            <a:off x="1396315" y="4991202"/>
            <a:ext cx="9947188" cy="107721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Montserrat"/>
                <a:ea typeface="Montserrat"/>
                <a:cs typeface="Montserrat"/>
                <a:sym typeface="Montserrat"/>
              </a:rPr>
              <a:t>Dalam rangka pemenuhan sumber daya manusia untuk mendukung pelaksanaan tugas dan fungsi, Direktorat PSDPH telah menyusun analisis jabatan dan analisis beban kerja, yang nantinya akan dibahas lebih lanjut dengan Sekretariat Ditjen Gakkum Kehutanan dan Biro Sumber Daya Manusia dan Organisasi Kementerian Kehutanan.</a:t>
            </a:r>
            <a:endParaRPr/>
          </a:p>
        </p:txBody>
      </p:sp>
      <p:sp>
        <p:nvSpPr>
          <p:cNvPr id="1311" name="Google Shape;1311;p14" descr="Badge 1 with solid fill"/>
          <p:cNvSpPr/>
          <p:nvPr/>
        </p:nvSpPr>
        <p:spPr>
          <a:xfrm>
            <a:off x="645833" y="1961716"/>
            <a:ext cx="914400" cy="914400"/>
          </a:xfrm>
          <a:prstGeom prst="rect">
            <a:avLst/>
          </a:prstGeom>
          <a:noFill/>
          <a:ln>
            <a:noFill/>
          </a:ln>
        </p:spPr>
        <p:txBody>
          <a:bodyPr/>
          <a:lstStyle/>
          <a:p>
            <a:endParaRPr lang="en-US"/>
          </a:p>
        </p:txBody>
      </p:sp>
      <p:sp>
        <p:nvSpPr>
          <p:cNvPr id="1312" name="Google Shape;1312;p14" descr="Badge with solid fill"/>
          <p:cNvSpPr/>
          <p:nvPr/>
        </p:nvSpPr>
        <p:spPr>
          <a:xfrm>
            <a:off x="642276" y="3615057"/>
            <a:ext cx="914400" cy="914400"/>
          </a:xfrm>
          <a:prstGeom prst="rect">
            <a:avLst/>
          </a:prstGeom>
          <a:noFill/>
          <a:ln>
            <a:noFill/>
          </a:ln>
        </p:spPr>
        <p:txBody>
          <a:bodyPr/>
          <a:lstStyle/>
          <a:p>
            <a:endParaRPr lang="en-US"/>
          </a:p>
        </p:txBody>
      </p:sp>
      <p:sp>
        <p:nvSpPr>
          <p:cNvPr id="1313" name="Google Shape;1313;p14" descr="Badge 3 with solid fill"/>
          <p:cNvSpPr/>
          <p:nvPr/>
        </p:nvSpPr>
        <p:spPr>
          <a:xfrm>
            <a:off x="642276" y="5005422"/>
            <a:ext cx="914400" cy="914400"/>
          </a:xfrm>
          <a:prstGeom prst="rect">
            <a:avLst/>
          </a:prstGeom>
          <a:noFill/>
          <a:ln>
            <a:noFill/>
          </a:ln>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grpSp>
        <p:nvGrpSpPr>
          <p:cNvPr id="1318" name="Google Shape;1318;p15"/>
          <p:cNvGrpSpPr/>
          <p:nvPr/>
        </p:nvGrpSpPr>
        <p:grpSpPr>
          <a:xfrm>
            <a:off x="-2" y="-1"/>
            <a:ext cx="12192000" cy="6849541"/>
            <a:chOff x="-2" y="-1"/>
            <a:chExt cx="12192000" cy="6849541"/>
          </a:xfrm>
        </p:grpSpPr>
        <p:pic>
          <p:nvPicPr>
            <p:cNvPr id="1319" name="Google Shape;1319;p15"/>
            <p:cNvPicPr preferRelativeResize="0"/>
            <p:nvPr/>
          </p:nvPicPr>
          <p:blipFill rotWithShape="1">
            <a:blip r:embed="rId3">
              <a:alphaModFix/>
            </a:blip>
            <a:srcRect/>
            <a:stretch/>
          </p:blipFill>
          <p:spPr>
            <a:xfrm>
              <a:off x="0" y="-1"/>
              <a:ext cx="12191998" cy="6322979"/>
            </a:xfrm>
            <a:prstGeom prst="rect">
              <a:avLst/>
            </a:prstGeom>
            <a:noFill/>
            <a:ln>
              <a:noFill/>
            </a:ln>
          </p:spPr>
        </p:pic>
        <p:sp>
          <p:nvSpPr>
            <p:cNvPr id="1320" name="Google Shape;1320;p15"/>
            <p:cNvSpPr/>
            <p:nvPr/>
          </p:nvSpPr>
          <p:spPr>
            <a:xfrm>
              <a:off x="-2" y="0"/>
              <a:ext cx="12192000" cy="6849540"/>
            </a:xfrm>
            <a:prstGeom prst="rect">
              <a:avLst/>
            </a:prstGeom>
            <a:gradFill>
              <a:gsLst>
                <a:gs pos="0">
                  <a:srgbClr val="00B050">
                    <a:alpha val="16863"/>
                  </a:srgbClr>
                </a:gs>
                <a:gs pos="74000">
                  <a:srgbClr val="00B050">
                    <a:alpha val="16863"/>
                  </a:srgbClr>
                </a:gs>
                <a:gs pos="100000">
                  <a:srgbClr val="00B050">
                    <a:alpha val="16863"/>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v</a:t>
              </a:r>
              <a:endParaRPr/>
            </a:p>
          </p:txBody>
        </p:sp>
      </p:grpSp>
      <p:sp>
        <p:nvSpPr>
          <p:cNvPr id="1321" name="Google Shape;1321;p15"/>
          <p:cNvSpPr/>
          <p:nvPr/>
        </p:nvSpPr>
        <p:spPr>
          <a:xfrm>
            <a:off x="-1" y="1907458"/>
            <a:ext cx="12192001" cy="4950542"/>
          </a:xfrm>
          <a:prstGeom prst="rect">
            <a:avLst/>
          </a:prstGeom>
          <a:gradFill>
            <a:gsLst>
              <a:gs pos="0">
                <a:srgbClr val="000000">
                  <a:alpha val="0"/>
                </a:srgbClr>
              </a:gs>
              <a:gs pos="12000">
                <a:srgbClr val="000000">
                  <a:alpha val="0"/>
                </a:srgbClr>
              </a:gs>
              <a:gs pos="70000">
                <a:schemeClr val="dk1"/>
              </a:gs>
              <a:gs pos="100000">
                <a:schemeClr val="dk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22" name="Google Shape;1322;p15"/>
          <p:cNvPicPr preferRelativeResize="0"/>
          <p:nvPr/>
        </p:nvPicPr>
        <p:blipFill rotWithShape="1">
          <a:blip r:embed="rId4">
            <a:alphaModFix/>
          </a:blip>
          <a:srcRect/>
          <a:stretch/>
        </p:blipFill>
        <p:spPr>
          <a:xfrm>
            <a:off x="4159221" y="1813547"/>
            <a:ext cx="3873557" cy="3873557"/>
          </a:xfrm>
          <a:prstGeom prst="rect">
            <a:avLst/>
          </a:prstGeom>
          <a:noFill/>
          <a:ln>
            <a:noFill/>
          </a:ln>
          <a:effectLst>
            <a:outerShdw blurRad="63500" sx="102000" sy="102000" algn="ctr" rotWithShape="0">
              <a:srgbClr val="000000">
                <a:alpha val="40000"/>
              </a:srgbClr>
            </a:outerShdw>
          </a:effectLst>
        </p:spPr>
      </p:pic>
      <p:sp>
        <p:nvSpPr>
          <p:cNvPr id="1323" name="Google Shape;1323;p15"/>
          <p:cNvSpPr/>
          <p:nvPr/>
        </p:nvSpPr>
        <p:spPr>
          <a:xfrm>
            <a:off x="0" y="2609768"/>
            <a:ext cx="12192000" cy="4049721"/>
          </a:xfrm>
          <a:prstGeom prst="rect">
            <a:avLst/>
          </a:prstGeom>
          <a:gradFill>
            <a:gsLst>
              <a:gs pos="0">
                <a:srgbClr val="000000">
                  <a:alpha val="0"/>
                </a:srgbClr>
              </a:gs>
              <a:gs pos="49000">
                <a:schemeClr val="dk1"/>
              </a:gs>
              <a:gs pos="100000">
                <a:schemeClr val="dk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24" name="Google Shape;1324;p15" descr="A black circle with a black background&#10;&#10;AI-generated content may be incorrect."/>
          <p:cNvPicPr preferRelativeResize="0"/>
          <p:nvPr/>
        </p:nvPicPr>
        <p:blipFill rotWithShape="1">
          <a:blip r:embed="rId5">
            <a:alphaModFix/>
          </a:blip>
          <a:srcRect/>
          <a:stretch/>
        </p:blipFill>
        <p:spPr>
          <a:xfrm>
            <a:off x="5516114" y="500893"/>
            <a:ext cx="1159765" cy="1159765"/>
          </a:xfrm>
          <a:prstGeom prst="rect">
            <a:avLst/>
          </a:prstGeom>
          <a:noFill/>
          <a:ln>
            <a:noFill/>
          </a:ln>
        </p:spPr>
      </p:pic>
      <p:sp>
        <p:nvSpPr>
          <p:cNvPr id="1325" name="Google Shape;1325;p15"/>
          <p:cNvSpPr txBox="1"/>
          <p:nvPr/>
        </p:nvSpPr>
        <p:spPr>
          <a:xfrm>
            <a:off x="479422" y="4683971"/>
            <a:ext cx="11233150" cy="115602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endParaRPr sz="3200" b="1" i="1">
              <a:solidFill>
                <a:schemeClr val="lt1"/>
              </a:solidFill>
              <a:latin typeface="Montserrat ExtraBold"/>
              <a:ea typeface="Montserrat ExtraBold"/>
              <a:cs typeface="Montserrat ExtraBold"/>
              <a:sym typeface="Montserrat ExtraBold"/>
            </a:endParaRPr>
          </a:p>
          <a:p>
            <a:pPr marL="0" marR="0" lvl="0" indent="0" algn="ctr" rtl="0">
              <a:lnSpc>
                <a:spcPct val="80000"/>
              </a:lnSpc>
              <a:spcBef>
                <a:spcPts val="0"/>
              </a:spcBef>
              <a:spcAft>
                <a:spcPts val="0"/>
              </a:spcAft>
              <a:buNone/>
            </a:pPr>
            <a:r>
              <a:rPr lang="en-US" sz="5400" b="1">
                <a:solidFill>
                  <a:srgbClr val="FEF2CC"/>
                </a:solidFill>
                <a:latin typeface="Montserrat ExtraBold"/>
                <a:ea typeface="Montserrat ExtraBold"/>
                <a:cs typeface="Montserrat ExtraBold"/>
                <a:sym typeface="Montserrat ExtraBold"/>
              </a:rPr>
              <a:t>TERIMA KASIH</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68" name="Google Shape;168;p10"/>
          <p:cNvGrpSpPr/>
          <p:nvPr/>
        </p:nvGrpSpPr>
        <p:grpSpPr>
          <a:xfrm>
            <a:off x="-929040" y="917646"/>
            <a:ext cx="6332196" cy="6675886"/>
            <a:chOff x="-538019" y="328570"/>
            <a:chExt cx="4749266" cy="5007040"/>
          </a:xfrm>
        </p:grpSpPr>
        <p:pic>
          <p:nvPicPr>
            <p:cNvPr id="169" name="Google Shape;169;p10"/>
            <p:cNvPicPr preferRelativeResize="0"/>
            <p:nvPr/>
          </p:nvPicPr>
          <p:blipFill rotWithShape="1">
            <a:blip r:embed="rId3">
              <a:alphaModFix amt="50000"/>
            </a:blip>
            <a:srcRect/>
            <a:stretch/>
          </p:blipFill>
          <p:spPr>
            <a:xfrm rot="8704280">
              <a:off x="104507" y="1309888"/>
              <a:ext cx="3464213" cy="3334305"/>
            </a:xfrm>
            <a:prstGeom prst="rect">
              <a:avLst/>
            </a:prstGeom>
            <a:noFill/>
            <a:ln>
              <a:noFill/>
            </a:ln>
          </p:spPr>
        </p:pic>
        <p:grpSp>
          <p:nvGrpSpPr>
            <p:cNvPr id="170" name="Google Shape;170;p10"/>
            <p:cNvGrpSpPr/>
            <p:nvPr/>
          </p:nvGrpSpPr>
          <p:grpSpPr>
            <a:xfrm>
              <a:off x="167889" y="328570"/>
              <a:ext cx="3380246" cy="4445972"/>
              <a:chOff x="75935" y="368958"/>
              <a:chExt cx="3380246" cy="4445972"/>
            </a:xfrm>
          </p:grpSpPr>
          <p:pic>
            <p:nvPicPr>
              <p:cNvPr id="171" name="Google Shape;171;p10"/>
              <p:cNvPicPr preferRelativeResize="0"/>
              <p:nvPr/>
            </p:nvPicPr>
            <p:blipFill rotWithShape="1">
              <a:blip r:embed="rId4">
                <a:alphaModFix amt="50000"/>
              </a:blip>
              <a:srcRect/>
              <a:stretch/>
            </p:blipFill>
            <p:spPr>
              <a:xfrm>
                <a:off x="75935" y="1294725"/>
                <a:ext cx="2032561" cy="3401775"/>
              </a:xfrm>
              <a:prstGeom prst="rect">
                <a:avLst/>
              </a:prstGeom>
              <a:noFill/>
              <a:ln>
                <a:noFill/>
              </a:ln>
            </p:spPr>
          </p:pic>
          <p:pic>
            <p:nvPicPr>
              <p:cNvPr id="172" name="Google Shape;172;p10"/>
              <p:cNvPicPr preferRelativeResize="0"/>
              <p:nvPr/>
            </p:nvPicPr>
            <p:blipFill rotWithShape="1">
              <a:blip r:embed="rId5">
                <a:alphaModFix amt="50000"/>
              </a:blip>
              <a:srcRect/>
              <a:stretch/>
            </p:blipFill>
            <p:spPr>
              <a:xfrm>
                <a:off x="760811" y="368958"/>
                <a:ext cx="2695370" cy="4445972"/>
              </a:xfrm>
              <a:prstGeom prst="rect">
                <a:avLst/>
              </a:prstGeom>
              <a:noFill/>
              <a:ln>
                <a:noFill/>
              </a:ln>
            </p:spPr>
          </p:pic>
        </p:grpSp>
      </p:grpSp>
      <p:pic>
        <p:nvPicPr>
          <p:cNvPr id="173" name="Google Shape;173;p10" descr="A green and brown logo&#10;&#10;Description automatically generated"/>
          <p:cNvPicPr preferRelativeResize="0"/>
          <p:nvPr/>
        </p:nvPicPr>
        <p:blipFill rotWithShape="1">
          <a:blip r:embed="rId6">
            <a:alphaModFix/>
          </a:blip>
          <a:srcRect/>
          <a:stretch/>
        </p:blipFill>
        <p:spPr>
          <a:xfrm>
            <a:off x="128947" y="100771"/>
            <a:ext cx="430403" cy="430403"/>
          </a:xfrm>
          <a:prstGeom prst="rect">
            <a:avLst/>
          </a:prstGeom>
          <a:noFill/>
          <a:ln>
            <a:noFill/>
          </a:ln>
        </p:spPr>
      </p:pic>
      <p:sp>
        <p:nvSpPr>
          <p:cNvPr id="174" name="Google Shape;174;p10"/>
          <p:cNvSpPr txBox="1"/>
          <p:nvPr/>
        </p:nvSpPr>
        <p:spPr>
          <a:xfrm>
            <a:off x="537614" y="174594"/>
            <a:ext cx="244971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dk1"/>
                </a:solidFill>
                <a:latin typeface="Montserrat SemiBold"/>
                <a:ea typeface="Montserrat SemiBold"/>
                <a:cs typeface="Montserrat SemiBold"/>
                <a:sym typeface="Montserrat SemiBold"/>
              </a:rPr>
              <a:t>KEMENTERIAN KEHUTANAN</a:t>
            </a:r>
            <a:endParaRPr/>
          </a:p>
        </p:txBody>
      </p:sp>
      <p:grpSp>
        <p:nvGrpSpPr>
          <p:cNvPr id="175" name="Google Shape;175;p10"/>
          <p:cNvGrpSpPr/>
          <p:nvPr/>
        </p:nvGrpSpPr>
        <p:grpSpPr>
          <a:xfrm>
            <a:off x="0" y="6439329"/>
            <a:ext cx="12192000" cy="514923"/>
            <a:chOff x="0" y="6439329"/>
            <a:chExt cx="12192000" cy="514923"/>
          </a:xfrm>
        </p:grpSpPr>
        <p:sp>
          <p:nvSpPr>
            <p:cNvPr id="176" name="Google Shape;176;p10"/>
            <p:cNvSpPr/>
            <p:nvPr/>
          </p:nvSpPr>
          <p:spPr>
            <a:xfrm>
              <a:off x="0" y="6439329"/>
              <a:ext cx="12192000" cy="514923"/>
            </a:xfrm>
            <a:prstGeom prst="rect">
              <a:avLst/>
            </a:prstGeom>
            <a:solidFill>
              <a:schemeClr val="lt2">
                <a:alpha val="39216"/>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177" name="Google Shape;177;p10"/>
            <p:cNvGrpSpPr/>
            <p:nvPr/>
          </p:nvGrpSpPr>
          <p:grpSpPr>
            <a:xfrm>
              <a:off x="174420" y="6513871"/>
              <a:ext cx="2062926" cy="288000"/>
              <a:chOff x="525148" y="6430281"/>
              <a:chExt cx="2062926" cy="288000"/>
            </a:xfrm>
          </p:grpSpPr>
          <p:grpSp>
            <p:nvGrpSpPr>
              <p:cNvPr id="178" name="Google Shape;178;p10"/>
              <p:cNvGrpSpPr/>
              <p:nvPr/>
            </p:nvGrpSpPr>
            <p:grpSpPr>
              <a:xfrm>
                <a:off x="525148" y="6430281"/>
                <a:ext cx="288000" cy="288000"/>
                <a:chOff x="0" y="0"/>
                <a:chExt cx="2316350" cy="2306338"/>
              </a:xfrm>
            </p:grpSpPr>
            <p:sp>
              <p:nvSpPr>
                <p:cNvPr id="179" name="Google Shape;179;p10"/>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80" name="Google Shape;180;p10"/>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81" name="Google Shape;181;p10"/>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82" name="Google Shape;182;p10"/>
                <p:cNvSpPr/>
                <p:nvPr/>
              </p:nvSpPr>
              <p:spPr>
                <a:xfrm>
                  <a:off x="864458" y="644171"/>
                  <a:ext cx="500653" cy="1021331"/>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83" name="Google Shape;183;p10"/>
              <p:cNvSpPr txBox="1"/>
              <p:nvPr/>
            </p:nvSpPr>
            <p:spPr>
              <a:xfrm>
                <a:off x="790787" y="6442807"/>
                <a:ext cx="1797287"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Ditjen Gakkum Kehutanan</a:t>
                </a:r>
                <a:endParaRPr sz="900" b="1">
                  <a:solidFill>
                    <a:schemeClr val="dk1"/>
                  </a:solidFill>
                  <a:latin typeface="Montserrat"/>
                  <a:ea typeface="Montserrat"/>
                  <a:cs typeface="Montserrat"/>
                  <a:sym typeface="Montserrat"/>
                </a:endParaRPr>
              </a:p>
            </p:txBody>
          </p:sp>
        </p:grpSp>
        <p:grpSp>
          <p:nvGrpSpPr>
            <p:cNvPr id="184" name="Google Shape;184;p10"/>
            <p:cNvGrpSpPr/>
            <p:nvPr/>
          </p:nvGrpSpPr>
          <p:grpSpPr>
            <a:xfrm>
              <a:off x="2987324" y="6513871"/>
              <a:ext cx="1671876" cy="288000"/>
              <a:chOff x="3159729" y="6430281"/>
              <a:chExt cx="1671876" cy="288000"/>
            </a:xfrm>
          </p:grpSpPr>
          <p:grpSp>
            <p:nvGrpSpPr>
              <p:cNvPr id="185" name="Google Shape;185;p10"/>
              <p:cNvGrpSpPr/>
              <p:nvPr/>
            </p:nvGrpSpPr>
            <p:grpSpPr>
              <a:xfrm>
                <a:off x="3159729" y="6430281"/>
                <a:ext cx="288000" cy="288000"/>
                <a:chOff x="0" y="0"/>
                <a:chExt cx="2319689" cy="2306338"/>
              </a:xfrm>
            </p:grpSpPr>
            <p:sp>
              <p:nvSpPr>
                <p:cNvPr id="186" name="Google Shape;186;p10"/>
                <p:cNvSpPr/>
                <p:nvPr/>
              </p:nvSpPr>
              <p:spPr>
                <a:xfrm>
                  <a:off x="0" y="0"/>
                  <a:ext cx="2319689" cy="2306338"/>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87" name="Google Shape;187;p10"/>
                <p:cNvSpPr/>
                <p:nvPr/>
              </p:nvSpPr>
              <p:spPr>
                <a:xfrm>
                  <a:off x="196923" y="193585"/>
                  <a:ext cx="1925844"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88" name="Google Shape;188;p10"/>
                <p:cNvSpPr/>
                <p:nvPr/>
              </p:nvSpPr>
              <p:spPr>
                <a:xfrm>
                  <a:off x="186910" y="183571"/>
                  <a:ext cx="1945869"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89" name="Google Shape;189;p10"/>
                <p:cNvSpPr/>
                <p:nvPr/>
              </p:nvSpPr>
              <p:spPr>
                <a:xfrm>
                  <a:off x="650849" y="644171"/>
                  <a:ext cx="1017994" cy="1014655"/>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90" name="Google Shape;190;p10"/>
                <p:cNvSpPr/>
                <p:nvPr/>
              </p:nvSpPr>
              <p:spPr>
                <a:xfrm>
                  <a:off x="891162" y="884483"/>
                  <a:ext cx="537368" cy="534030"/>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91" name="Google Shape;191;p10"/>
                <p:cNvSpPr/>
                <p:nvPr/>
              </p:nvSpPr>
              <p:spPr>
                <a:xfrm>
                  <a:off x="1378463" y="817730"/>
                  <a:ext cx="116823" cy="120157"/>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92" name="Google Shape;192;p10"/>
              <p:cNvSpPr txBox="1"/>
              <p:nvPr/>
            </p:nvSpPr>
            <p:spPr>
              <a:xfrm>
                <a:off x="3425451"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193" name="Google Shape;193;p10"/>
            <p:cNvGrpSpPr/>
            <p:nvPr/>
          </p:nvGrpSpPr>
          <p:grpSpPr>
            <a:xfrm>
              <a:off x="7859944" y="6513871"/>
              <a:ext cx="1688552" cy="288000"/>
              <a:chOff x="7659365" y="6430281"/>
              <a:chExt cx="1688552" cy="288000"/>
            </a:xfrm>
          </p:grpSpPr>
          <p:grpSp>
            <p:nvGrpSpPr>
              <p:cNvPr id="194" name="Google Shape;194;p10"/>
              <p:cNvGrpSpPr/>
              <p:nvPr/>
            </p:nvGrpSpPr>
            <p:grpSpPr>
              <a:xfrm>
                <a:off x="7659365" y="6430281"/>
                <a:ext cx="288000" cy="288000"/>
                <a:chOff x="1221756" y="5672607"/>
                <a:chExt cx="2316353" cy="2309676"/>
              </a:xfrm>
            </p:grpSpPr>
            <p:sp>
              <p:nvSpPr>
                <p:cNvPr id="195" name="Google Shape;195;p10"/>
                <p:cNvSpPr/>
                <p:nvPr/>
              </p:nvSpPr>
              <p:spPr>
                <a:xfrm>
                  <a:off x="1221756" y="5672607"/>
                  <a:ext cx="2316353" cy="2309676"/>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96" name="Google Shape;196;p10"/>
                <p:cNvSpPr/>
                <p:nvPr/>
              </p:nvSpPr>
              <p:spPr>
                <a:xfrm>
                  <a:off x="1418678" y="5869530"/>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97" name="Google Shape;197;p10"/>
                <p:cNvSpPr/>
                <p:nvPr/>
              </p:nvSpPr>
              <p:spPr>
                <a:xfrm>
                  <a:off x="1405328" y="5859517"/>
                  <a:ext cx="1949206" cy="193585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198" name="Google Shape;198;p10"/>
                <p:cNvSpPr/>
                <p:nvPr/>
              </p:nvSpPr>
              <p:spPr>
                <a:xfrm>
                  <a:off x="1899305" y="6493676"/>
                  <a:ext cx="964591" cy="67087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199" name="Google Shape;199;p10"/>
              <p:cNvSpPr txBox="1"/>
              <p:nvPr/>
            </p:nvSpPr>
            <p:spPr>
              <a:xfrm>
                <a:off x="7941763"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200" name="Google Shape;200;p10"/>
            <p:cNvGrpSpPr/>
            <p:nvPr/>
          </p:nvGrpSpPr>
          <p:grpSpPr>
            <a:xfrm>
              <a:off x="5422003" y="6513871"/>
              <a:ext cx="1675138" cy="291600"/>
              <a:chOff x="5416423" y="6430281"/>
              <a:chExt cx="1675138" cy="291600"/>
            </a:xfrm>
          </p:grpSpPr>
          <p:sp>
            <p:nvSpPr>
              <p:cNvPr id="201" name="Google Shape;201;p10"/>
              <p:cNvSpPr txBox="1"/>
              <p:nvPr/>
            </p:nvSpPr>
            <p:spPr>
              <a:xfrm>
                <a:off x="5685407"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nvGrpSpPr>
              <p:cNvPr id="202" name="Google Shape;202;p10"/>
              <p:cNvGrpSpPr/>
              <p:nvPr/>
            </p:nvGrpSpPr>
            <p:grpSpPr>
              <a:xfrm>
                <a:off x="5416423" y="6430281"/>
                <a:ext cx="291600" cy="291600"/>
                <a:chOff x="6142115" y="5967847"/>
                <a:chExt cx="720000" cy="720000"/>
              </a:xfrm>
            </p:grpSpPr>
            <p:grpSp>
              <p:nvGrpSpPr>
                <p:cNvPr id="203" name="Google Shape;203;p10"/>
                <p:cNvGrpSpPr/>
                <p:nvPr/>
              </p:nvGrpSpPr>
              <p:grpSpPr>
                <a:xfrm>
                  <a:off x="6142115" y="5967847"/>
                  <a:ext cx="720000" cy="720000"/>
                  <a:chOff x="0" y="0"/>
                  <a:chExt cx="2316350" cy="2306338"/>
                </a:xfrm>
              </p:grpSpPr>
              <p:sp>
                <p:nvSpPr>
                  <p:cNvPr id="204" name="Google Shape;204;p10"/>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05" name="Google Shape;205;p10"/>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06" name="Google Shape;206;p10"/>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207" name="Google Shape;207;p10" descr="A white and blue logo&#10;&#10;Description automatically generated"/>
                <p:cNvPicPr preferRelativeResize="0"/>
                <p:nvPr/>
              </p:nvPicPr>
              <p:blipFill rotWithShape="1">
                <a:blip r:embed="rId7">
                  <a:alphaModFix/>
                </a:blip>
                <a:srcRect/>
                <a:stretch/>
              </p:blipFill>
              <p:spPr>
                <a:xfrm>
                  <a:off x="6306587" y="6137795"/>
                  <a:ext cx="389718" cy="388127"/>
                </a:xfrm>
                <a:prstGeom prst="rect">
                  <a:avLst/>
                </a:prstGeom>
                <a:noFill/>
                <a:ln>
                  <a:noFill/>
                </a:ln>
              </p:spPr>
            </p:pic>
          </p:grpSp>
        </p:grpSp>
        <p:grpSp>
          <p:nvGrpSpPr>
            <p:cNvPr id="208" name="Google Shape;208;p10"/>
            <p:cNvGrpSpPr/>
            <p:nvPr/>
          </p:nvGrpSpPr>
          <p:grpSpPr>
            <a:xfrm>
              <a:off x="10311298" y="6513871"/>
              <a:ext cx="1806364" cy="288000"/>
              <a:chOff x="10236861" y="6430281"/>
              <a:chExt cx="1806364" cy="288000"/>
            </a:xfrm>
          </p:grpSpPr>
          <p:grpSp>
            <p:nvGrpSpPr>
              <p:cNvPr id="209" name="Google Shape;209;p10"/>
              <p:cNvGrpSpPr/>
              <p:nvPr/>
            </p:nvGrpSpPr>
            <p:grpSpPr>
              <a:xfrm>
                <a:off x="10236861" y="6430281"/>
                <a:ext cx="288000" cy="288000"/>
                <a:chOff x="427015" y="339506"/>
                <a:chExt cx="2316352" cy="2306340"/>
              </a:xfrm>
            </p:grpSpPr>
            <p:grpSp>
              <p:nvGrpSpPr>
                <p:cNvPr id="210" name="Google Shape;210;p10"/>
                <p:cNvGrpSpPr/>
                <p:nvPr/>
              </p:nvGrpSpPr>
              <p:grpSpPr>
                <a:xfrm>
                  <a:off x="427015" y="339506"/>
                  <a:ext cx="2316352" cy="2306340"/>
                  <a:chOff x="0" y="0"/>
                  <a:chExt cx="2316350" cy="2306338"/>
                </a:xfrm>
              </p:grpSpPr>
              <p:sp>
                <p:nvSpPr>
                  <p:cNvPr id="211" name="Google Shape;211;p10"/>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12" name="Google Shape;212;p10"/>
                  <p:cNvSpPr/>
                  <p:nvPr/>
                </p:nvSpPr>
                <p:spPr>
                  <a:xfrm>
                    <a:off x="193584" y="196922"/>
                    <a:ext cx="1925998"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13" name="Google Shape;213;p10"/>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214" name="Google Shape;214;p10"/>
                <p:cNvSpPr/>
                <p:nvPr/>
              </p:nvSpPr>
              <p:spPr>
                <a:xfrm>
                  <a:off x="1004732" y="912105"/>
                  <a:ext cx="1186897" cy="1186841"/>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215" name="Google Shape;215;p10"/>
              <p:cNvSpPr txBox="1"/>
              <p:nvPr/>
            </p:nvSpPr>
            <p:spPr>
              <a:xfrm>
                <a:off x="10524861" y="6442807"/>
                <a:ext cx="151836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gakkum.menlhk.go.id</a:t>
                </a:r>
                <a:endParaRPr sz="900" b="1">
                  <a:solidFill>
                    <a:schemeClr val="dk1"/>
                  </a:solidFill>
                  <a:latin typeface="Montserrat"/>
                  <a:ea typeface="Montserrat"/>
                  <a:cs typeface="Montserrat"/>
                  <a:sym typeface="Montserrat"/>
                </a:endParaRPr>
              </a:p>
            </p:txBody>
          </p:sp>
        </p:grpSp>
      </p:grpSp>
      <p:sp>
        <p:nvSpPr>
          <p:cNvPr id="216" name="Google Shape;216;p10"/>
          <p:cNvSpPr txBox="1"/>
          <p:nvPr/>
        </p:nvSpPr>
        <p:spPr>
          <a:xfrm>
            <a:off x="1664221" y="647371"/>
            <a:ext cx="9459686" cy="677108"/>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4400" b="1">
                <a:solidFill>
                  <a:schemeClr val="dk1"/>
                </a:solidFill>
                <a:latin typeface="Montserrat"/>
                <a:ea typeface="Montserrat"/>
                <a:cs typeface="Montserrat"/>
                <a:sym typeface="Montserrat"/>
              </a:rPr>
              <a:t>PAGU &amp; REALISASI ANGGARAN</a:t>
            </a:r>
            <a:endParaRPr/>
          </a:p>
        </p:txBody>
      </p:sp>
      <p:sp>
        <p:nvSpPr>
          <p:cNvPr id="217" name="Google Shape;217;p10"/>
          <p:cNvSpPr/>
          <p:nvPr/>
        </p:nvSpPr>
        <p:spPr>
          <a:xfrm>
            <a:off x="4186926" y="1346086"/>
            <a:ext cx="3818100" cy="723900"/>
          </a:xfrm>
          <a:prstGeom prst="roundRect">
            <a:avLst>
              <a:gd name="adj" fmla="val 5460"/>
            </a:avLst>
          </a:prstGeom>
          <a:solidFill>
            <a:srgbClr val="032548"/>
          </a:solidFill>
          <a:ln w="28575" cap="flat" cmpd="sng">
            <a:solidFill>
              <a:srgbClr val="F2F2F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133" b="1">
                <a:solidFill>
                  <a:schemeClr val="lt1"/>
                </a:solidFill>
                <a:latin typeface="Arial"/>
                <a:ea typeface="Arial"/>
                <a:cs typeface="Arial"/>
                <a:sym typeface="Arial"/>
              </a:rPr>
              <a:t>TOTAL PAGU</a:t>
            </a:r>
            <a:endParaRPr/>
          </a:p>
          <a:p>
            <a:pPr marL="0" marR="0" lvl="0" indent="0" algn="ctr" rtl="0">
              <a:spcBef>
                <a:spcPts val="0"/>
              </a:spcBef>
              <a:spcAft>
                <a:spcPts val="0"/>
              </a:spcAft>
              <a:buNone/>
            </a:pPr>
            <a:r>
              <a:rPr lang="en-US" sz="2133" b="1">
                <a:solidFill>
                  <a:schemeClr val="lt1"/>
                </a:solidFill>
                <a:latin typeface="Arial"/>
                <a:ea typeface="Arial"/>
                <a:cs typeface="Arial"/>
                <a:sym typeface="Arial"/>
              </a:rPr>
              <a:t>Rp. 99.266.860.000</a:t>
            </a:r>
            <a:endParaRPr/>
          </a:p>
        </p:txBody>
      </p:sp>
      <p:sp>
        <p:nvSpPr>
          <p:cNvPr id="218" name="Google Shape;218;p10"/>
          <p:cNvSpPr/>
          <p:nvPr/>
        </p:nvSpPr>
        <p:spPr>
          <a:xfrm>
            <a:off x="3158467" y="2407738"/>
            <a:ext cx="2815800" cy="1293300"/>
          </a:xfrm>
          <a:prstGeom prst="roundRect">
            <a:avLst>
              <a:gd name="adj" fmla="val 5460"/>
            </a:avLst>
          </a:prstGeom>
          <a:solidFill>
            <a:srgbClr val="D8E2F3"/>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467" b="1">
                <a:solidFill>
                  <a:schemeClr val="dk1"/>
                </a:solidFill>
                <a:latin typeface="Arial"/>
                <a:ea typeface="Arial"/>
                <a:cs typeface="Arial"/>
                <a:sym typeface="Arial"/>
              </a:rPr>
              <a:t>PNBP</a:t>
            </a:r>
            <a:endParaRPr/>
          </a:p>
          <a:p>
            <a:pPr marL="0" marR="0" lvl="0" indent="0" algn="l" rtl="0">
              <a:lnSpc>
                <a:spcPct val="90000"/>
              </a:lnSpc>
              <a:spcBef>
                <a:spcPts val="0"/>
              </a:spcBef>
              <a:spcAft>
                <a:spcPts val="0"/>
              </a:spcAft>
              <a:buNone/>
            </a:pPr>
            <a:r>
              <a:rPr lang="en-US" sz="1467">
                <a:solidFill>
                  <a:schemeClr val="dk1"/>
                </a:solidFill>
                <a:latin typeface="Arial"/>
                <a:ea typeface="Arial"/>
                <a:cs typeface="Arial"/>
                <a:sym typeface="Arial"/>
              </a:rPr>
              <a:t>PAGU : 99.137.000.000</a:t>
            </a:r>
            <a:endParaRPr/>
          </a:p>
          <a:p>
            <a:pPr marL="0" marR="0" lvl="0" indent="0" algn="l" rtl="0">
              <a:lnSpc>
                <a:spcPct val="90000"/>
              </a:lnSpc>
              <a:spcBef>
                <a:spcPts val="0"/>
              </a:spcBef>
              <a:spcAft>
                <a:spcPts val="0"/>
              </a:spcAft>
              <a:buNone/>
            </a:pPr>
            <a:r>
              <a:rPr lang="en-US" sz="1467">
                <a:solidFill>
                  <a:schemeClr val="dk1"/>
                </a:solidFill>
                <a:latin typeface="Arial"/>
                <a:ea typeface="Arial"/>
                <a:cs typeface="Arial"/>
                <a:sym typeface="Arial"/>
              </a:rPr>
              <a:t>BLOKIR : 6.063.766.000</a:t>
            </a:r>
            <a:endParaRPr/>
          </a:p>
          <a:p>
            <a:pPr marL="0" marR="0" lvl="0" indent="0" algn="l" rtl="0">
              <a:lnSpc>
                <a:spcPct val="90000"/>
              </a:lnSpc>
              <a:spcBef>
                <a:spcPts val="0"/>
              </a:spcBef>
              <a:spcAft>
                <a:spcPts val="0"/>
              </a:spcAft>
              <a:buNone/>
            </a:pPr>
            <a:r>
              <a:rPr lang="en-US" sz="1467" b="1">
                <a:solidFill>
                  <a:schemeClr val="dk1"/>
                </a:solidFill>
              </a:rPr>
              <a:t>PAGU REAL  : 93.073.234.000</a:t>
            </a:r>
            <a:endParaRPr b="1"/>
          </a:p>
          <a:p>
            <a:pPr marL="0" marR="0" lvl="0" indent="0" algn="l" rtl="0">
              <a:lnSpc>
                <a:spcPct val="90000"/>
              </a:lnSpc>
              <a:spcBef>
                <a:spcPts val="0"/>
              </a:spcBef>
              <a:spcAft>
                <a:spcPts val="0"/>
              </a:spcAft>
              <a:buNone/>
            </a:pPr>
            <a:r>
              <a:rPr lang="en-US" sz="1467" b="1">
                <a:solidFill>
                  <a:schemeClr val="dk1"/>
                </a:solidFill>
              </a:rPr>
              <a:t>REAL. : 84,7 (%)</a:t>
            </a:r>
            <a:endParaRPr sz="1467" b="1">
              <a:solidFill>
                <a:schemeClr val="dk1"/>
              </a:solidFill>
            </a:endParaRPr>
          </a:p>
        </p:txBody>
      </p:sp>
      <p:sp>
        <p:nvSpPr>
          <p:cNvPr id="219" name="Google Shape;219;p10"/>
          <p:cNvSpPr/>
          <p:nvPr/>
        </p:nvSpPr>
        <p:spPr>
          <a:xfrm>
            <a:off x="6477620" y="2423155"/>
            <a:ext cx="2810400" cy="1278000"/>
          </a:xfrm>
          <a:prstGeom prst="roundRect">
            <a:avLst>
              <a:gd name="adj" fmla="val 5460"/>
            </a:avLst>
          </a:prstGeom>
          <a:solidFill>
            <a:srgbClr val="D8E2F3"/>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400" b="1">
                <a:solidFill>
                  <a:schemeClr val="dk1"/>
                </a:solidFill>
                <a:latin typeface="Arial"/>
                <a:ea typeface="Arial"/>
                <a:cs typeface="Arial"/>
                <a:sym typeface="Arial"/>
              </a:rPr>
              <a:t>RM </a:t>
            </a:r>
            <a:endParaRPr/>
          </a:p>
          <a:p>
            <a:pPr marL="0" marR="0" lvl="0" indent="0" algn="l" rtl="0">
              <a:lnSpc>
                <a:spcPct val="90000"/>
              </a:lnSpc>
              <a:spcBef>
                <a:spcPts val="0"/>
              </a:spcBef>
              <a:spcAft>
                <a:spcPts val="0"/>
              </a:spcAft>
              <a:buNone/>
            </a:pPr>
            <a:r>
              <a:rPr lang="en-US" sz="1400">
                <a:solidFill>
                  <a:schemeClr val="dk1"/>
                </a:solidFill>
                <a:latin typeface="Arial"/>
                <a:ea typeface="Arial"/>
                <a:cs typeface="Arial"/>
                <a:sym typeface="Arial"/>
              </a:rPr>
              <a:t>PAGU	 :    129.860.000</a:t>
            </a:r>
            <a:endParaRPr/>
          </a:p>
          <a:p>
            <a:pPr marL="0" marR="0" lvl="0" indent="0" algn="l" rtl="0">
              <a:lnSpc>
                <a:spcPct val="90000"/>
              </a:lnSpc>
              <a:spcBef>
                <a:spcPts val="0"/>
              </a:spcBef>
              <a:spcAft>
                <a:spcPts val="0"/>
              </a:spcAft>
              <a:buNone/>
            </a:pPr>
            <a:r>
              <a:rPr lang="en-US" sz="1400">
                <a:solidFill>
                  <a:schemeClr val="dk1"/>
                </a:solidFill>
                <a:latin typeface="Arial"/>
                <a:ea typeface="Arial"/>
                <a:cs typeface="Arial"/>
                <a:sym typeface="Arial"/>
              </a:rPr>
              <a:t>BLOKIR	 :                      -</a:t>
            </a:r>
            <a:endParaRPr/>
          </a:p>
          <a:p>
            <a:pPr marL="0" marR="0" lvl="0" indent="0" algn="l" rtl="0">
              <a:lnSpc>
                <a:spcPct val="90000"/>
              </a:lnSpc>
              <a:spcBef>
                <a:spcPts val="0"/>
              </a:spcBef>
              <a:spcAft>
                <a:spcPts val="0"/>
              </a:spcAft>
              <a:buNone/>
            </a:pPr>
            <a:r>
              <a:rPr lang="en-US" sz="1400">
                <a:solidFill>
                  <a:schemeClr val="dk1"/>
                </a:solidFill>
                <a:latin typeface="Arial"/>
                <a:ea typeface="Arial"/>
                <a:cs typeface="Arial"/>
                <a:sym typeface="Arial"/>
              </a:rPr>
              <a:t>			</a:t>
            </a:r>
            <a:endParaRPr/>
          </a:p>
        </p:txBody>
      </p:sp>
      <p:cxnSp>
        <p:nvCxnSpPr>
          <p:cNvPr id="220" name="Google Shape;220;p10"/>
          <p:cNvCxnSpPr>
            <a:stCxn id="217" idx="2"/>
            <a:endCxn id="218" idx="0"/>
          </p:cNvCxnSpPr>
          <p:nvPr/>
        </p:nvCxnSpPr>
        <p:spPr>
          <a:xfrm flipH="1">
            <a:off x="4566276" y="2069986"/>
            <a:ext cx="1529700" cy="337800"/>
          </a:xfrm>
          <a:prstGeom prst="straightConnector1">
            <a:avLst/>
          </a:prstGeom>
          <a:noFill/>
          <a:ln w="28575" cap="flat" cmpd="sng">
            <a:solidFill>
              <a:schemeClr val="accent1"/>
            </a:solidFill>
            <a:prstDash val="solid"/>
            <a:miter lim="8000"/>
            <a:headEnd type="none" w="sm" len="sm"/>
            <a:tailEnd type="triangle" w="med" len="med"/>
          </a:ln>
        </p:spPr>
      </p:cxnSp>
      <p:cxnSp>
        <p:nvCxnSpPr>
          <p:cNvPr id="221" name="Google Shape;221;p10"/>
          <p:cNvCxnSpPr>
            <a:stCxn id="217" idx="2"/>
            <a:endCxn id="219" idx="0"/>
          </p:cNvCxnSpPr>
          <p:nvPr/>
        </p:nvCxnSpPr>
        <p:spPr>
          <a:xfrm>
            <a:off x="6095976" y="2069986"/>
            <a:ext cx="1786800" cy="353100"/>
          </a:xfrm>
          <a:prstGeom prst="straightConnector1">
            <a:avLst/>
          </a:prstGeom>
          <a:noFill/>
          <a:ln w="28575" cap="flat" cmpd="sng">
            <a:solidFill>
              <a:schemeClr val="accent1"/>
            </a:solidFill>
            <a:prstDash val="solid"/>
            <a:miter lim="8000"/>
            <a:headEnd type="none" w="sm" len="sm"/>
            <a:tailEnd type="triangle" w="med" len="med"/>
          </a:ln>
        </p:spPr>
      </p:cxnSp>
      <p:sp>
        <p:nvSpPr>
          <p:cNvPr id="222" name="Google Shape;222;p10"/>
          <p:cNvSpPr/>
          <p:nvPr/>
        </p:nvSpPr>
        <p:spPr>
          <a:xfrm>
            <a:off x="2172096" y="5176731"/>
            <a:ext cx="4417035" cy="1197059"/>
          </a:xfrm>
          <a:prstGeom prst="roundRect">
            <a:avLst>
              <a:gd name="adj" fmla="val 5460"/>
            </a:avLst>
          </a:prstGeom>
          <a:solidFill>
            <a:srgbClr val="032548"/>
          </a:solidFill>
          <a:ln w="28575" cap="flat" cmpd="sng">
            <a:solidFill>
              <a:srgbClr val="F2F2F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500" b="1">
                <a:solidFill>
                  <a:schemeClr val="lt1"/>
                </a:solidFill>
                <a:latin typeface="Arial"/>
                <a:ea typeface="Arial"/>
                <a:cs typeface="Arial"/>
                <a:sym typeface="Arial"/>
              </a:rPr>
              <a:t>TOTAL REALISASI BASE AKRUAL</a:t>
            </a:r>
            <a:endParaRPr sz="1100"/>
          </a:p>
          <a:p>
            <a:pPr marL="0" marR="0" lvl="0" indent="0" algn="ctr" rtl="0">
              <a:spcBef>
                <a:spcPts val="0"/>
              </a:spcBef>
              <a:spcAft>
                <a:spcPts val="0"/>
              </a:spcAft>
              <a:buNone/>
            </a:pPr>
            <a:r>
              <a:rPr lang="en-US" sz="1500" b="1">
                <a:solidFill>
                  <a:schemeClr val="lt1"/>
                </a:solidFill>
                <a:latin typeface="Arial"/>
                <a:ea typeface="Arial"/>
                <a:cs typeface="Arial"/>
                <a:sym typeface="Arial"/>
              </a:rPr>
              <a:t>Rp 74.751.017.621 (80,20%)</a:t>
            </a:r>
            <a:endParaRPr sz="1100"/>
          </a:p>
          <a:p>
            <a:pPr marL="0" marR="0" lvl="0" indent="0" algn="ctr" rtl="0">
              <a:spcBef>
                <a:spcPts val="0"/>
              </a:spcBef>
              <a:spcAft>
                <a:spcPts val="0"/>
              </a:spcAft>
              <a:buNone/>
            </a:pPr>
            <a:r>
              <a:rPr lang="en-US" sz="1500" b="1">
                <a:solidFill>
                  <a:schemeClr val="lt1"/>
                </a:solidFill>
                <a:latin typeface="Arial"/>
                <a:ea typeface="Arial"/>
                <a:cs typeface="Arial"/>
                <a:sym typeface="Arial"/>
              </a:rPr>
              <a:t>RM : 54.781.445 (42,2%)</a:t>
            </a:r>
            <a:endParaRPr sz="1100"/>
          </a:p>
          <a:p>
            <a:pPr marL="0" marR="0" lvl="0" indent="0" algn="ctr" rtl="0">
              <a:spcBef>
                <a:spcPts val="0"/>
              </a:spcBef>
              <a:spcAft>
                <a:spcPts val="0"/>
              </a:spcAft>
              <a:buNone/>
            </a:pPr>
            <a:r>
              <a:rPr lang="en-US" sz="1500" b="1">
                <a:solidFill>
                  <a:schemeClr val="lt1"/>
                </a:solidFill>
                <a:latin typeface="Arial"/>
                <a:ea typeface="Arial"/>
                <a:cs typeface="Arial"/>
                <a:sym typeface="Arial"/>
              </a:rPr>
              <a:t>PNP : 74.696.236.176 (80,3%)</a:t>
            </a:r>
            <a:endParaRPr sz="1500" b="1">
              <a:solidFill>
                <a:schemeClr val="lt1"/>
              </a:solidFill>
              <a:latin typeface="Arial"/>
              <a:ea typeface="Arial"/>
              <a:cs typeface="Arial"/>
              <a:sym typeface="Arial"/>
            </a:endParaRPr>
          </a:p>
          <a:p>
            <a:pPr marL="0" marR="0" lvl="0" indent="0" algn="ctr" rtl="0">
              <a:spcBef>
                <a:spcPts val="0"/>
              </a:spcBef>
              <a:spcAft>
                <a:spcPts val="0"/>
              </a:spcAft>
              <a:buNone/>
            </a:pPr>
            <a:r>
              <a:rPr lang="en-US" sz="1500" b="1">
                <a:solidFill>
                  <a:srgbClr val="EE2436"/>
                </a:solidFill>
              </a:rPr>
              <a:t>Sisa Anggaran Rp 18.452.076.379</a:t>
            </a:r>
            <a:endParaRPr sz="1500" b="1">
              <a:solidFill>
                <a:srgbClr val="EE2436"/>
              </a:solidFill>
            </a:endParaRPr>
          </a:p>
        </p:txBody>
      </p:sp>
      <p:sp>
        <p:nvSpPr>
          <p:cNvPr id="223" name="Google Shape;223;p10"/>
          <p:cNvSpPr/>
          <p:nvPr/>
        </p:nvSpPr>
        <p:spPr>
          <a:xfrm>
            <a:off x="4324194" y="4033607"/>
            <a:ext cx="3818100" cy="723900"/>
          </a:xfrm>
          <a:prstGeom prst="roundRect">
            <a:avLst>
              <a:gd name="adj" fmla="val 5460"/>
            </a:avLst>
          </a:prstGeom>
          <a:solidFill>
            <a:srgbClr val="032548"/>
          </a:solidFill>
          <a:ln w="28575" cap="flat" cmpd="sng">
            <a:solidFill>
              <a:srgbClr val="F2F2F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133" b="1">
                <a:solidFill>
                  <a:schemeClr val="lt1"/>
                </a:solidFill>
                <a:latin typeface="Arial"/>
                <a:ea typeface="Arial"/>
                <a:cs typeface="Arial"/>
                <a:sym typeface="Arial"/>
              </a:rPr>
              <a:t>TOTAL PAGU - BLOKIR</a:t>
            </a:r>
            <a:endParaRPr/>
          </a:p>
          <a:p>
            <a:pPr marL="0" marR="0" lvl="0" indent="0" algn="ctr" rtl="0">
              <a:spcBef>
                <a:spcPts val="0"/>
              </a:spcBef>
              <a:spcAft>
                <a:spcPts val="0"/>
              </a:spcAft>
              <a:buNone/>
            </a:pPr>
            <a:r>
              <a:rPr lang="en-US" sz="2133" b="1">
                <a:solidFill>
                  <a:schemeClr val="lt1"/>
                </a:solidFill>
                <a:latin typeface="Arial"/>
                <a:ea typeface="Arial"/>
                <a:cs typeface="Arial"/>
                <a:sym typeface="Arial"/>
              </a:rPr>
              <a:t>Rp.93.203.094.000</a:t>
            </a:r>
            <a:endParaRPr/>
          </a:p>
        </p:txBody>
      </p:sp>
      <p:cxnSp>
        <p:nvCxnSpPr>
          <p:cNvPr id="224" name="Google Shape;224;p10"/>
          <p:cNvCxnSpPr>
            <a:stCxn id="218" idx="2"/>
            <a:endCxn id="223" idx="0"/>
          </p:cNvCxnSpPr>
          <p:nvPr/>
        </p:nvCxnSpPr>
        <p:spPr>
          <a:xfrm>
            <a:off x="4566367" y="3701038"/>
            <a:ext cx="1666800" cy="332700"/>
          </a:xfrm>
          <a:prstGeom prst="straightConnector1">
            <a:avLst/>
          </a:prstGeom>
          <a:noFill/>
          <a:ln w="28575" cap="flat" cmpd="sng">
            <a:solidFill>
              <a:schemeClr val="accent1"/>
            </a:solidFill>
            <a:prstDash val="solid"/>
            <a:miter lim="8000"/>
            <a:headEnd type="none" w="sm" len="sm"/>
            <a:tailEnd type="triangle" w="med" len="med"/>
          </a:ln>
        </p:spPr>
      </p:cxnSp>
      <p:cxnSp>
        <p:nvCxnSpPr>
          <p:cNvPr id="225" name="Google Shape;225;p10"/>
          <p:cNvCxnSpPr>
            <a:stCxn id="219" idx="2"/>
            <a:endCxn id="223" idx="0"/>
          </p:cNvCxnSpPr>
          <p:nvPr/>
        </p:nvCxnSpPr>
        <p:spPr>
          <a:xfrm flipH="1">
            <a:off x="6233120" y="3701155"/>
            <a:ext cx="1649700" cy="332400"/>
          </a:xfrm>
          <a:prstGeom prst="straightConnector1">
            <a:avLst/>
          </a:prstGeom>
          <a:noFill/>
          <a:ln w="28575" cap="flat" cmpd="sng">
            <a:solidFill>
              <a:schemeClr val="accent1"/>
            </a:solidFill>
            <a:prstDash val="solid"/>
            <a:miter lim="8000"/>
            <a:headEnd type="none" w="sm" len="sm"/>
            <a:tailEnd type="triangle" w="med" len="med"/>
          </a:ln>
        </p:spPr>
      </p:cxnSp>
      <p:cxnSp>
        <p:nvCxnSpPr>
          <p:cNvPr id="226" name="Google Shape;226;p10"/>
          <p:cNvCxnSpPr>
            <a:stCxn id="223" idx="2"/>
            <a:endCxn id="222" idx="0"/>
          </p:cNvCxnSpPr>
          <p:nvPr/>
        </p:nvCxnSpPr>
        <p:spPr>
          <a:xfrm flipH="1">
            <a:off x="4380744" y="4757507"/>
            <a:ext cx="1852500" cy="419100"/>
          </a:xfrm>
          <a:prstGeom prst="straightConnector1">
            <a:avLst/>
          </a:prstGeom>
          <a:noFill/>
          <a:ln w="28575" cap="flat" cmpd="sng">
            <a:solidFill>
              <a:srgbClr val="C00000"/>
            </a:solidFill>
            <a:prstDash val="solid"/>
            <a:miter lim="8000"/>
            <a:headEnd type="none" w="sm" len="sm"/>
            <a:tailEnd type="triangle" w="med" len="med"/>
          </a:ln>
        </p:spPr>
      </p:cxnSp>
      <p:sp>
        <p:nvSpPr>
          <p:cNvPr id="227" name="Google Shape;227;p10"/>
          <p:cNvSpPr/>
          <p:nvPr/>
        </p:nvSpPr>
        <p:spPr>
          <a:xfrm>
            <a:off x="6761301" y="5161342"/>
            <a:ext cx="4417035" cy="1195961"/>
          </a:xfrm>
          <a:prstGeom prst="roundRect">
            <a:avLst>
              <a:gd name="adj" fmla="val 5460"/>
            </a:avLst>
          </a:prstGeom>
          <a:solidFill>
            <a:srgbClr val="032548"/>
          </a:solidFill>
          <a:ln w="28575" cap="flat" cmpd="sng">
            <a:solidFill>
              <a:srgbClr val="F2F2F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500" b="1">
                <a:solidFill>
                  <a:schemeClr val="lt1"/>
                </a:solidFill>
                <a:latin typeface="Arial"/>
                <a:ea typeface="Arial"/>
                <a:cs typeface="Arial"/>
                <a:sym typeface="Arial"/>
              </a:rPr>
              <a:t>TOTAL REALISASI BASE SP2D</a:t>
            </a:r>
            <a:endParaRPr sz="1100"/>
          </a:p>
          <a:p>
            <a:pPr marL="0" marR="0" lvl="0" indent="0" algn="ctr" rtl="0">
              <a:spcBef>
                <a:spcPts val="0"/>
              </a:spcBef>
              <a:spcAft>
                <a:spcPts val="0"/>
              </a:spcAft>
              <a:buNone/>
            </a:pPr>
            <a:r>
              <a:rPr lang="en-US" sz="1500" b="1">
                <a:solidFill>
                  <a:schemeClr val="lt1"/>
                </a:solidFill>
                <a:latin typeface="Arial"/>
                <a:ea typeface="Arial"/>
                <a:cs typeface="Arial"/>
                <a:sym typeface="Arial"/>
              </a:rPr>
              <a:t>Rp 3.063.413.057 (3,29%)</a:t>
            </a:r>
            <a:endParaRPr sz="1100"/>
          </a:p>
          <a:p>
            <a:pPr marL="0" marR="0" lvl="0" indent="0" algn="ctr" rtl="0">
              <a:spcBef>
                <a:spcPts val="0"/>
              </a:spcBef>
              <a:spcAft>
                <a:spcPts val="0"/>
              </a:spcAft>
              <a:buNone/>
            </a:pPr>
            <a:r>
              <a:rPr lang="en-US" sz="1500" b="1">
                <a:solidFill>
                  <a:schemeClr val="lt1"/>
                </a:solidFill>
                <a:latin typeface="Arial"/>
                <a:ea typeface="Arial"/>
                <a:cs typeface="Arial"/>
                <a:sym typeface="Arial"/>
              </a:rPr>
              <a:t>RM : 54.781.445 (42,2%)</a:t>
            </a:r>
            <a:endParaRPr sz="1100"/>
          </a:p>
          <a:p>
            <a:pPr marL="0" marR="0" lvl="0" indent="0" algn="ctr" rtl="0">
              <a:spcBef>
                <a:spcPts val="0"/>
              </a:spcBef>
              <a:spcAft>
                <a:spcPts val="0"/>
              </a:spcAft>
              <a:buNone/>
            </a:pPr>
            <a:r>
              <a:rPr lang="en-US" sz="1500" b="1">
                <a:solidFill>
                  <a:schemeClr val="lt1"/>
                </a:solidFill>
                <a:latin typeface="Arial"/>
                <a:ea typeface="Arial"/>
                <a:cs typeface="Arial"/>
                <a:sym typeface="Arial"/>
              </a:rPr>
              <a:t>PNP : 3.008.631.612  (3,23%)</a:t>
            </a:r>
            <a:endParaRPr sz="1500" b="1">
              <a:solidFill>
                <a:schemeClr val="lt1"/>
              </a:solidFill>
              <a:latin typeface="Arial"/>
              <a:ea typeface="Arial"/>
              <a:cs typeface="Arial"/>
              <a:sym typeface="Arial"/>
            </a:endParaRPr>
          </a:p>
          <a:p>
            <a:pPr marL="0" marR="0" lvl="0" indent="0" algn="ctr" rtl="0">
              <a:spcBef>
                <a:spcPts val="0"/>
              </a:spcBef>
              <a:spcAft>
                <a:spcPts val="0"/>
              </a:spcAft>
              <a:buNone/>
            </a:pPr>
            <a:r>
              <a:rPr lang="en-US" sz="1500" b="1">
                <a:solidFill>
                  <a:srgbClr val="EF2436"/>
                </a:solidFill>
              </a:rPr>
              <a:t>Sisa Anggaran Rp 90.139.680.943</a:t>
            </a:r>
            <a:endParaRPr sz="1500" b="1">
              <a:solidFill>
                <a:srgbClr val="EF2436"/>
              </a:solidFill>
            </a:endParaRPr>
          </a:p>
        </p:txBody>
      </p:sp>
      <p:cxnSp>
        <p:nvCxnSpPr>
          <p:cNvPr id="228" name="Google Shape;228;p10"/>
          <p:cNvCxnSpPr>
            <a:stCxn id="223" idx="2"/>
          </p:cNvCxnSpPr>
          <p:nvPr/>
        </p:nvCxnSpPr>
        <p:spPr>
          <a:xfrm>
            <a:off x="6233244" y="4757507"/>
            <a:ext cx="2899800" cy="204600"/>
          </a:xfrm>
          <a:prstGeom prst="straightConnector1">
            <a:avLst/>
          </a:prstGeom>
          <a:noFill/>
          <a:ln w="28575" cap="flat" cmpd="sng">
            <a:solidFill>
              <a:srgbClr val="C00000"/>
            </a:solidFill>
            <a:prstDash val="solid"/>
            <a:miter lim="8000"/>
            <a:headEnd type="none" w="sm" len="sm"/>
            <a:tailEnd type="triangle" w="med" len="med"/>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grpSp>
        <p:nvGrpSpPr>
          <p:cNvPr id="233" name="Google Shape;233;p11"/>
          <p:cNvGrpSpPr/>
          <p:nvPr/>
        </p:nvGrpSpPr>
        <p:grpSpPr>
          <a:xfrm>
            <a:off x="-929058" y="1091828"/>
            <a:ext cx="6332355" cy="6676053"/>
            <a:chOff x="-538019" y="328570"/>
            <a:chExt cx="4749266" cy="5007040"/>
          </a:xfrm>
        </p:grpSpPr>
        <p:pic>
          <p:nvPicPr>
            <p:cNvPr id="234" name="Google Shape;234;p11"/>
            <p:cNvPicPr preferRelativeResize="0"/>
            <p:nvPr/>
          </p:nvPicPr>
          <p:blipFill rotWithShape="1">
            <a:blip r:embed="rId3">
              <a:alphaModFix amt="50000"/>
            </a:blip>
            <a:srcRect/>
            <a:stretch/>
          </p:blipFill>
          <p:spPr>
            <a:xfrm rot="8704280">
              <a:off x="104507" y="1309888"/>
              <a:ext cx="3464213" cy="3334305"/>
            </a:xfrm>
            <a:prstGeom prst="rect">
              <a:avLst/>
            </a:prstGeom>
            <a:noFill/>
            <a:ln>
              <a:noFill/>
            </a:ln>
          </p:spPr>
        </p:pic>
        <p:grpSp>
          <p:nvGrpSpPr>
            <p:cNvPr id="235" name="Google Shape;235;p11"/>
            <p:cNvGrpSpPr/>
            <p:nvPr/>
          </p:nvGrpSpPr>
          <p:grpSpPr>
            <a:xfrm>
              <a:off x="167889" y="328570"/>
              <a:ext cx="3380246" cy="4445972"/>
              <a:chOff x="75935" y="368958"/>
              <a:chExt cx="3380246" cy="4445972"/>
            </a:xfrm>
          </p:grpSpPr>
          <p:pic>
            <p:nvPicPr>
              <p:cNvPr id="236" name="Google Shape;236;p11"/>
              <p:cNvPicPr preferRelativeResize="0"/>
              <p:nvPr/>
            </p:nvPicPr>
            <p:blipFill rotWithShape="1">
              <a:blip r:embed="rId4">
                <a:alphaModFix amt="50000"/>
              </a:blip>
              <a:srcRect/>
              <a:stretch/>
            </p:blipFill>
            <p:spPr>
              <a:xfrm>
                <a:off x="75935" y="1294725"/>
                <a:ext cx="2032561" cy="3401775"/>
              </a:xfrm>
              <a:prstGeom prst="rect">
                <a:avLst/>
              </a:prstGeom>
              <a:noFill/>
              <a:ln>
                <a:noFill/>
              </a:ln>
            </p:spPr>
          </p:pic>
          <p:pic>
            <p:nvPicPr>
              <p:cNvPr id="237" name="Google Shape;237;p11"/>
              <p:cNvPicPr preferRelativeResize="0"/>
              <p:nvPr/>
            </p:nvPicPr>
            <p:blipFill rotWithShape="1">
              <a:blip r:embed="rId5">
                <a:alphaModFix amt="50000"/>
              </a:blip>
              <a:srcRect/>
              <a:stretch/>
            </p:blipFill>
            <p:spPr>
              <a:xfrm>
                <a:off x="760811" y="368958"/>
                <a:ext cx="2695370" cy="4445972"/>
              </a:xfrm>
              <a:prstGeom prst="rect">
                <a:avLst/>
              </a:prstGeom>
              <a:noFill/>
              <a:ln>
                <a:noFill/>
              </a:ln>
            </p:spPr>
          </p:pic>
        </p:grpSp>
      </p:grpSp>
      <p:pic>
        <p:nvPicPr>
          <p:cNvPr id="238" name="Google Shape;238;p11" descr="A green and brown logo&#10;&#10;Description automatically generated"/>
          <p:cNvPicPr preferRelativeResize="0"/>
          <p:nvPr/>
        </p:nvPicPr>
        <p:blipFill rotWithShape="1">
          <a:blip r:embed="rId6">
            <a:alphaModFix/>
          </a:blip>
          <a:srcRect/>
          <a:stretch/>
        </p:blipFill>
        <p:spPr>
          <a:xfrm>
            <a:off x="128947" y="100771"/>
            <a:ext cx="430403" cy="430403"/>
          </a:xfrm>
          <a:prstGeom prst="rect">
            <a:avLst/>
          </a:prstGeom>
          <a:noFill/>
          <a:ln>
            <a:noFill/>
          </a:ln>
        </p:spPr>
      </p:pic>
      <p:sp>
        <p:nvSpPr>
          <p:cNvPr id="239" name="Google Shape;239;p11"/>
          <p:cNvSpPr txBox="1"/>
          <p:nvPr/>
        </p:nvSpPr>
        <p:spPr>
          <a:xfrm>
            <a:off x="537614" y="174594"/>
            <a:ext cx="244971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dk1"/>
                </a:solidFill>
                <a:latin typeface="Montserrat SemiBold"/>
                <a:ea typeface="Montserrat SemiBold"/>
                <a:cs typeface="Montserrat SemiBold"/>
                <a:sym typeface="Montserrat SemiBold"/>
              </a:rPr>
              <a:t>KEMENTERIAN KEHUTANAN</a:t>
            </a:r>
            <a:endParaRPr/>
          </a:p>
        </p:txBody>
      </p:sp>
      <p:grpSp>
        <p:nvGrpSpPr>
          <p:cNvPr id="240" name="Google Shape;240;p11"/>
          <p:cNvGrpSpPr/>
          <p:nvPr/>
        </p:nvGrpSpPr>
        <p:grpSpPr>
          <a:xfrm>
            <a:off x="0" y="6439329"/>
            <a:ext cx="12192000" cy="514923"/>
            <a:chOff x="0" y="6439329"/>
            <a:chExt cx="12192000" cy="514923"/>
          </a:xfrm>
        </p:grpSpPr>
        <p:sp>
          <p:nvSpPr>
            <p:cNvPr id="241" name="Google Shape;241;p11"/>
            <p:cNvSpPr/>
            <p:nvPr/>
          </p:nvSpPr>
          <p:spPr>
            <a:xfrm>
              <a:off x="0" y="6439329"/>
              <a:ext cx="12192000" cy="514923"/>
            </a:xfrm>
            <a:prstGeom prst="rect">
              <a:avLst/>
            </a:prstGeom>
            <a:solidFill>
              <a:schemeClr val="lt2">
                <a:alpha val="39216"/>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242" name="Google Shape;242;p11"/>
            <p:cNvGrpSpPr/>
            <p:nvPr/>
          </p:nvGrpSpPr>
          <p:grpSpPr>
            <a:xfrm>
              <a:off x="174420" y="6513871"/>
              <a:ext cx="2062926" cy="288000"/>
              <a:chOff x="525148" y="6430281"/>
              <a:chExt cx="2062926" cy="288000"/>
            </a:xfrm>
          </p:grpSpPr>
          <p:grpSp>
            <p:nvGrpSpPr>
              <p:cNvPr id="243" name="Google Shape;243;p11"/>
              <p:cNvGrpSpPr/>
              <p:nvPr/>
            </p:nvGrpSpPr>
            <p:grpSpPr>
              <a:xfrm>
                <a:off x="525148" y="6430281"/>
                <a:ext cx="288000" cy="288000"/>
                <a:chOff x="0" y="0"/>
                <a:chExt cx="2316350" cy="2306338"/>
              </a:xfrm>
            </p:grpSpPr>
            <p:sp>
              <p:nvSpPr>
                <p:cNvPr id="244" name="Google Shape;244;p11"/>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45" name="Google Shape;245;p11"/>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46" name="Google Shape;246;p11"/>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47" name="Google Shape;247;p11"/>
                <p:cNvSpPr/>
                <p:nvPr/>
              </p:nvSpPr>
              <p:spPr>
                <a:xfrm>
                  <a:off x="864458" y="644171"/>
                  <a:ext cx="500653" cy="1021331"/>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248" name="Google Shape;248;p11"/>
              <p:cNvSpPr txBox="1"/>
              <p:nvPr/>
            </p:nvSpPr>
            <p:spPr>
              <a:xfrm>
                <a:off x="790787" y="6442807"/>
                <a:ext cx="1797287"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Ditjen Gakkum Kehutanan</a:t>
                </a:r>
                <a:endParaRPr sz="900" b="1">
                  <a:solidFill>
                    <a:schemeClr val="dk1"/>
                  </a:solidFill>
                  <a:latin typeface="Montserrat"/>
                  <a:ea typeface="Montserrat"/>
                  <a:cs typeface="Montserrat"/>
                  <a:sym typeface="Montserrat"/>
                </a:endParaRPr>
              </a:p>
            </p:txBody>
          </p:sp>
        </p:grpSp>
        <p:grpSp>
          <p:nvGrpSpPr>
            <p:cNvPr id="249" name="Google Shape;249;p11"/>
            <p:cNvGrpSpPr/>
            <p:nvPr/>
          </p:nvGrpSpPr>
          <p:grpSpPr>
            <a:xfrm>
              <a:off x="2987324" y="6513871"/>
              <a:ext cx="1671876" cy="288000"/>
              <a:chOff x="3159729" y="6430281"/>
              <a:chExt cx="1671876" cy="288000"/>
            </a:xfrm>
          </p:grpSpPr>
          <p:grpSp>
            <p:nvGrpSpPr>
              <p:cNvPr id="250" name="Google Shape;250;p11"/>
              <p:cNvGrpSpPr/>
              <p:nvPr/>
            </p:nvGrpSpPr>
            <p:grpSpPr>
              <a:xfrm>
                <a:off x="3159729" y="6430281"/>
                <a:ext cx="288000" cy="288000"/>
                <a:chOff x="0" y="0"/>
                <a:chExt cx="2319689" cy="2306338"/>
              </a:xfrm>
            </p:grpSpPr>
            <p:sp>
              <p:nvSpPr>
                <p:cNvPr id="251" name="Google Shape;251;p11"/>
                <p:cNvSpPr/>
                <p:nvPr/>
              </p:nvSpPr>
              <p:spPr>
                <a:xfrm>
                  <a:off x="0" y="0"/>
                  <a:ext cx="2319689" cy="2306338"/>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52" name="Google Shape;252;p11"/>
                <p:cNvSpPr/>
                <p:nvPr/>
              </p:nvSpPr>
              <p:spPr>
                <a:xfrm>
                  <a:off x="196923" y="193585"/>
                  <a:ext cx="1925844"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53" name="Google Shape;253;p11"/>
                <p:cNvSpPr/>
                <p:nvPr/>
              </p:nvSpPr>
              <p:spPr>
                <a:xfrm>
                  <a:off x="186910" y="183571"/>
                  <a:ext cx="1945869"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54" name="Google Shape;254;p11"/>
                <p:cNvSpPr/>
                <p:nvPr/>
              </p:nvSpPr>
              <p:spPr>
                <a:xfrm>
                  <a:off x="650849" y="644171"/>
                  <a:ext cx="1017994" cy="1014655"/>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55" name="Google Shape;255;p11"/>
                <p:cNvSpPr/>
                <p:nvPr/>
              </p:nvSpPr>
              <p:spPr>
                <a:xfrm>
                  <a:off x="891162" y="884483"/>
                  <a:ext cx="537368" cy="534030"/>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56" name="Google Shape;256;p11"/>
                <p:cNvSpPr/>
                <p:nvPr/>
              </p:nvSpPr>
              <p:spPr>
                <a:xfrm>
                  <a:off x="1378463" y="817730"/>
                  <a:ext cx="116823" cy="120157"/>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257" name="Google Shape;257;p11"/>
              <p:cNvSpPr txBox="1"/>
              <p:nvPr/>
            </p:nvSpPr>
            <p:spPr>
              <a:xfrm>
                <a:off x="3425451"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258" name="Google Shape;258;p11"/>
            <p:cNvGrpSpPr/>
            <p:nvPr/>
          </p:nvGrpSpPr>
          <p:grpSpPr>
            <a:xfrm>
              <a:off x="7859944" y="6513871"/>
              <a:ext cx="1688552" cy="288000"/>
              <a:chOff x="7659365" y="6430281"/>
              <a:chExt cx="1688552" cy="288000"/>
            </a:xfrm>
          </p:grpSpPr>
          <p:grpSp>
            <p:nvGrpSpPr>
              <p:cNvPr id="259" name="Google Shape;259;p11"/>
              <p:cNvGrpSpPr/>
              <p:nvPr/>
            </p:nvGrpSpPr>
            <p:grpSpPr>
              <a:xfrm>
                <a:off x="7659365" y="6430281"/>
                <a:ext cx="288000" cy="288000"/>
                <a:chOff x="1221756" y="5672607"/>
                <a:chExt cx="2316353" cy="2309676"/>
              </a:xfrm>
            </p:grpSpPr>
            <p:sp>
              <p:nvSpPr>
                <p:cNvPr id="260" name="Google Shape;260;p11"/>
                <p:cNvSpPr/>
                <p:nvPr/>
              </p:nvSpPr>
              <p:spPr>
                <a:xfrm>
                  <a:off x="1221756" y="5672607"/>
                  <a:ext cx="2316353" cy="2309676"/>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61" name="Google Shape;261;p11"/>
                <p:cNvSpPr/>
                <p:nvPr/>
              </p:nvSpPr>
              <p:spPr>
                <a:xfrm>
                  <a:off x="1418678" y="5869530"/>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62" name="Google Shape;262;p11"/>
                <p:cNvSpPr/>
                <p:nvPr/>
              </p:nvSpPr>
              <p:spPr>
                <a:xfrm>
                  <a:off x="1405328" y="5859517"/>
                  <a:ext cx="1949206" cy="193585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63" name="Google Shape;263;p11"/>
                <p:cNvSpPr/>
                <p:nvPr/>
              </p:nvSpPr>
              <p:spPr>
                <a:xfrm>
                  <a:off x="1899305" y="6493676"/>
                  <a:ext cx="964591" cy="67087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264" name="Google Shape;264;p11"/>
              <p:cNvSpPr txBox="1"/>
              <p:nvPr/>
            </p:nvSpPr>
            <p:spPr>
              <a:xfrm>
                <a:off x="7941763"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265" name="Google Shape;265;p11"/>
            <p:cNvGrpSpPr/>
            <p:nvPr/>
          </p:nvGrpSpPr>
          <p:grpSpPr>
            <a:xfrm>
              <a:off x="5422003" y="6513871"/>
              <a:ext cx="1675138" cy="291600"/>
              <a:chOff x="5416423" y="6430281"/>
              <a:chExt cx="1675138" cy="291600"/>
            </a:xfrm>
          </p:grpSpPr>
          <p:sp>
            <p:nvSpPr>
              <p:cNvPr id="266" name="Google Shape;266;p11"/>
              <p:cNvSpPr txBox="1"/>
              <p:nvPr/>
            </p:nvSpPr>
            <p:spPr>
              <a:xfrm>
                <a:off x="5685407"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nvGrpSpPr>
              <p:cNvPr id="267" name="Google Shape;267;p11"/>
              <p:cNvGrpSpPr/>
              <p:nvPr/>
            </p:nvGrpSpPr>
            <p:grpSpPr>
              <a:xfrm>
                <a:off x="5416423" y="6430281"/>
                <a:ext cx="291600" cy="291600"/>
                <a:chOff x="6142115" y="5967847"/>
                <a:chExt cx="720000" cy="720000"/>
              </a:xfrm>
            </p:grpSpPr>
            <p:grpSp>
              <p:nvGrpSpPr>
                <p:cNvPr id="268" name="Google Shape;268;p11"/>
                <p:cNvGrpSpPr/>
                <p:nvPr/>
              </p:nvGrpSpPr>
              <p:grpSpPr>
                <a:xfrm>
                  <a:off x="6142115" y="5967847"/>
                  <a:ext cx="720000" cy="720000"/>
                  <a:chOff x="0" y="0"/>
                  <a:chExt cx="2316350" cy="2306338"/>
                </a:xfrm>
              </p:grpSpPr>
              <p:sp>
                <p:nvSpPr>
                  <p:cNvPr id="269" name="Google Shape;269;p11"/>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70" name="Google Shape;270;p11"/>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71" name="Google Shape;271;p11"/>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272" name="Google Shape;272;p11" descr="A white and blue logo&#10;&#10;Description automatically generated"/>
                <p:cNvPicPr preferRelativeResize="0"/>
                <p:nvPr/>
              </p:nvPicPr>
              <p:blipFill rotWithShape="1">
                <a:blip r:embed="rId7">
                  <a:alphaModFix/>
                </a:blip>
                <a:srcRect/>
                <a:stretch/>
              </p:blipFill>
              <p:spPr>
                <a:xfrm>
                  <a:off x="6306587" y="6137795"/>
                  <a:ext cx="389718" cy="388127"/>
                </a:xfrm>
                <a:prstGeom prst="rect">
                  <a:avLst/>
                </a:prstGeom>
                <a:noFill/>
                <a:ln>
                  <a:noFill/>
                </a:ln>
              </p:spPr>
            </p:pic>
          </p:grpSp>
        </p:grpSp>
        <p:grpSp>
          <p:nvGrpSpPr>
            <p:cNvPr id="273" name="Google Shape;273;p11"/>
            <p:cNvGrpSpPr/>
            <p:nvPr/>
          </p:nvGrpSpPr>
          <p:grpSpPr>
            <a:xfrm>
              <a:off x="10311298" y="6513871"/>
              <a:ext cx="1806364" cy="288000"/>
              <a:chOff x="10236861" y="6430281"/>
              <a:chExt cx="1806364" cy="288000"/>
            </a:xfrm>
          </p:grpSpPr>
          <p:grpSp>
            <p:nvGrpSpPr>
              <p:cNvPr id="274" name="Google Shape;274;p11"/>
              <p:cNvGrpSpPr/>
              <p:nvPr/>
            </p:nvGrpSpPr>
            <p:grpSpPr>
              <a:xfrm>
                <a:off x="10236861" y="6430281"/>
                <a:ext cx="288000" cy="288000"/>
                <a:chOff x="427015" y="339506"/>
                <a:chExt cx="2316352" cy="2306340"/>
              </a:xfrm>
            </p:grpSpPr>
            <p:grpSp>
              <p:nvGrpSpPr>
                <p:cNvPr id="275" name="Google Shape;275;p11"/>
                <p:cNvGrpSpPr/>
                <p:nvPr/>
              </p:nvGrpSpPr>
              <p:grpSpPr>
                <a:xfrm>
                  <a:off x="427015" y="339506"/>
                  <a:ext cx="2316352" cy="2306340"/>
                  <a:chOff x="0" y="0"/>
                  <a:chExt cx="2316350" cy="2306338"/>
                </a:xfrm>
              </p:grpSpPr>
              <p:sp>
                <p:nvSpPr>
                  <p:cNvPr id="276" name="Google Shape;276;p11"/>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77" name="Google Shape;277;p11"/>
                  <p:cNvSpPr/>
                  <p:nvPr/>
                </p:nvSpPr>
                <p:spPr>
                  <a:xfrm>
                    <a:off x="193584" y="196922"/>
                    <a:ext cx="1925998"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278" name="Google Shape;278;p11"/>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279" name="Google Shape;279;p11"/>
                <p:cNvSpPr/>
                <p:nvPr/>
              </p:nvSpPr>
              <p:spPr>
                <a:xfrm>
                  <a:off x="1004732" y="912105"/>
                  <a:ext cx="1186897" cy="1186841"/>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280" name="Google Shape;280;p11"/>
              <p:cNvSpPr txBox="1"/>
              <p:nvPr/>
            </p:nvSpPr>
            <p:spPr>
              <a:xfrm>
                <a:off x="10524861" y="6442807"/>
                <a:ext cx="151836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gakkum.menlhk.go.id</a:t>
                </a:r>
                <a:endParaRPr sz="900" b="1">
                  <a:solidFill>
                    <a:schemeClr val="dk1"/>
                  </a:solidFill>
                  <a:latin typeface="Montserrat"/>
                  <a:ea typeface="Montserrat"/>
                  <a:cs typeface="Montserrat"/>
                  <a:sym typeface="Montserrat"/>
                </a:endParaRPr>
              </a:p>
            </p:txBody>
          </p:sp>
        </p:grpSp>
      </p:grpSp>
      <p:sp>
        <p:nvSpPr>
          <p:cNvPr id="281" name="Google Shape;281;p11"/>
          <p:cNvSpPr txBox="1"/>
          <p:nvPr/>
        </p:nvSpPr>
        <p:spPr>
          <a:xfrm>
            <a:off x="1664221" y="647371"/>
            <a:ext cx="9459686" cy="677108"/>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4400" b="1">
                <a:solidFill>
                  <a:schemeClr val="dk1"/>
                </a:solidFill>
                <a:latin typeface="Montserrat"/>
                <a:ea typeface="Montserrat"/>
                <a:cs typeface="Montserrat"/>
                <a:sym typeface="Montserrat"/>
              </a:rPr>
              <a:t>PAGU &amp; REALISASI ANGGARAN</a:t>
            </a:r>
            <a:endParaRPr/>
          </a:p>
        </p:txBody>
      </p:sp>
      <p:sp>
        <p:nvSpPr>
          <p:cNvPr id="282" name="Google Shape;282;p11"/>
          <p:cNvSpPr/>
          <p:nvPr/>
        </p:nvSpPr>
        <p:spPr>
          <a:xfrm>
            <a:off x="4744088" y="1711014"/>
            <a:ext cx="6231711" cy="3914686"/>
          </a:xfrm>
          <a:prstGeom prst="roundRect">
            <a:avLst>
              <a:gd name="adj" fmla="val 5460"/>
            </a:avLst>
          </a:prstGeom>
          <a:solidFill>
            <a:srgbClr val="D8E2F3"/>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l" rtl="0">
              <a:lnSpc>
                <a:spcPct val="150000"/>
              </a:lnSpc>
              <a:spcBef>
                <a:spcPts val="0"/>
              </a:spcBef>
              <a:spcAft>
                <a:spcPts val="0"/>
              </a:spcAft>
              <a:buNone/>
            </a:pPr>
            <a:r>
              <a:rPr lang="en-US" sz="1467">
                <a:solidFill>
                  <a:schemeClr val="dk1"/>
                </a:solidFill>
                <a:latin typeface="Bookman Old Style"/>
                <a:ea typeface="Bookman Old Style"/>
                <a:cs typeface="Bookman Old Style"/>
                <a:sym typeface="Bookman Old Style"/>
              </a:rPr>
              <a:t>Gap antara Realisasi Anggaran berdasarkan Base Akrual dan Base SP2D dikarenakan belum jatuh tempo pembayaran kontrak. Transaksi tersebut diantaranya adalah:</a:t>
            </a:r>
            <a:endParaRPr sz="1467">
              <a:solidFill>
                <a:schemeClr val="dk1"/>
              </a:solidFill>
              <a:latin typeface="Bookman Old Style"/>
              <a:ea typeface="Bookman Old Style"/>
              <a:cs typeface="Bookman Old Style"/>
              <a:sym typeface="Bookman Old Style"/>
            </a:endParaRPr>
          </a:p>
          <a:p>
            <a:pPr marL="342900" marR="0" lvl="0" indent="-207455" algn="l" rtl="0">
              <a:lnSpc>
                <a:spcPct val="150000"/>
              </a:lnSpc>
              <a:spcBef>
                <a:spcPts val="0"/>
              </a:spcBef>
              <a:spcAft>
                <a:spcPts val="0"/>
              </a:spcAft>
              <a:buClr>
                <a:schemeClr val="dk1"/>
              </a:buClr>
              <a:buSzPts val="1467"/>
              <a:buFont typeface="Bookman Old Style"/>
              <a:buAutoNum type="arabicPeriod"/>
            </a:pPr>
            <a:r>
              <a:rPr lang="en-US" sz="1467">
                <a:solidFill>
                  <a:schemeClr val="dk1"/>
                </a:solidFill>
                <a:latin typeface="Bookman Old Style"/>
                <a:ea typeface="Bookman Old Style"/>
                <a:cs typeface="Bookman Old Style"/>
                <a:sym typeface="Bookman Old Style"/>
              </a:rPr>
              <a:t>Pengadaan Belanja Modal Peralatan dan Mesin (Kendaraan Fungsional Polisi Kehutanan dan Manggala Agni) dengan nilai transaksi sebesar Rp 60.707.604.564;</a:t>
            </a:r>
            <a:endParaRPr/>
          </a:p>
          <a:p>
            <a:pPr marL="342900" marR="0" lvl="0" indent="-207455" algn="l" rtl="0">
              <a:lnSpc>
                <a:spcPct val="150000"/>
              </a:lnSpc>
              <a:spcBef>
                <a:spcPts val="0"/>
              </a:spcBef>
              <a:spcAft>
                <a:spcPts val="0"/>
              </a:spcAft>
              <a:buClr>
                <a:schemeClr val="dk1"/>
              </a:buClr>
              <a:buSzPts val="1467"/>
              <a:buFont typeface="Bookman Old Style"/>
              <a:buAutoNum type="arabicPeriod"/>
            </a:pPr>
            <a:r>
              <a:rPr lang="en-US" sz="1467">
                <a:solidFill>
                  <a:schemeClr val="dk1"/>
                </a:solidFill>
                <a:latin typeface="Bookman Old Style"/>
                <a:ea typeface="Bookman Old Style"/>
                <a:cs typeface="Bookman Old Style"/>
                <a:sym typeface="Bookman Old Style"/>
              </a:rPr>
              <a:t>Diklat Pembentukan Polhut Rp 9.306.000.000;</a:t>
            </a:r>
            <a:endParaRPr/>
          </a:p>
          <a:p>
            <a:pPr marL="342900" marR="0" lvl="0" indent="-207455" algn="l" rtl="0">
              <a:lnSpc>
                <a:spcPct val="150000"/>
              </a:lnSpc>
              <a:spcBef>
                <a:spcPts val="0"/>
              </a:spcBef>
              <a:spcAft>
                <a:spcPts val="0"/>
              </a:spcAft>
              <a:buClr>
                <a:schemeClr val="dk1"/>
              </a:buClr>
              <a:buSzPts val="1467"/>
              <a:buFont typeface="Bookman Old Style"/>
              <a:buAutoNum type="arabicPeriod"/>
            </a:pPr>
            <a:r>
              <a:rPr lang="en-US" sz="1467">
                <a:solidFill>
                  <a:schemeClr val="dk1"/>
                </a:solidFill>
                <a:latin typeface="Bookman Old Style"/>
                <a:ea typeface="Bookman Old Style"/>
                <a:cs typeface="Bookman Old Style"/>
                <a:sym typeface="Bookman Old Style"/>
              </a:rPr>
              <a:t>Diklat Pembentukan PPNS Rp 1.674.000.000;</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
          <p:cNvSpPr txBox="1"/>
          <p:nvPr/>
        </p:nvSpPr>
        <p:spPr>
          <a:xfrm>
            <a:off x="2939629" y="755233"/>
            <a:ext cx="6312741" cy="677108"/>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4400" b="1">
                <a:solidFill>
                  <a:schemeClr val="dk1"/>
                </a:solidFill>
                <a:latin typeface="Montserrat"/>
                <a:ea typeface="Montserrat"/>
                <a:cs typeface="Montserrat"/>
                <a:sym typeface="Montserrat"/>
              </a:rPr>
              <a:t>CAPAIAN KINERJA</a:t>
            </a:r>
            <a:endParaRPr/>
          </a:p>
        </p:txBody>
      </p:sp>
      <p:pic>
        <p:nvPicPr>
          <p:cNvPr id="288" name="Google Shape;288;p3" descr="A green and brown logo&#10;&#10;Description automatically generated"/>
          <p:cNvPicPr preferRelativeResize="0"/>
          <p:nvPr/>
        </p:nvPicPr>
        <p:blipFill rotWithShape="1">
          <a:blip r:embed="rId3">
            <a:alphaModFix/>
          </a:blip>
          <a:srcRect/>
          <a:stretch/>
        </p:blipFill>
        <p:spPr>
          <a:xfrm>
            <a:off x="128947" y="100771"/>
            <a:ext cx="430403" cy="430403"/>
          </a:xfrm>
          <a:prstGeom prst="rect">
            <a:avLst/>
          </a:prstGeom>
          <a:noFill/>
          <a:ln>
            <a:noFill/>
          </a:ln>
        </p:spPr>
      </p:pic>
      <p:sp>
        <p:nvSpPr>
          <p:cNvPr id="289" name="Google Shape;289;p3"/>
          <p:cNvSpPr txBox="1"/>
          <p:nvPr/>
        </p:nvSpPr>
        <p:spPr>
          <a:xfrm>
            <a:off x="537614" y="174594"/>
            <a:ext cx="244971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dk1"/>
                </a:solidFill>
                <a:latin typeface="Montserrat SemiBold"/>
                <a:ea typeface="Montserrat SemiBold"/>
                <a:cs typeface="Montserrat SemiBold"/>
                <a:sym typeface="Montserrat SemiBold"/>
              </a:rPr>
              <a:t>KEMENTERIAN KEHUTANAN</a:t>
            </a:r>
            <a:endParaRPr/>
          </a:p>
        </p:txBody>
      </p:sp>
      <p:grpSp>
        <p:nvGrpSpPr>
          <p:cNvPr id="290" name="Google Shape;290;p3"/>
          <p:cNvGrpSpPr/>
          <p:nvPr/>
        </p:nvGrpSpPr>
        <p:grpSpPr>
          <a:xfrm>
            <a:off x="373367" y="1888050"/>
            <a:ext cx="9981679" cy="3725677"/>
            <a:chOff x="284571" y="1374859"/>
            <a:chExt cx="7803064" cy="3884150"/>
          </a:xfrm>
        </p:grpSpPr>
        <p:sp>
          <p:nvSpPr>
            <p:cNvPr id="291" name="Google Shape;291;p3"/>
            <p:cNvSpPr/>
            <p:nvPr/>
          </p:nvSpPr>
          <p:spPr>
            <a:xfrm>
              <a:off x="291832" y="1374859"/>
              <a:ext cx="1800000" cy="723901"/>
            </a:xfrm>
            <a:prstGeom prst="roundRect">
              <a:avLst>
                <a:gd name="adj" fmla="val 5460"/>
              </a:avLst>
            </a:prstGeom>
            <a:solidFill>
              <a:srgbClr val="032548"/>
            </a:solidFill>
            <a:ln w="28575" cap="flat" cmpd="sng">
              <a:solidFill>
                <a:schemeClr val="lt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Montserrat"/>
                  <a:ea typeface="Montserrat"/>
                  <a:cs typeface="Montserrat"/>
                  <a:sym typeface="Montserrat"/>
                </a:rPr>
                <a:t>KEGIATAN</a:t>
              </a:r>
              <a:endParaRPr/>
            </a:p>
          </p:txBody>
        </p:sp>
        <p:sp>
          <p:nvSpPr>
            <p:cNvPr id="292" name="Google Shape;292;p3"/>
            <p:cNvSpPr/>
            <p:nvPr/>
          </p:nvSpPr>
          <p:spPr>
            <a:xfrm>
              <a:off x="2284199" y="1374859"/>
              <a:ext cx="1800000" cy="723901"/>
            </a:xfrm>
            <a:prstGeom prst="roundRect">
              <a:avLst>
                <a:gd name="adj" fmla="val 5460"/>
              </a:avLst>
            </a:prstGeom>
            <a:solidFill>
              <a:srgbClr val="032548"/>
            </a:solidFill>
            <a:ln w="28575" cap="flat" cmpd="sng">
              <a:solidFill>
                <a:srgbClr val="F2F2F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Montserrat"/>
                  <a:ea typeface="Montserrat"/>
                  <a:cs typeface="Montserrat"/>
                  <a:sym typeface="Montserrat"/>
                </a:rPr>
                <a:t>OUTPUT</a:t>
              </a:r>
              <a:endParaRPr/>
            </a:p>
          </p:txBody>
        </p:sp>
        <p:sp>
          <p:nvSpPr>
            <p:cNvPr id="293" name="Google Shape;293;p3"/>
            <p:cNvSpPr/>
            <p:nvPr/>
          </p:nvSpPr>
          <p:spPr>
            <a:xfrm>
              <a:off x="4276565" y="1374859"/>
              <a:ext cx="1800000" cy="723901"/>
            </a:xfrm>
            <a:prstGeom prst="roundRect">
              <a:avLst>
                <a:gd name="adj" fmla="val 5460"/>
              </a:avLst>
            </a:prstGeom>
            <a:solidFill>
              <a:srgbClr val="032548"/>
            </a:solidFill>
            <a:ln w="28575" cap="flat" cmpd="sng">
              <a:solidFill>
                <a:srgbClr val="F2F2F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Montserrat"/>
                  <a:ea typeface="Montserrat"/>
                  <a:cs typeface="Montserrat"/>
                  <a:sym typeface="Montserrat"/>
                </a:rPr>
                <a:t>TARGET</a:t>
              </a:r>
              <a:endParaRPr/>
            </a:p>
          </p:txBody>
        </p:sp>
        <p:sp>
          <p:nvSpPr>
            <p:cNvPr id="294" name="Google Shape;294;p3"/>
            <p:cNvSpPr/>
            <p:nvPr/>
          </p:nvSpPr>
          <p:spPr>
            <a:xfrm>
              <a:off x="6287635" y="1383526"/>
              <a:ext cx="1800000" cy="723901"/>
            </a:xfrm>
            <a:prstGeom prst="roundRect">
              <a:avLst>
                <a:gd name="adj" fmla="val 5460"/>
              </a:avLst>
            </a:prstGeom>
            <a:solidFill>
              <a:srgbClr val="032548"/>
            </a:solidFill>
            <a:ln w="28575" cap="flat" cmpd="sng">
              <a:solidFill>
                <a:srgbClr val="F2F2F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Montserrat"/>
                  <a:ea typeface="Montserrat"/>
                  <a:cs typeface="Montserrat"/>
                  <a:sym typeface="Montserrat"/>
                </a:rPr>
                <a:t>REALISASI FISIK</a:t>
              </a:r>
              <a:endParaRPr sz="1600" b="1">
                <a:solidFill>
                  <a:schemeClr val="lt1"/>
                </a:solidFill>
                <a:latin typeface="Montserrat"/>
                <a:ea typeface="Montserrat"/>
                <a:cs typeface="Montserrat"/>
                <a:sym typeface="Montserrat"/>
              </a:endParaRPr>
            </a:p>
            <a:p>
              <a:pPr marL="0" marR="0" lvl="0" indent="0" algn="ctr" rtl="0">
                <a:spcBef>
                  <a:spcPts val="0"/>
                </a:spcBef>
                <a:spcAft>
                  <a:spcPts val="0"/>
                </a:spcAft>
                <a:buNone/>
              </a:pPr>
              <a:r>
                <a:rPr lang="en-US" sz="1600" b="1">
                  <a:solidFill>
                    <a:schemeClr val="lt1"/>
                  </a:solidFill>
                  <a:latin typeface="Montserrat"/>
                  <a:ea typeface="Montserrat"/>
                  <a:cs typeface="Montserrat"/>
                  <a:sym typeface="Montserrat"/>
                </a:rPr>
                <a:t>APBN</a:t>
              </a:r>
              <a:endParaRPr sz="1600" b="1">
                <a:solidFill>
                  <a:schemeClr val="lt1"/>
                </a:solidFill>
                <a:latin typeface="Montserrat"/>
                <a:ea typeface="Montserrat"/>
                <a:cs typeface="Montserrat"/>
                <a:sym typeface="Montserrat"/>
              </a:endParaRPr>
            </a:p>
          </p:txBody>
        </p:sp>
        <p:sp>
          <p:nvSpPr>
            <p:cNvPr id="295" name="Google Shape;295;p3"/>
            <p:cNvSpPr/>
            <p:nvPr/>
          </p:nvSpPr>
          <p:spPr>
            <a:xfrm>
              <a:off x="284571" y="2131266"/>
              <a:ext cx="1800000" cy="3127743"/>
            </a:xfrm>
            <a:prstGeom prst="roundRect">
              <a:avLst>
                <a:gd name="adj" fmla="val 5460"/>
              </a:avLst>
            </a:prstGeom>
            <a:solidFill>
              <a:srgbClr val="9CC2E5"/>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400" b="1">
                  <a:solidFill>
                    <a:schemeClr val="dk1"/>
                  </a:solidFill>
                  <a:latin typeface="Montserrat"/>
                  <a:ea typeface="Montserrat"/>
                  <a:cs typeface="Montserrat"/>
                  <a:sym typeface="Montserrat"/>
                </a:rPr>
                <a:t>Pendayagunaan Sumber Daya dan Pengamanan Hutan</a:t>
              </a:r>
              <a:endParaRPr/>
            </a:p>
          </p:txBody>
        </p:sp>
        <p:sp>
          <p:nvSpPr>
            <p:cNvPr id="296" name="Google Shape;296;p3"/>
            <p:cNvSpPr/>
            <p:nvPr/>
          </p:nvSpPr>
          <p:spPr>
            <a:xfrm>
              <a:off x="2289920" y="2178562"/>
              <a:ext cx="1800000" cy="1418627"/>
            </a:xfrm>
            <a:prstGeom prst="roundRect">
              <a:avLst>
                <a:gd name="adj" fmla="val 5460"/>
              </a:avLst>
            </a:prstGeom>
            <a:solidFill>
              <a:srgbClr val="9CC2E5"/>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Aparat Perlindungan Hutan dan Penegakan Hukum yang ditingkatkan kapasitasnya</a:t>
              </a:r>
              <a:endParaRPr sz="1200" b="1">
                <a:solidFill>
                  <a:schemeClr val="dk1"/>
                </a:solidFill>
                <a:latin typeface="Montserrat"/>
                <a:ea typeface="Montserrat"/>
                <a:cs typeface="Montserrat"/>
                <a:sym typeface="Montserrat"/>
              </a:endParaRPr>
            </a:p>
          </p:txBody>
        </p:sp>
        <p:sp>
          <p:nvSpPr>
            <p:cNvPr id="297" name="Google Shape;297;p3"/>
            <p:cNvSpPr/>
            <p:nvPr/>
          </p:nvSpPr>
          <p:spPr>
            <a:xfrm>
              <a:off x="2289920" y="3840381"/>
              <a:ext cx="1800000" cy="1418627"/>
            </a:xfrm>
            <a:prstGeom prst="roundRect">
              <a:avLst>
                <a:gd name="adj" fmla="val 5460"/>
              </a:avLst>
            </a:prstGeom>
            <a:solidFill>
              <a:srgbClr val="9CC2E5"/>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Sarana Prasarana Penegakan Hukum Kehutanan</a:t>
              </a:r>
              <a:endParaRPr sz="1200" b="1">
                <a:solidFill>
                  <a:schemeClr val="dk1"/>
                </a:solidFill>
                <a:latin typeface="Montserrat"/>
                <a:ea typeface="Montserrat"/>
                <a:cs typeface="Montserrat"/>
                <a:sym typeface="Montserrat"/>
              </a:endParaRPr>
            </a:p>
          </p:txBody>
        </p:sp>
        <p:sp>
          <p:nvSpPr>
            <p:cNvPr id="298" name="Google Shape;298;p3"/>
            <p:cNvSpPr/>
            <p:nvPr/>
          </p:nvSpPr>
          <p:spPr>
            <a:xfrm>
              <a:off x="4295269" y="2169896"/>
              <a:ext cx="1800000" cy="1418627"/>
            </a:xfrm>
            <a:prstGeom prst="roundRect">
              <a:avLst>
                <a:gd name="adj" fmla="val 5460"/>
              </a:avLst>
            </a:prstGeom>
            <a:solidFill>
              <a:srgbClr val="9CC2E5"/>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702 Orang</a:t>
              </a:r>
              <a:endParaRPr/>
            </a:p>
          </p:txBody>
        </p:sp>
        <p:sp>
          <p:nvSpPr>
            <p:cNvPr id="299" name="Google Shape;299;p3"/>
            <p:cNvSpPr/>
            <p:nvPr/>
          </p:nvSpPr>
          <p:spPr>
            <a:xfrm>
              <a:off x="4295269" y="3831715"/>
              <a:ext cx="1800000" cy="1346157"/>
            </a:xfrm>
            <a:prstGeom prst="roundRect">
              <a:avLst>
                <a:gd name="adj" fmla="val 5460"/>
              </a:avLst>
            </a:prstGeom>
            <a:solidFill>
              <a:srgbClr val="9CC2E5"/>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6 Unit</a:t>
              </a:r>
              <a:endParaRPr/>
            </a:p>
          </p:txBody>
        </p:sp>
        <p:sp>
          <p:nvSpPr>
            <p:cNvPr id="300" name="Google Shape;300;p3"/>
            <p:cNvSpPr/>
            <p:nvPr/>
          </p:nvSpPr>
          <p:spPr>
            <a:xfrm>
              <a:off x="6287635" y="2169896"/>
              <a:ext cx="1800000" cy="1418627"/>
            </a:xfrm>
            <a:prstGeom prst="roundRect">
              <a:avLst>
                <a:gd name="adj" fmla="val 5460"/>
              </a:avLst>
            </a:prstGeom>
            <a:solidFill>
              <a:srgbClr val="9CC2E5"/>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200" b="1">
                  <a:solidFill>
                    <a:srgbClr val="980000"/>
                  </a:solidFill>
                  <a:latin typeface="Montserrat"/>
                  <a:ea typeface="Montserrat"/>
                  <a:cs typeface="Montserrat"/>
                  <a:sym typeface="Montserrat"/>
                </a:rPr>
                <a:t>123 Orang</a:t>
              </a:r>
              <a:endParaRPr>
                <a:solidFill>
                  <a:srgbClr val="980000"/>
                </a:solidFill>
              </a:endParaRPr>
            </a:p>
            <a:p>
              <a:pPr marL="0" marR="0" lvl="0" indent="0" algn="ctr" rtl="0">
                <a:lnSpc>
                  <a:spcPct val="90000"/>
                </a:lnSpc>
                <a:spcBef>
                  <a:spcPts val="0"/>
                </a:spcBef>
                <a:spcAft>
                  <a:spcPts val="0"/>
                </a:spcAft>
                <a:buNone/>
              </a:pPr>
              <a:r>
                <a:rPr lang="en-US" sz="1200" b="1">
                  <a:solidFill>
                    <a:srgbClr val="980000"/>
                  </a:solidFill>
                  <a:latin typeface="Montserrat"/>
                  <a:ea typeface="Montserrat"/>
                  <a:cs typeface="Montserrat"/>
                  <a:sym typeface="Montserrat"/>
                </a:rPr>
                <a:t>(17,52%)</a:t>
              </a:r>
              <a:endParaRPr>
                <a:solidFill>
                  <a:srgbClr val="980000"/>
                </a:solidFill>
              </a:endParaRPr>
            </a:p>
            <a:p>
              <a:pPr marL="0" marR="0" lvl="0" indent="0" algn="ctr" rtl="0">
                <a:lnSpc>
                  <a:spcPct val="90000"/>
                </a:lnSpc>
                <a:spcBef>
                  <a:spcPts val="0"/>
                </a:spcBef>
                <a:spcAft>
                  <a:spcPts val="0"/>
                </a:spcAft>
                <a:buNone/>
              </a:pPr>
              <a:endParaRPr sz="1200" b="1">
                <a:solidFill>
                  <a:schemeClr val="dk1"/>
                </a:solidFill>
                <a:latin typeface="Montserrat"/>
                <a:ea typeface="Montserrat"/>
                <a:cs typeface="Montserrat"/>
                <a:sym typeface="Montserrat"/>
              </a:endParaRPr>
            </a:p>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63 Polhut</a:t>
              </a:r>
              <a:endParaRPr sz="1200" b="1">
                <a:solidFill>
                  <a:schemeClr val="dk1"/>
                </a:solidFill>
                <a:latin typeface="Montserrat"/>
                <a:ea typeface="Montserrat"/>
                <a:cs typeface="Montserrat"/>
                <a:sym typeface="Montserrat"/>
              </a:endParaRPr>
            </a:p>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0 PPNS</a:t>
              </a:r>
              <a:endParaRPr/>
            </a:p>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60 Manggala Agni</a:t>
              </a:r>
              <a:endParaRPr/>
            </a:p>
          </p:txBody>
        </p:sp>
        <p:sp>
          <p:nvSpPr>
            <p:cNvPr id="301" name="Google Shape;301;p3"/>
            <p:cNvSpPr/>
            <p:nvPr/>
          </p:nvSpPr>
          <p:spPr>
            <a:xfrm>
              <a:off x="6287635" y="3831715"/>
              <a:ext cx="1800000" cy="1346157"/>
            </a:xfrm>
            <a:prstGeom prst="roundRect">
              <a:avLst>
                <a:gd name="adj" fmla="val 5460"/>
              </a:avLst>
            </a:prstGeom>
            <a:solidFill>
              <a:srgbClr val="9CC2E5"/>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lvl="0" indent="0" algn="ctr" rtl="0">
                <a:lnSpc>
                  <a:spcPct val="90000"/>
                </a:lnSpc>
                <a:spcBef>
                  <a:spcPts val="0"/>
                </a:spcBef>
                <a:spcAft>
                  <a:spcPts val="0"/>
                </a:spcAft>
                <a:buNone/>
              </a:pPr>
              <a:r>
                <a:rPr lang="en-US" sz="1200" b="1">
                  <a:solidFill>
                    <a:srgbClr val="85200C"/>
                  </a:solidFill>
                  <a:latin typeface="Montserrat"/>
                  <a:ea typeface="Montserrat"/>
                  <a:cs typeface="Montserrat"/>
                  <a:sym typeface="Montserrat"/>
                </a:rPr>
                <a:t>4 Unit</a:t>
              </a:r>
              <a:endParaRPr sz="1200" b="1">
                <a:solidFill>
                  <a:srgbClr val="85200C"/>
                </a:solidFill>
                <a:latin typeface="Montserrat"/>
                <a:ea typeface="Montserrat"/>
                <a:cs typeface="Montserrat"/>
                <a:sym typeface="Montserrat"/>
              </a:endParaRPr>
            </a:p>
            <a:p>
              <a:pPr marL="0" lvl="0" indent="0" algn="ctr" rtl="0">
                <a:lnSpc>
                  <a:spcPct val="90000"/>
                </a:lnSpc>
                <a:spcBef>
                  <a:spcPts val="0"/>
                </a:spcBef>
                <a:spcAft>
                  <a:spcPts val="0"/>
                </a:spcAft>
                <a:buNone/>
              </a:pPr>
              <a:r>
                <a:rPr lang="en-US" sz="1200" b="1">
                  <a:solidFill>
                    <a:srgbClr val="85200C"/>
                  </a:solidFill>
                  <a:latin typeface="Montserrat"/>
                  <a:ea typeface="Montserrat"/>
                  <a:cs typeface="Montserrat"/>
                  <a:sym typeface="Montserrat"/>
                </a:rPr>
                <a:t>(66,67%)</a:t>
              </a:r>
              <a:endParaRPr sz="1200" b="1">
                <a:solidFill>
                  <a:srgbClr val="85200C"/>
                </a:solidFill>
                <a:latin typeface="Montserrat"/>
                <a:ea typeface="Montserrat"/>
                <a:cs typeface="Montserrat"/>
                <a:sym typeface="Montserrat"/>
              </a:endParaRPr>
            </a:p>
          </p:txBody>
        </p:sp>
      </p:grpSp>
      <p:grpSp>
        <p:nvGrpSpPr>
          <p:cNvPr id="302" name="Google Shape;302;p3"/>
          <p:cNvGrpSpPr/>
          <p:nvPr/>
        </p:nvGrpSpPr>
        <p:grpSpPr>
          <a:xfrm>
            <a:off x="0" y="6439329"/>
            <a:ext cx="12192000" cy="514923"/>
            <a:chOff x="0" y="6439329"/>
            <a:chExt cx="12192000" cy="514923"/>
          </a:xfrm>
        </p:grpSpPr>
        <p:sp>
          <p:nvSpPr>
            <p:cNvPr id="303" name="Google Shape;303;p3"/>
            <p:cNvSpPr/>
            <p:nvPr/>
          </p:nvSpPr>
          <p:spPr>
            <a:xfrm>
              <a:off x="0" y="6439329"/>
              <a:ext cx="12192000" cy="514923"/>
            </a:xfrm>
            <a:prstGeom prst="rect">
              <a:avLst/>
            </a:prstGeom>
            <a:solidFill>
              <a:schemeClr val="lt2">
                <a:alpha val="39216"/>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304" name="Google Shape;304;p3"/>
            <p:cNvGrpSpPr/>
            <p:nvPr/>
          </p:nvGrpSpPr>
          <p:grpSpPr>
            <a:xfrm>
              <a:off x="174420" y="6513871"/>
              <a:ext cx="2062926" cy="288000"/>
              <a:chOff x="525148" y="6430281"/>
              <a:chExt cx="2062926" cy="288000"/>
            </a:xfrm>
          </p:grpSpPr>
          <p:grpSp>
            <p:nvGrpSpPr>
              <p:cNvPr id="305" name="Google Shape;305;p3"/>
              <p:cNvGrpSpPr/>
              <p:nvPr/>
            </p:nvGrpSpPr>
            <p:grpSpPr>
              <a:xfrm>
                <a:off x="525148" y="6430281"/>
                <a:ext cx="288000" cy="288000"/>
                <a:chOff x="0" y="0"/>
                <a:chExt cx="2316350" cy="2306338"/>
              </a:xfrm>
            </p:grpSpPr>
            <p:sp>
              <p:nvSpPr>
                <p:cNvPr id="306" name="Google Shape;306;p3"/>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07" name="Google Shape;307;p3"/>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08" name="Google Shape;308;p3"/>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09" name="Google Shape;309;p3"/>
                <p:cNvSpPr/>
                <p:nvPr/>
              </p:nvSpPr>
              <p:spPr>
                <a:xfrm>
                  <a:off x="864458" y="644171"/>
                  <a:ext cx="500653" cy="1021331"/>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310" name="Google Shape;310;p3"/>
              <p:cNvSpPr txBox="1"/>
              <p:nvPr/>
            </p:nvSpPr>
            <p:spPr>
              <a:xfrm>
                <a:off x="790787" y="6442807"/>
                <a:ext cx="1797287"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Ditjen Gakkum Kehutanan</a:t>
                </a:r>
                <a:endParaRPr sz="900" b="1">
                  <a:solidFill>
                    <a:schemeClr val="dk1"/>
                  </a:solidFill>
                  <a:latin typeface="Montserrat"/>
                  <a:ea typeface="Montserrat"/>
                  <a:cs typeface="Montserrat"/>
                  <a:sym typeface="Montserrat"/>
                </a:endParaRPr>
              </a:p>
            </p:txBody>
          </p:sp>
        </p:grpSp>
        <p:grpSp>
          <p:nvGrpSpPr>
            <p:cNvPr id="311" name="Google Shape;311;p3"/>
            <p:cNvGrpSpPr/>
            <p:nvPr/>
          </p:nvGrpSpPr>
          <p:grpSpPr>
            <a:xfrm>
              <a:off x="2987324" y="6513871"/>
              <a:ext cx="1671876" cy="288000"/>
              <a:chOff x="3159729" y="6430281"/>
              <a:chExt cx="1671876" cy="288000"/>
            </a:xfrm>
          </p:grpSpPr>
          <p:grpSp>
            <p:nvGrpSpPr>
              <p:cNvPr id="312" name="Google Shape;312;p3"/>
              <p:cNvGrpSpPr/>
              <p:nvPr/>
            </p:nvGrpSpPr>
            <p:grpSpPr>
              <a:xfrm>
                <a:off x="3159729" y="6430281"/>
                <a:ext cx="288000" cy="288000"/>
                <a:chOff x="0" y="0"/>
                <a:chExt cx="2319689" cy="2306338"/>
              </a:xfrm>
            </p:grpSpPr>
            <p:sp>
              <p:nvSpPr>
                <p:cNvPr id="313" name="Google Shape;313;p3"/>
                <p:cNvSpPr/>
                <p:nvPr/>
              </p:nvSpPr>
              <p:spPr>
                <a:xfrm>
                  <a:off x="0" y="0"/>
                  <a:ext cx="2319689" cy="2306338"/>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14" name="Google Shape;314;p3"/>
                <p:cNvSpPr/>
                <p:nvPr/>
              </p:nvSpPr>
              <p:spPr>
                <a:xfrm>
                  <a:off x="196923" y="193585"/>
                  <a:ext cx="1925844"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15" name="Google Shape;315;p3"/>
                <p:cNvSpPr/>
                <p:nvPr/>
              </p:nvSpPr>
              <p:spPr>
                <a:xfrm>
                  <a:off x="186910" y="183571"/>
                  <a:ext cx="1945869"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16" name="Google Shape;316;p3"/>
                <p:cNvSpPr/>
                <p:nvPr/>
              </p:nvSpPr>
              <p:spPr>
                <a:xfrm>
                  <a:off x="650849" y="644171"/>
                  <a:ext cx="1017994" cy="1014655"/>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17" name="Google Shape;317;p3"/>
                <p:cNvSpPr/>
                <p:nvPr/>
              </p:nvSpPr>
              <p:spPr>
                <a:xfrm>
                  <a:off x="891162" y="884483"/>
                  <a:ext cx="537368" cy="534030"/>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18" name="Google Shape;318;p3"/>
                <p:cNvSpPr/>
                <p:nvPr/>
              </p:nvSpPr>
              <p:spPr>
                <a:xfrm>
                  <a:off x="1378463" y="817730"/>
                  <a:ext cx="116823" cy="120157"/>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319" name="Google Shape;319;p3"/>
              <p:cNvSpPr txBox="1"/>
              <p:nvPr/>
            </p:nvSpPr>
            <p:spPr>
              <a:xfrm>
                <a:off x="3425451"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320" name="Google Shape;320;p3"/>
            <p:cNvGrpSpPr/>
            <p:nvPr/>
          </p:nvGrpSpPr>
          <p:grpSpPr>
            <a:xfrm>
              <a:off x="7859944" y="6513871"/>
              <a:ext cx="1688552" cy="288000"/>
              <a:chOff x="7659365" y="6430281"/>
              <a:chExt cx="1688552" cy="288000"/>
            </a:xfrm>
          </p:grpSpPr>
          <p:grpSp>
            <p:nvGrpSpPr>
              <p:cNvPr id="321" name="Google Shape;321;p3"/>
              <p:cNvGrpSpPr/>
              <p:nvPr/>
            </p:nvGrpSpPr>
            <p:grpSpPr>
              <a:xfrm>
                <a:off x="7659365" y="6430281"/>
                <a:ext cx="288000" cy="288000"/>
                <a:chOff x="1221756" y="5672607"/>
                <a:chExt cx="2316353" cy="2309676"/>
              </a:xfrm>
            </p:grpSpPr>
            <p:sp>
              <p:nvSpPr>
                <p:cNvPr id="322" name="Google Shape;322;p3"/>
                <p:cNvSpPr/>
                <p:nvPr/>
              </p:nvSpPr>
              <p:spPr>
                <a:xfrm>
                  <a:off x="1221756" y="5672607"/>
                  <a:ext cx="2316353" cy="2309676"/>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23" name="Google Shape;323;p3"/>
                <p:cNvSpPr/>
                <p:nvPr/>
              </p:nvSpPr>
              <p:spPr>
                <a:xfrm>
                  <a:off x="1418678" y="5869530"/>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24" name="Google Shape;324;p3"/>
                <p:cNvSpPr/>
                <p:nvPr/>
              </p:nvSpPr>
              <p:spPr>
                <a:xfrm>
                  <a:off x="1405328" y="5859517"/>
                  <a:ext cx="1949206" cy="193585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25" name="Google Shape;325;p3"/>
                <p:cNvSpPr/>
                <p:nvPr/>
              </p:nvSpPr>
              <p:spPr>
                <a:xfrm>
                  <a:off x="1899305" y="6493676"/>
                  <a:ext cx="964591" cy="67087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326" name="Google Shape;326;p3"/>
              <p:cNvSpPr txBox="1"/>
              <p:nvPr/>
            </p:nvSpPr>
            <p:spPr>
              <a:xfrm>
                <a:off x="7941763"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grpSp>
          <p:nvGrpSpPr>
            <p:cNvPr id="327" name="Google Shape;327;p3"/>
            <p:cNvGrpSpPr/>
            <p:nvPr/>
          </p:nvGrpSpPr>
          <p:grpSpPr>
            <a:xfrm>
              <a:off x="5422003" y="6513871"/>
              <a:ext cx="1675138" cy="291600"/>
              <a:chOff x="5416423" y="6430281"/>
              <a:chExt cx="1675138" cy="291600"/>
            </a:xfrm>
          </p:grpSpPr>
          <p:sp>
            <p:nvSpPr>
              <p:cNvPr id="328" name="Google Shape;328;p3"/>
              <p:cNvSpPr txBox="1"/>
              <p:nvPr/>
            </p:nvSpPr>
            <p:spPr>
              <a:xfrm>
                <a:off x="5685407"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gakkum_kehutanan</a:t>
                </a:r>
                <a:endParaRPr sz="900" b="1">
                  <a:solidFill>
                    <a:schemeClr val="dk1"/>
                  </a:solidFill>
                  <a:latin typeface="Montserrat"/>
                  <a:ea typeface="Montserrat"/>
                  <a:cs typeface="Montserrat"/>
                  <a:sym typeface="Montserrat"/>
                </a:endParaRPr>
              </a:p>
            </p:txBody>
          </p:sp>
          <p:grpSp>
            <p:nvGrpSpPr>
              <p:cNvPr id="329" name="Google Shape;329;p3"/>
              <p:cNvGrpSpPr/>
              <p:nvPr/>
            </p:nvGrpSpPr>
            <p:grpSpPr>
              <a:xfrm>
                <a:off x="5416423" y="6430281"/>
                <a:ext cx="291600" cy="291600"/>
                <a:chOff x="6142115" y="5967847"/>
                <a:chExt cx="720000" cy="720000"/>
              </a:xfrm>
            </p:grpSpPr>
            <p:grpSp>
              <p:nvGrpSpPr>
                <p:cNvPr id="330" name="Google Shape;330;p3"/>
                <p:cNvGrpSpPr/>
                <p:nvPr/>
              </p:nvGrpSpPr>
              <p:grpSpPr>
                <a:xfrm>
                  <a:off x="6142115" y="5967847"/>
                  <a:ext cx="720000" cy="720000"/>
                  <a:chOff x="0" y="0"/>
                  <a:chExt cx="2316350" cy="2306338"/>
                </a:xfrm>
              </p:grpSpPr>
              <p:sp>
                <p:nvSpPr>
                  <p:cNvPr id="331" name="Google Shape;331;p3"/>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32" name="Google Shape;332;p3"/>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33" name="Google Shape;333;p3"/>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334" name="Google Shape;334;p3" descr="A white and blue logo&#10;&#10;Description automatically generated"/>
                <p:cNvPicPr preferRelativeResize="0"/>
                <p:nvPr/>
              </p:nvPicPr>
              <p:blipFill rotWithShape="1">
                <a:blip r:embed="rId4">
                  <a:alphaModFix/>
                </a:blip>
                <a:srcRect/>
                <a:stretch/>
              </p:blipFill>
              <p:spPr>
                <a:xfrm>
                  <a:off x="6306587" y="6137795"/>
                  <a:ext cx="389718" cy="388127"/>
                </a:xfrm>
                <a:prstGeom prst="rect">
                  <a:avLst/>
                </a:prstGeom>
                <a:noFill/>
                <a:ln>
                  <a:noFill/>
                </a:ln>
              </p:spPr>
            </p:pic>
          </p:grpSp>
        </p:grpSp>
        <p:grpSp>
          <p:nvGrpSpPr>
            <p:cNvPr id="335" name="Google Shape;335;p3"/>
            <p:cNvGrpSpPr/>
            <p:nvPr/>
          </p:nvGrpSpPr>
          <p:grpSpPr>
            <a:xfrm>
              <a:off x="10311298" y="6513871"/>
              <a:ext cx="1806364" cy="288000"/>
              <a:chOff x="10236861" y="6430281"/>
              <a:chExt cx="1806364" cy="288000"/>
            </a:xfrm>
          </p:grpSpPr>
          <p:grpSp>
            <p:nvGrpSpPr>
              <p:cNvPr id="336" name="Google Shape;336;p3"/>
              <p:cNvGrpSpPr/>
              <p:nvPr/>
            </p:nvGrpSpPr>
            <p:grpSpPr>
              <a:xfrm>
                <a:off x="10236861" y="6430281"/>
                <a:ext cx="288000" cy="288000"/>
                <a:chOff x="427015" y="339506"/>
                <a:chExt cx="2316352" cy="2306340"/>
              </a:xfrm>
            </p:grpSpPr>
            <p:grpSp>
              <p:nvGrpSpPr>
                <p:cNvPr id="337" name="Google Shape;337;p3"/>
                <p:cNvGrpSpPr/>
                <p:nvPr/>
              </p:nvGrpSpPr>
              <p:grpSpPr>
                <a:xfrm>
                  <a:off x="427015" y="339506"/>
                  <a:ext cx="2316352" cy="2306340"/>
                  <a:chOff x="0" y="0"/>
                  <a:chExt cx="2316350" cy="2306338"/>
                </a:xfrm>
              </p:grpSpPr>
              <p:sp>
                <p:nvSpPr>
                  <p:cNvPr id="338" name="Google Shape;338;p3"/>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39" name="Google Shape;339;p3"/>
                  <p:cNvSpPr/>
                  <p:nvPr/>
                </p:nvSpPr>
                <p:spPr>
                  <a:xfrm>
                    <a:off x="193584" y="196922"/>
                    <a:ext cx="1925998"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40" name="Google Shape;340;p3"/>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341" name="Google Shape;341;p3"/>
                <p:cNvSpPr/>
                <p:nvPr/>
              </p:nvSpPr>
              <p:spPr>
                <a:xfrm>
                  <a:off x="1004732" y="912105"/>
                  <a:ext cx="1186897" cy="1186841"/>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342" name="Google Shape;342;p3"/>
              <p:cNvSpPr txBox="1"/>
              <p:nvPr/>
            </p:nvSpPr>
            <p:spPr>
              <a:xfrm>
                <a:off x="10524861" y="6442807"/>
                <a:ext cx="151836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dk1"/>
                    </a:solidFill>
                    <a:latin typeface="Montserrat"/>
                    <a:ea typeface="Montserrat"/>
                    <a:cs typeface="Montserrat"/>
                    <a:sym typeface="Montserrat"/>
                  </a:rPr>
                  <a:t>gakkum.menlhk.go.id</a:t>
                </a:r>
                <a:endParaRPr sz="900" b="1">
                  <a:solidFill>
                    <a:schemeClr val="dk1"/>
                  </a:solidFill>
                  <a:latin typeface="Montserrat"/>
                  <a:ea typeface="Montserrat"/>
                  <a:cs typeface="Montserrat"/>
                  <a:sym typeface="Montserrat"/>
                </a:endParaRPr>
              </a:p>
            </p:txBody>
          </p:sp>
        </p:grpSp>
      </p:grpSp>
      <p:grpSp>
        <p:nvGrpSpPr>
          <p:cNvPr id="343" name="Google Shape;343;p3"/>
          <p:cNvGrpSpPr/>
          <p:nvPr/>
        </p:nvGrpSpPr>
        <p:grpSpPr>
          <a:xfrm>
            <a:off x="10568512" y="1888039"/>
            <a:ext cx="2346635" cy="3676732"/>
            <a:chOff x="8135372" y="1215964"/>
            <a:chExt cx="1834455" cy="3833123"/>
          </a:xfrm>
        </p:grpSpPr>
        <p:sp>
          <p:nvSpPr>
            <p:cNvPr id="344" name="Google Shape;344;p3"/>
            <p:cNvSpPr/>
            <p:nvPr/>
          </p:nvSpPr>
          <p:spPr>
            <a:xfrm>
              <a:off x="8169827" y="1215964"/>
              <a:ext cx="1800000" cy="723900"/>
            </a:xfrm>
            <a:prstGeom prst="roundRect">
              <a:avLst>
                <a:gd name="adj" fmla="val 5460"/>
              </a:avLst>
            </a:prstGeom>
            <a:solidFill>
              <a:srgbClr val="032548"/>
            </a:solidFill>
            <a:ln w="28575" cap="flat" cmpd="sng">
              <a:solidFill>
                <a:srgbClr val="F2F2F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b="1">
                  <a:solidFill>
                    <a:schemeClr val="lt1"/>
                  </a:solidFill>
                  <a:latin typeface="Montserrat"/>
                  <a:ea typeface="Montserrat"/>
                  <a:cs typeface="Montserrat"/>
                  <a:sym typeface="Montserrat"/>
                </a:rPr>
                <a:t>REALISASI FISIK</a:t>
              </a:r>
              <a:endParaRPr sz="1200" b="1">
                <a:solidFill>
                  <a:schemeClr val="lt1"/>
                </a:solidFill>
                <a:latin typeface="Montserrat"/>
                <a:ea typeface="Montserrat"/>
                <a:cs typeface="Montserrat"/>
                <a:sym typeface="Montserrat"/>
              </a:endParaRPr>
            </a:p>
            <a:p>
              <a:pPr marL="0" marR="0" lvl="0" indent="0" algn="ctr" rtl="0">
                <a:spcBef>
                  <a:spcPts val="0"/>
                </a:spcBef>
                <a:spcAft>
                  <a:spcPts val="0"/>
                </a:spcAft>
                <a:buNone/>
              </a:pPr>
              <a:r>
                <a:rPr lang="en-US" sz="1200" b="1">
                  <a:solidFill>
                    <a:schemeClr val="lt1"/>
                  </a:solidFill>
                  <a:latin typeface="Montserrat"/>
                  <a:ea typeface="Montserrat"/>
                  <a:cs typeface="Montserrat"/>
                  <a:sym typeface="Montserrat"/>
                </a:rPr>
                <a:t>APBN + PENDANAAN LAIN</a:t>
              </a:r>
              <a:endParaRPr sz="1200" b="1">
                <a:solidFill>
                  <a:schemeClr val="lt1"/>
                </a:solidFill>
                <a:latin typeface="Montserrat"/>
                <a:ea typeface="Montserrat"/>
                <a:cs typeface="Montserrat"/>
                <a:sym typeface="Montserrat"/>
              </a:endParaRPr>
            </a:p>
          </p:txBody>
        </p:sp>
        <p:sp>
          <p:nvSpPr>
            <p:cNvPr id="345" name="Google Shape;345;p3"/>
            <p:cNvSpPr/>
            <p:nvPr/>
          </p:nvSpPr>
          <p:spPr>
            <a:xfrm>
              <a:off x="8169827" y="2004393"/>
              <a:ext cx="1800000" cy="1418700"/>
            </a:xfrm>
            <a:prstGeom prst="roundRect">
              <a:avLst>
                <a:gd name="adj" fmla="val 5460"/>
              </a:avLst>
            </a:prstGeom>
            <a:solidFill>
              <a:srgbClr val="9CC2E5"/>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243 Orang</a:t>
              </a:r>
              <a:endParaRPr sz="1200" b="1">
                <a:solidFill>
                  <a:schemeClr val="dk1"/>
                </a:solidFill>
                <a:latin typeface="Montserrat"/>
                <a:ea typeface="Montserrat"/>
                <a:cs typeface="Montserrat"/>
                <a:sym typeface="Montserrat"/>
              </a:endParaRPr>
            </a:p>
            <a:p>
              <a:pPr marL="0" marR="0" lvl="0" indent="0" algn="ctr" rtl="0">
                <a:lnSpc>
                  <a:spcPct val="90000"/>
                </a:lnSpc>
                <a:spcBef>
                  <a:spcPts val="0"/>
                </a:spcBef>
                <a:spcAft>
                  <a:spcPts val="0"/>
                </a:spcAft>
                <a:buNone/>
              </a:pPr>
              <a:endParaRPr sz="1200" b="1">
                <a:solidFill>
                  <a:schemeClr val="dk1"/>
                </a:solidFill>
                <a:latin typeface="Montserrat"/>
                <a:ea typeface="Montserrat"/>
                <a:cs typeface="Montserrat"/>
                <a:sym typeface="Montserrat"/>
              </a:endParaRPr>
            </a:p>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104 Polhut</a:t>
              </a:r>
              <a:endParaRPr sz="1200" b="1">
                <a:solidFill>
                  <a:schemeClr val="dk1"/>
                </a:solidFill>
                <a:latin typeface="Montserrat"/>
                <a:ea typeface="Montserrat"/>
                <a:cs typeface="Montserrat"/>
                <a:sym typeface="Montserrat"/>
              </a:endParaRPr>
            </a:p>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79 PPNS</a:t>
              </a:r>
              <a:endParaRPr/>
            </a:p>
            <a:p>
              <a:pPr marL="0" marR="0" lvl="0" indent="0" algn="ctr" rtl="0">
                <a:lnSpc>
                  <a:spcPct val="90000"/>
                </a:lnSpc>
                <a:spcBef>
                  <a:spcPts val="0"/>
                </a:spcBef>
                <a:spcAft>
                  <a:spcPts val="0"/>
                </a:spcAft>
                <a:buNone/>
              </a:pPr>
              <a:r>
                <a:rPr lang="en-US" sz="1200" b="1">
                  <a:solidFill>
                    <a:schemeClr val="dk1"/>
                  </a:solidFill>
                  <a:latin typeface="Montserrat"/>
                  <a:ea typeface="Montserrat"/>
                  <a:cs typeface="Montserrat"/>
                  <a:sym typeface="Montserrat"/>
                </a:rPr>
                <a:t>60 Manggala Agni</a:t>
              </a:r>
              <a:endParaRPr/>
            </a:p>
          </p:txBody>
        </p:sp>
        <p:sp>
          <p:nvSpPr>
            <p:cNvPr id="346" name="Google Shape;346;p3"/>
            <p:cNvSpPr/>
            <p:nvPr/>
          </p:nvSpPr>
          <p:spPr>
            <a:xfrm>
              <a:off x="8135372" y="3702988"/>
              <a:ext cx="1800000" cy="1346100"/>
            </a:xfrm>
            <a:prstGeom prst="roundRect">
              <a:avLst>
                <a:gd name="adj" fmla="val 5460"/>
              </a:avLst>
            </a:prstGeom>
            <a:solidFill>
              <a:srgbClr val="9CC2E5"/>
            </a:solidFill>
            <a:ln w="28575" cap="flat" cmpd="sng">
              <a:solidFill>
                <a:srgbClr val="F2F2F2"/>
              </a:solidFill>
              <a:prstDash val="solid"/>
              <a:miter lim="8000"/>
              <a:headEnd type="none" w="sm" len="sm"/>
              <a:tailEnd type="none" w="sm" len="sm"/>
            </a:ln>
          </p:spPr>
          <p:txBody>
            <a:bodyPr spcFirstLastPara="1" wrap="square" lIns="72000" tIns="0" rIns="36000" bIns="0" anchor="ctr" anchorCtr="0">
              <a:noAutofit/>
            </a:bodyPr>
            <a:lstStyle/>
            <a:p>
              <a:pPr marL="0" marR="0" lvl="0" indent="0" algn="ctr" rtl="0">
                <a:lnSpc>
                  <a:spcPct val="90000"/>
                </a:lnSpc>
                <a:spcBef>
                  <a:spcPts val="0"/>
                </a:spcBef>
                <a:spcAft>
                  <a:spcPts val="0"/>
                </a:spcAft>
                <a:buNone/>
              </a:pPr>
              <a:r>
                <a:rPr lang="en-US" sz="1400">
                  <a:solidFill>
                    <a:schemeClr val="dk1"/>
                  </a:solidFill>
                  <a:latin typeface="Arial"/>
                  <a:ea typeface="Arial"/>
                  <a:cs typeface="Arial"/>
                  <a:sym typeface="Arial"/>
                </a:rPr>
                <a:t>-</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pic>
        <p:nvPicPr>
          <p:cNvPr id="351" name="Google Shape;351;g3f9a95e0627_0_69" title="f6fbcd2d-c68c-40de-8863-58d5d12cb51f.jpg"/>
          <p:cNvPicPr preferRelativeResize="0"/>
          <p:nvPr/>
        </p:nvPicPr>
        <p:blipFill rotWithShape="1">
          <a:blip r:embed="rId3">
            <a:alphaModFix/>
          </a:blip>
          <a:srcRect t="22112"/>
          <a:stretch/>
        </p:blipFill>
        <p:spPr>
          <a:xfrm>
            <a:off x="3176975" y="2827566"/>
            <a:ext cx="9118552" cy="3994958"/>
          </a:xfrm>
          <a:prstGeom prst="rect">
            <a:avLst/>
          </a:prstGeom>
          <a:noFill/>
          <a:ln>
            <a:noFill/>
          </a:ln>
        </p:spPr>
      </p:pic>
      <p:pic>
        <p:nvPicPr>
          <p:cNvPr id="352" name="Google Shape;352;g3f9a95e0627_0_69" title="fcdcd4d2-4a48-4b8b-8e50-6e71fa4b9575.jpg"/>
          <p:cNvPicPr preferRelativeResize="0"/>
          <p:nvPr/>
        </p:nvPicPr>
        <p:blipFill rotWithShape="1">
          <a:blip r:embed="rId4">
            <a:alphaModFix/>
          </a:blip>
          <a:srcRect t="14145" b="16449"/>
          <a:stretch/>
        </p:blipFill>
        <p:spPr>
          <a:xfrm>
            <a:off x="3176975" y="0"/>
            <a:ext cx="9015024" cy="3519400"/>
          </a:xfrm>
          <a:prstGeom prst="rect">
            <a:avLst/>
          </a:prstGeom>
          <a:noFill/>
          <a:ln>
            <a:noFill/>
          </a:ln>
        </p:spPr>
      </p:pic>
      <p:sp>
        <p:nvSpPr>
          <p:cNvPr id="353" name="Google Shape;353;g3f9a95e0627_0_69"/>
          <p:cNvSpPr/>
          <p:nvPr/>
        </p:nvSpPr>
        <p:spPr>
          <a:xfrm>
            <a:off x="-38325" y="-82775"/>
            <a:ext cx="12192000" cy="7023600"/>
          </a:xfrm>
          <a:prstGeom prst="rect">
            <a:avLst/>
          </a:prstGeom>
          <a:gradFill>
            <a:gsLst>
              <a:gs pos="0">
                <a:srgbClr val="1F3864"/>
              </a:gs>
              <a:gs pos="44000">
                <a:schemeClr val="dk1"/>
              </a:gs>
              <a:gs pos="52000">
                <a:srgbClr val="000000">
                  <a:alpha val="0"/>
                </a:srgbClr>
              </a:gs>
              <a:gs pos="100000">
                <a:srgbClr val="000000">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4" name="Google Shape;354;g3f9a95e0627_0_69"/>
          <p:cNvSpPr txBox="1"/>
          <p:nvPr/>
        </p:nvSpPr>
        <p:spPr>
          <a:xfrm>
            <a:off x="590113" y="1186248"/>
            <a:ext cx="4794300" cy="923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PELATIHAN DALKARHUTLA MANGGALA AGNI (FIRE CREW I) WILAYAH KALIMANTAN</a:t>
            </a:r>
            <a:endParaRPr/>
          </a:p>
        </p:txBody>
      </p:sp>
      <p:pic>
        <p:nvPicPr>
          <p:cNvPr id="355" name="Google Shape;355;g3f9a95e0627_0_69" descr="A green and brown logo&#10;&#10;Description automatically generated"/>
          <p:cNvPicPr preferRelativeResize="0"/>
          <p:nvPr/>
        </p:nvPicPr>
        <p:blipFill rotWithShape="1">
          <a:blip r:embed="rId5">
            <a:alphaModFix/>
          </a:blip>
          <a:srcRect/>
          <a:stretch/>
        </p:blipFill>
        <p:spPr>
          <a:xfrm>
            <a:off x="128947" y="100771"/>
            <a:ext cx="430403" cy="430403"/>
          </a:xfrm>
          <a:prstGeom prst="rect">
            <a:avLst/>
          </a:prstGeom>
          <a:noFill/>
          <a:ln>
            <a:noFill/>
          </a:ln>
        </p:spPr>
      </p:pic>
      <p:sp>
        <p:nvSpPr>
          <p:cNvPr id="356" name="Google Shape;356;g3f9a95e0627_0_69"/>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357" name="Google Shape;357;g3f9a95e0627_0_69"/>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8 - 14 Juni 2026</a:t>
            </a:r>
            <a:endParaRPr/>
          </a:p>
        </p:txBody>
      </p:sp>
      <p:sp>
        <p:nvSpPr>
          <p:cNvPr id="358" name="Google Shape;358;g3f9a95e0627_0_69"/>
          <p:cNvSpPr txBox="1"/>
          <p:nvPr/>
        </p:nvSpPr>
        <p:spPr>
          <a:xfrm>
            <a:off x="1396314" y="3218166"/>
            <a:ext cx="39882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Kota Samarinda, Provinsi Kalimantan Timur</a:t>
            </a:r>
            <a:endParaRPr/>
          </a:p>
        </p:txBody>
      </p:sp>
      <p:sp>
        <p:nvSpPr>
          <p:cNvPr id="359" name="Google Shape;359;g3f9a95e0627_0_69"/>
          <p:cNvSpPr txBox="1"/>
          <p:nvPr/>
        </p:nvSpPr>
        <p:spPr>
          <a:xfrm>
            <a:off x="1396314" y="4185450"/>
            <a:ext cx="45885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30 Orang </a:t>
            </a:r>
            <a:endParaRPr/>
          </a:p>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(Manggala Agni)</a:t>
            </a:r>
            <a:endParaRPr/>
          </a:p>
        </p:txBody>
      </p:sp>
      <p:grpSp>
        <p:nvGrpSpPr>
          <p:cNvPr id="360" name="Google Shape;360;g3f9a95e0627_0_69"/>
          <p:cNvGrpSpPr/>
          <p:nvPr/>
        </p:nvGrpSpPr>
        <p:grpSpPr>
          <a:xfrm>
            <a:off x="-38329" y="6439329"/>
            <a:ext cx="12230400" cy="514800"/>
            <a:chOff x="-38329" y="6439329"/>
            <a:chExt cx="12230400" cy="514800"/>
          </a:xfrm>
        </p:grpSpPr>
        <p:sp>
          <p:nvSpPr>
            <p:cNvPr id="361" name="Google Shape;361;g3f9a95e0627_0_69"/>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362" name="Google Shape;362;g3f9a95e0627_0_69"/>
            <p:cNvGrpSpPr/>
            <p:nvPr/>
          </p:nvGrpSpPr>
          <p:grpSpPr>
            <a:xfrm>
              <a:off x="174420" y="6513871"/>
              <a:ext cx="2062939" cy="288062"/>
              <a:chOff x="525148" y="6430281"/>
              <a:chExt cx="2062939" cy="288062"/>
            </a:xfrm>
          </p:grpSpPr>
          <p:grpSp>
            <p:nvGrpSpPr>
              <p:cNvPr id="363" name="Google Shape;363;g3f9a95e0627_0_69"/>
              <p:cNvGrpSpPr/>
              <p:nvPr/>
            </p:nvGrpSpPr>
            <p:grpSpPr>
              <a:xfrm>
                <a:off x="525148" y="6430281"/>
                <a:ext cx="287920" cy="288062"/>
                <a:chOff x="0" y="0"/>
                <a:chExt cx="2316330" cy="2306340"/>
              </a:xfrm>
            </p:grpSpPr>
            <p:sp>
              <p:nvSpPr>
                <p:cNvPr id="364" name="Google Shape;364;g3f9a95e0627_0_69"/>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65" name="Google Shape;365;g3f9a95e0627_0_69"/>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66" name="Google Shape;366;g3f9a95e0627_0_69"/>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67" name="Google Shape;367;g3f9a95e0627_0_69"/>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368" name="Google Shape;368;g3f9a95e0627_0_69"/>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369" name="Google Shape;369;g3f9a95e0627_0_69"/>
            <p:cNvGrpSpPr/>
            <p:nvPr/>
          </p:nvGrpSpPr>
          <p:grpSpPr>
            <a:xfrm>
              <a:off x="2987324" y="6513871"/>
              <a:ext cx="1671822" cy="288062"/>
              <a:chOff x="3159729" y="6430281"/>
              <a:chExt cx="1671822" cy="288062"/>
            </a:xfrm>
          </p:grpSpPr>
          <p:grpSp>
            <p:nvGrpSpPr>
              <p:cNvPr id="370" name="Google Shape;370;g3f9a95e0627_0_69"/>
              <p:cNvGrpSpPr/>
              <p:nvPr/>
            </p:nvGrpSpPr>
            <p:grpSpPr>
              <a:xfrm>
                <a:off x="3159729" y="6430281"/>
                <a:ext cx="288104" cy="288062"/>
                <a:chOff x="0" y="0"/>
                <a:chExt cx="2319678" cy="2306340"/>
              </a:xfrm>
            </p:grpSpPr>
            <p:sp>
              <p:nvSpPr>
                <p:cNvPr id="371" name="Google Shape;371;g3f9a95e0627_0_69"/>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72" name="Google Shape;372;g3f9a95e0627_0_69"/>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73" name="Google Shape;373;g3f9a95e0627_0_69"/>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74" name="Google Shape;374;g3f9a95e0627_0_69"/>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75" name="Google Shape;375;g3f9a95e0627_0_69"/>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76" name="Google Shape;376;g3f9a95e0627_0_69"/>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377" name="Google Shape;377;g3f9a95e0627_0_69"/>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378" name="Google Shape;378;g3f9a95e0627_0_69"/>
            <p:cNvGrpSpPr/>
            <p:nvPr/>
          </p:nvGrpSpPr>
          <p:grpSpPr>
            <a:xfrm>
              <a:off x="7859903" y="6513912"/>
              <a:ext cx="1688539" cy="288020"/>
              <a:chOff x="7659324" y="6430322"/>
              <a:chExt cx="1688539" cy="288020"/>
            </a:xfrm>
          </p:grpSpPr>
          <p:grpSp>
            <p:nvGrpSpPr>
              <p:cNvPr id="379" name="Google Shape;379;g3f9a95e0627_0_69"/>
              <p:cNvGrpSpPr/>
              <p:nvPr/>
            </p:nvGrpSpPr>
            <p:grpSpPr>
              <a:xfrm>
                <a:off x="7659324" y="6430322"/>
                <a:ext cx="287916" cy="288020"/>
                <a:chOff x="1221756" y="5672607"/>
                <a:chExt cx="2316300" cy="2309700"/>
              </a:xfrm>
            </p:grpSpPr>
            <p:sp>
              <p:nvSpPr>
                <p:cNvPr id="380" name="Google Shape;380;g3f9a95e0627_0_69"/>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81" name="Google Shape;381;g3f9a95e0627_0_69"/>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82" name="Google Shape;382;g3f9a95e0627_0_69"/>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83" name="Google Shape;383;g3f9a95e0627_0_69"/>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384" name="Google Shape;384;g3f9a95e0627_0_69"/>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385" name="Google Shape;385;g3f9a95e0627_0_69"/>
            <p:cNvGrpSpPr/>
            <p:nvPr/>
          </p:nvGrpSpPr>
          <p:grpSpPr>
            <a:xfrm>
              <a:off x="5422003" y="6513871"/>
              <a:ext cx="1675084" cy="291616"/>
              <a:chOff x="5416423" y="6430281"/>
              <a:chExt cx="1675084" cy="291616"/>
            </a:xfrm>
          </p:grpSpPr>
          <p:sp>
            <p:nvSpPr>
              <p:cNvPr id="386" name="Google Shape;386;g3f9a95e0627_0_69"/>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387" name="Google Shape;387;g3f9a95e0627_0_69"/>
              <p:cNvGrpSpPr/>
              <p:nvPr/>
            </p:nvGrpSpPr>
            <p:grpSpPr>
              <a:xfrm>
                <a:off x="5416423" y="6430281"/>
                <a:ext cx="291566" cy="291616"/>
                <a:chOff x="6142115" y="5967847"/>
                <a:chExt cx="719915" cy="720039"/>
              </a:xfrm>
            </p:grpSpPr>
            <p:grpSp>
              <p:nvGrpSpPr>
                <p:cNvPr id="388" name="Google Shape;388;g3f9a95e0627_0_69"/>
                <p:cNvGrpSpPr/>
                <p:nvPr/>
              </p:nvGrpSpPr>
              <p:grpSpPr>
                <a:xfrm>
                  <a:off x="6142115" y="5967847"/>
                  <a:ext cx="719915" cy="720039"/>
                  <a:chOff x="0" y="0"/>
                  <a:chExt cx="2316330" cy="2306340"/>
                </a:xfrm>
              </p:grpSpPr>
              <p:sp>
                <p:nvSpPr>
                  <p:cNvPr id="389" name="Google Shape;389;g3f9a95e0627_0_69"/>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90" name="Google Shape;390;g3f9a95e0627_0_69"/>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91" name="Google Shape;391;g3f9a95e0627_0_69"/>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392" name="Google Shape;392;g3f9a95e0627_0_69" descr="A white and blue logo&#10;&#10;Description automatically generated"/>
                <p:cNvPicPr preferRelativeResize="0"/>
                <p:nvPr/>
              </p:nvPicPr>
              <p:blipFill rotWithShape="1">
                <a:blip r:embed="rId6">
                  <a:alphaModFix/>
                </a:blip>
                <a:srcRect/>
                <a:stretch/>
              </p:blipFill>
              <p:spPr>
                <a:xfrm>
                  <a:off x="6306587" y="6137795"/>
                  <a:ext cx="389718" cy="388127"/>
                </a:xfrm>
                <a:prstGeom prst="rect">
                  <a:avLst/>
                </a:prstGeom>
                <a:noFill/>
                <a:ln>
                  <a:noFill/>
                </a:ln>
              </p:spPr>
            </p:pic>
          </p:grpSp>
        </p:grpSp>
        <p:grpSp>
          <p:nvGrpSpPr>
            <p:cNvPr id="393" name="Google Shape;393;g3f9a95e0627_0_69"/>
            <p:cNvGrpSpPr/>
            <p:nvPr/>
          </p:nvGrpSpPr>
          <p:grpSpPr>
            <a:xfrm>
              <a:off x="10311284" y="6513880"/>
              <a:ext cx="1806314" cy="288062"/>
              <a:chOff x="10236847" y="6430290"/>
              <a:chExt cx="1806314" cy="288062"/>
            </a:xfrm>
          </p:grpSpPr>
          <p:grpSp>
            <p:nvGrpSpPr>
              <p:cNvPr id="394" name="Google Shape;394;g3f9a95e0627_0_69"/>
              <p:cNvGrpSpPr/>
              <p:nvPr/>
            </p:nvGrpSpPr>
            <p:grpSpPr>
              <a:xfrm>
                <a:off x="10236847" y="6430290"/>
                <a:ext cx="287920" cy="288062"/>
                <a:chOff x="427015" y="339506"/>
                <a:chExt cx="2316330" cy="2306340"/>
              </a:xfrm>
            </p:grpSpPr>
            <p:grpSp>
              <p:nvGrpSpPr>
                <p:cNvPr id="395" name="Google Shape;395;g3f9a95e0627_0_69"/>
                <p:cNvGrpSpPr/>
                <p:nvPr/>
              </p:nvGrpSpPr>
              <p:grpSpPr>
                <a:xfrm>
                  <a:off x="427015" y="339506"/>
                  <a:ext cx="2316330" cy="2306340"/>
                  <a:chOff x="0" y="0"/>
                  <a:chExt cx="2316330" cy="2306340"/>
                </a:xfrm>
              </p:grpSpPr>
              <p:sp>
                <p:nvSpPr>
                  <p:cNvPr id="396" name="Google Shape;396;g3f9a95e0627_0_69"/>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97" name="Google Shape;397;g3f9a95e0627_0_69"/>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398" name="Google Shape;398;g3f9a95e0627_0_69"/>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399" name="Google Shape;399;g3f9a95e0627_0_69"/>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400" name="Google Shape;400;g3f9a95e0627_0_69"/>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401" name="Google Shape;401;g3f9a95e0627_0_69"/>
          <p:cNvPicPr preferRelativeResize="0"/>
          <p:nvPr/>
        </p:nvPicPr>
        <p:blipFill>
          <a:blip r:embed="rId7">
            <a:alphaModFix/>
          </a:blip>
          <a:stretch>
            <a:fillRect/>
          </a:stretch>
        </p:blipFill>
        <p:spPr>
          <a:xfrm>
            <a:off x="719278" y="2375251"/>
            <a:ext cx="590550" cy="466725"/>
          </a:xfrm>
          <a:prstGeom prst="rect">
            <a:avLst/>
          </a:prstGeom>
          <a:noFill/>
          <a:ln>
            <a:noFill/>
          </a:ln>
        </p:spPr>
      </p:pic>
      <p:pic>
        <p:nvPicPr>
          <p:cNvPr id="402" name="Google Shape;402;g3f9a95e0627_0_69"/>
          <p:cNvPicPr preferRelativeResize="0"/>
          <p:nvPr/>
        </p:nvPicPr>
        <p:blipFill>
          <a:blip r:embed="rId8">
            <a:alphaModFix/>
          </a:blip>
          <a:stretch>
            <a:fillRect/>
          </a:stretch>
        </p:blipFill>
        <p:spPr>
          <a:xfrm>
            <a:off x="770479" y="3195758"/>
            <a:ext cx="488161" cy="646500"/>
          </a:xfrm>
          <a:prstGeom prst="rect">
            <a:avLst/>
          </a:prstGeom>
          <a:noFill/>
          <a:ln>
            <a:noFill/>
          </a:ln>
        </p:spPr>
      </p:pic>
      <p:pic>
        <p:nvPicPr>
          <p:cNvPr id="403" name="Google Shape;403;g3f9a95e0627_0_69"/>
          <p:cNvPicPr preferRelativeResize="0"/>
          <p:nvPr/>
        </p:nvPicPr>
        <p:blipFill>
          <a:blip r:embed="rId9">
            <a:alphaModFix/>
          </a:blip>
          <a:stretch>
            <a:fillRect/>
          </a:stretch>
        </p:blipFill>
        <p:spPr>
          <a:xfrm>
            <a:off x="805003" y="4350568"/>
            <a:ext cx="419100" cy="552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Google Shape;408;g3f9a95e0627_0_0"/>
          <p:cNvPicPr preferRelativeResize="0"/>
          <p:nvPr/>
        </p:nvPicPr>
        <p:blipFill rotWithShape="1">
          <a:blip r:embed="rId3">
            <a:alphaModFix/>
          </a:blip>
          <a:srcRect t="19814"/>
          <a:stretch/>
        </p:blipFill>
        <p:spPr>
          <a:xfrm>
            <a:off x="5705225" y="3842250"/>
            <a:ext cx="6486852" cy="2925999"/>
          </a:xfrm>
          <a:prstGeom prst="rect">
            <a:avLst/>
          </a:prstGeom>
          <a:noFill/>
          <a:ln>
            <a:noFill/>
          </a:ln>
        </p:spPr>
      </p:pic>
      <p:pic>
        <p:nvPicPr>
          <p:cNvPr id="409" name="Google Shape;409;g3f9a95e0627_0_0"/>
          <p:cNvPicPr preferRelativeResize="0"/>
          <p:nvPr/>
        </p:nvPicPr>
        <p:blipFill rotWithShape="1">
          <a:blip r:embed="rId4">
            <a:alphaModFix/>
          </a:blip>
          <a:srcRect t="26584"/>
          <a:stretch/>
        </p:blipFill>
        <p:spPr>
          <a:xfrm>
            <a:off x="4452600" y="11"/>
            <a:ext cx="7739402" cy="4261390"/>
          </a:xfrm>
          <a:prstGeom prst="rect">
            <a:avLst/>
          </a:prstGeom>
          <a:noFill/>
          <a:ln>
            <a:noFill/>
          </a:ln>
        </p:spPr>
      </p:pic>
      <p:sp>
        <p:nvSpPr>
          <p:cNvPr id="410" name="Google Shape;410;g3f9a95e0627_0_0"/>
          <p:cNvSpPr/>
          <p:nvPr/>
        </p:nvSpPr>
        <p:spPr>
          <a:xfrm>
            <a:off x="-38324" y="-82775"/>
            <a:ext cx="13100700" cy="7023600"/>
          </a:xfrm>
          <a:prstGeom prst="rect">
            <a:avLst/>
          </a:prstGeom>
          <a:gradFill>
            <a:gsLst>
              <a:gs pos="0">
                <a:srgbClr val="1F3864"/>
              </a:gs>
              <a:gs pos="44000">
                <a:schemeClr val="dk1"/>
              </a:gs>
              <a:gs pos="52000">
                <a:srgbClr val="000000">
                  <a:alpha val="0"/>
                </a:srgbClr>
              </a:gs>
              <a:gs pos="100000">
                <a:srgbClr val="000000">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1" name="Google Shape;411;g3f9a95e0627_0_0"/>
          <p:cNvSpPr txBox="1"/>
          <p:nvPr/>
        </p:nvSpPr>
        <p:spPr>
          <a:xfrm>
            <a:off x="590113" y="1186248"/>
            <a:ext cx="4794300" cy="923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PELATIHAN DALKARHUTLA MANGGALA AGNI (FIRE CREW I) WILAYAH PAPUA</a:t>
            </a:r>
            <a:endParaRPr/>
          </a:p>
        </p:txBody>
      </p:sp>
      <p:pic>
        <p:nvPicPr>
          <p:cNvPr id="412" name="Google Shape;412;g3f9a95e0627_0_0" descr="A green and brown logo&#10;&#10;Description automatically generated"/>
          <p:cNvPicPr preferRelativeResize="0"/>
          <p:nvPr/>
        </p:nvPicPr>
        <p:blipFill rotWithShape="1">
          <a:blip r:embed="rId5">
            <a:alphaModFix/>
          </a:blip>
          <a:srcRect/>
          <a:stretch/>
        </p:blipFill>
        <p:spPr>
          <a:xfrm>
            <a:off x="128947" y="100771"/>
            <a:ext cx="430403" cy="430403"/>
          </a:xfrm>
          <a:prstGeom prst="rect">
            <a:avLst/>
          </a:prstGeom>
          <a:noFill/>
          <a:ln>
            <a:noFill/>
          </a:ln>
        </p:spPr>
      </p:pic>
      <p:sp>
        <p:nvSpPr>
          <p:cNvPr id="413" name="Google Shape;413;g3f9a95e0627_0_0"/>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414" name="Google Shape;414;g3f9a95e0627_0_0"/>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29 Juni - 4 Juli 2026</a:t>
            </a:r>
            <a:endParaRPr/>
          </a:p>
        </p:txBody>
      </p:sp>
      <p:sp>
        <p:nvSpPr>
          <p:cNvPr id="415" name="Google Shape;415;g3f9a95e0627_0_0"/>
          <p:cNvSpPr txBox="1"/>
          <p:nvPr/>
        </p:nvSpPr>
        <p:spPr>
          <a:xfrm>
            <a:off x="1396314" y="3218166"/>
            <a:ext cx="39882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Kabupaten Merauke, Provinsi Papua Selatan</a:t>
            </a:r>
            <a:endParaRPr/>
          </a:p>
        </p:txBody>
      </p:sp>
      <p:sp>
        <p:nvSpPr>
          <p:cNvPr id="416" name="Google Shape;416;g3f9a95e0627_0_0"/>
          <p:cNvSpPr txBox="1"/>
          <p:nvPr/>
        </p:nvSpPr>
        <p:spPr>
          <a:xfrm>
            <a:off x="1396314" y="4185450"/>
            <a:ext cx="45885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30 Orang </a:t>
            </a:r>
            <a:endParaRPr/>
          </a:p>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(Manggala Agni BBKSDA Papua, BPKH Mapua, BTN Wasur)</a:t>
            </a:r>
            <a:endParaRPr/>
          </a:p>
        </p:txBody>
      </p:sp>
      <p:grpSp>
        <p:nvGrpSpPr>
          <p:cNvPr id="417" name="Google Shape;417;g3f9a95e0627_0_0"/>
          <p:cNvGrpSpPr/>
          <p:nvPr/>
        </p:nvGrpSpPr>
        <p:grpSpPr>
          <a:xfrm>
            <a:off x="-38329" y="6439329"/>
            <a:ext cx="12230400" cy="514800"/>
            <a:chOff x="-38329" y="6439329"/>
            <a:chExt cx="12230400" cy="514800"/>
          </a:xfrm>
        </p:grpSpPr>
        <p:sp>
          <p:nvSpPr>
            <p:cNvPr id="418" name="Google Shape;418;g3f9a95e0627_0_0"/>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419" name="Google Shape;419;g3f9a95e0627_0_0"/>
            <p:cNvGrpSpPr/>
            <p:nvPr/>
          </p:nvGrpSpPr>
          <p:grpSpPr>
            <a:xfrm>
              <a:off x="174420" y="6513871"/>
              <a:ext cx="2062939" cy="288062"/>
              <a:chOff x="525148" y="6430281"/>
              <a:chExt cx="2062939" cy="288062"/>
            </a:xfrm>
          </p:grpSpPr>
          <p:grpSp>
            <p:nvGrpSpPr>
              <p:cNvPr id="420" name="Google Shape;420;g3f9a95e0627_0_0"/>
              <p:cNvGrpSpPr/>
              <p:nvPr/>
            </p:nvGrpSpPr>
            <p:grpSpPr>
              <a:xfrm>
                <a:off x="525148" y="6430281"/>
                <a:ext cx="287920" cy="288062"/>
                <a:chOff x="0" y="0"/>
                <a:chExt cx="2316330" cy="2306340"/>
              </a:xfrm>
            </p:grpSpPr>
            <p:sp>
              <p:nvSpPr>
                <p:cNvPr id="421" name="Google Shape;421;g3f9a95e0627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22" name="Google Shape;422;g3f9a95e0627_0_0"/>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23" name="Google Shape;423;g3f9a95e0627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24" name="Google Shape;424;g3f9a95e0627_0_0"/>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425" name="Google Shape;425;g3f9a95e0627_0_0"/>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426" name="Google Shape;426;g3f9a95e0627_0_0"/>
            <p:cNvGrpSpPr/>
            <p:nvPr/>
          </p:nvGrpSpPr>
          <p:grpSpPr>
            <a:xfrm>
              <a:off x="2987324" y="6513871"/>
              <a:ext cx="1671822" cy="288062"/>
              <a:chOff x="3159729" y="6430281"/>
              <a:chExt cx="1671822" cy="288062"/>
            </a:xfrm>
          </p:grpSpPr>
          <p:grpSp>
            <p:nvGrpSpPr>
              <p:cNvPr id="427" name="Google Shape;427;g3f9a95e0627_0_0"/>
              <p:cNvGrpSpPr/>
              <p:nvPr/>
            </p:nvGrpSpPr>
            <p:grpSpPr>
              <a:xfrm>
                <a:off x="3159729" y="6430281"/>
                <a:ext cx="288104" cy="288062"/>
                <a:chOff x="0" y="0"/>
                <a:chExt cx="2319678" cy="2306340"/>
              </a:xfrm>
            </p:grpSpPr>
            <p:sp>
              <p:nvSpPr>
                <p:cNvPr id="428" name="Google Shape;428;g3f9a95e0627_0_0"/>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29" name="Google Shape;429;g3f9a95e0627_0_0"/>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30" name="Google Shape;430;g3f9a95e0627_0_0"/>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31" name="Google Shape;431;g3f9a95e0627_0_0"/>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32" name="Google Shape;432;g3f9a95e0627_0_0"/>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33" name="Google Shape;433;g3f9a95e0627_0_0"/>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434" name="Google Shape;434;g3f9a95e0627_0_0"/>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435" name="Google Shape;435;g3f9a95e0627_0_0"/>
            <p:cNvGrpSpPr/>
            <p:nvPr/>
          </p:nvGrpSpPr>
          <p:grpSpPr>
            <a:xfrm>
              <a:off x="7859903" y="6513912"/>
              <a:ext cx="1688539" cy="288020"/>
              <a:chOff x="7659324" y="6430322"/>
              <a:chExt cx="1688539" cy="288020"/>
            </a:xfrm>
          </p:grpSpPr>
          <p:grpSp>
            <p:nvGrpSpPr>
              <p:cNvPr id="436" name="Google Shape;436;g3f9a95e0627_0_0"/>
              <p:cNvGrpSpPr/>
              <p:nvPr/>
            </p:nvGrpSpPr>
            <p:grpSpPr>
              <a:xfrm>
                <a:off x="7659324" y="6430322"/>
                <a:ext cx="287916" cy="288020"/>
                <a:chOff x="1221756" y="5672607"/>
                <a:chExt cx="2316300" cy="2309700"/>
              </a:xfrm>
            </p:grpSpPr>
            <p:sp>
              <p:nvSpPr>
                <p:cNvPr id="437" name="Google Shape;437;g3f9a95e0627_0_0"/>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38" name="Google Shape;438;g3f9a95e0627_0_0"/>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39" name="Google Shape;439;g3f9a95e0627_0_0"/>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40" name="Google Shape;440;g3f9a95e0627_0_0"/>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441" name="Google Shape;441;g3f9a95e0627_0_0"/>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442" name="Google Shape;442;g3f9a95e0627_0_0"/>
            <p:cNvGrpSpPr/>
            <p:nvPr/>
          </p:nvGrpSpPr>
          <p:grpSpPr>
            <a:xfrm>
              <a:off x="5422003" y="6513871"/>
              <a:ext cx="1675084" cy="291616"/>
              <a:chOff x="5416423" y="6430281"/>
              <a:chExt cx="1675084" cy="291616"/>
            </a:xfrm>
          </p:grpSpPr>
          <p:sp>
            <p:nvSpPr>
              <p:cNvPr id="443" name="Google Shape;443;g3f9a95e0627_0_0"/>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444" name="Google Shape;444;g3f9a95e0627_0_0"/>
              <p:cNvGrpSpPr/>
              <p:nvPr/>
            </p:nvGrpSpPr>
            <p:grpSpPr>
              <a:xfrm>
                <a:off x="5416423" y="6430281"/>
                <a:ext cx="291566" cy="291616"/>
                <a:chOff x="6142115" y="5967847"/>
                <a:chExt cx="719915" cy="720039"/>
              </a:xfrm>
            </p:grpSpPr>
            <p:grpSp>
              <p:nvGrpSpPr>
                <p:cNvPr id="445" name="Google Shape;445;g3f9a95e0627_0_0"/>
                <p:cNvGrpSpPr/>
                <p:nvPr/>
              </p:nvGrpSpPr>
              <p:grpSpPr>
                <a:xfrm>
                  <a:off x="6142115" y="5967847"/>
                  <a:ext cx="719915" cy="720039"/>
                  <a:chOff x="0" y="0"/>
                  <a:chExt cx="2316330" cy="2306340"/>
                </a:xfrm>
              </p:grpSpPr>
              <p:sp>
                <p:nvSpPr>
                  <p:cNvPr id="446" name="Google Shape;446;g3f9a95e0627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47" name="Google Shape;447;g3f9a95e0627_0_0"/>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48" name="Google Shape;448;g3f9a95e0627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449" name="Google Shape;449;g3f9a95e0627_0_0" descr="A white and blue logo&#10;&#10;Description automatically generated"/>
                <p:cNvPicPr preferRelativeResize="0"/>
                <p:nvPr/>
              </p:nvPicPr>
              <p:blipFill rotWithShape="1">
                <a:blip r:embed="rId6">
                  <a:alphaModFix/>
                </a:blip>
                <a:srcRect/>
                <a:stretch/>
              </p:blipFill>
              <p:spPr>
                <a:xfrm>
                  <a:off x="6306587" y="6137795"/>
                  <a:ext cx="389718" cy="388127"/>
                </a:xfrm>
                <a:prstGeom prst="rect">
                  <a:avLst/>
                </a:prstGeom>
                <a:noFill/>
                <a:ln>
                  <a:noFill/>
                </a:ln>
              </p:spPr>
            </p:pic>
          </p:grpSp>
        </p:grpSp>
        <p:grpSp>
          <p:nvGrpSpPr>
            <p:cNvPr id="450" name="Google Shape;450;g3f9a95e0627_0_0"/>
            <p:cNvGrpSpPr/>
            <p:nvPr/>
          </p:nvGrpSpPr>
          <p:grpSpPr>
            <a:xfrm>
              <a:off x="10311284" y="6513880"/>
              <a:ext cx="1806314" cy="288062"/>
              <a:chOff x="10236847" y="6430290"/>
              <a:chExt cx="1806314" cy="288062"/>
            </a:xfrm>
          </p:grpSpPr>
          <p:grpSp>
            <p:nvGrpSpPr>
              <p:cNvPr id="451" name="Google Shape;451;g3f9a95e0627_0_0"/>
              <p:cNvGrpSpPr/>
              <p:nvPr/>
            </p:nvGrpSpPr>
            <p:grpSpPr>
              <a:xfrm>
                <a:off x="10236847" y="6430290"/>
                <a:ext cx="287920" cy="288062"/>
                <a:chOff x="427015" y="339506"/>
                <a:chExt cx="2316330" cy="2306340"/>
              </a:xfrm>
            </p:grpSpPr>
            <p:grpSp>
              <p:nvGrpSpPr>
                <p:cNvPr id="452" name="Google Shape;452;g3f9a95e0627_0_0"/>
                <p:cNvGrpSpPr/>
                <p:nvPr/>
              </p:nvGrpSpPr>
              <p:grpSpPr>
                <a:xfrm>
                  <a:off x="427015" y="339506"/>
                  <a:ext cx="2316330" cy="2306340"/>
                  <a:chOff x="0" y="0"/>
                  <a:chExt cx="2316330" cy="2306340"/>
                </a:xfrm>
              </p:grpSpPr>
              <p:sp>
                <p:nvSpPr>
                  <p:cNvPr id="453" name="Google Shape;453;g3f9a95e0627_0_0"/>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54" name="Google Shape;454;g3f9a95e0627_0_0"/>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55" name="Google Shape;455;g3f9a95e0627_0_0"/>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456" name="Google Shape;456;g3f9a95e0627_0_0"/>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457" name="Google Shape;457;g3f9a95e0627_0_0"/>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458" name="Google Shape;458;g3f9a95e0627_0_0"/>
          <p:cNvPicPr preferRelativeResize="0"/>
          <p:nvPr/>
        </p:nvPicPr>
        <p:blipFill>
          <a:blip r:embed="rId7">
            <a:alphaModFix/>
          </a:blip>
          <a:stretch>
            <a:fillRect/>
          </a:stretch>
        </p:blipFill>
        <p:spPr>
          <a:xfrm>
            <a:off x="719278" y="2375251"/>
            <a:ext cx="590550" cy="466725"/>
          </a:xfrm>
          <a:prstGeom prst="rect">
            <a:avLst/>
          </a:prstGeom>
          <a:noFill/>
          <a:ln>
            <a:noFill/>
          </a:ln>
        </p:spPr>
      </p:pic>
      <p:pic>
        <p:nvPicPr>
          <p:cNvPr id="459" name="Google Shape;459;g3f9a95e0627_0_0"/>
          <p:cNvPicPr preferRelativeResize="0"/>
          <p:nvPr/>
        </p:nvPicPr>
        <p:blipFill>
          <a:blip r:embed="rId8">
            <a:alphaModFix/>
          </a:blip>
          <a:stretch>
            <a:fillRect/>
          </a:stretch>
        </p:blipFill>
        <p:spPr>
          <a:xfrm>
            <a:off x="770479" y="3195758"/>
            <a:ext cx="488161" cy="646500"/>
          </a:xfrm>
          <a:prstGeom prst="rect">
            <a:avLst/>
          </a:prstGeom>
          <a:noFill/>
          <a:ln>
            <a:noFill/>
          </a:ln>
        </p:spPr>
      </p:pic>
      <p:pic>
        <p:nvPicPr>
          <p:cNvPr id="460" name="Google Shape;460;g3f9a95e0627_0_0"/>
          <p:cNvPicPr preferRelativeResize="0"/>
          <p:nvPr/>
        </p:nvPicPr>
        <p:blipFill>
          <a:blip r:embed="rId9">
            <a:alphaModFix/>
          </a:blip>
          <a:stretch>
            <a:fillRect/>
          </a:stretch>
        </p:blipFill>
        <p:spPr>
          <a:xfrm>
            <a:off x="805003" y="4350568"/>
            <a:ext cx="419100" cy="5524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465" name="Google Shape;465;p5"/>
          <p:cNvPicPr preferRelativeResize="0"/>
          <p:nvPr/>
        </p:nvPicPr>
        <p:blipFill rotWithShape="1">
          <a:blip r:embed="rId3">
            <a:alphaModFix/>
          </a:blip>
          <a:srcRect t="24500" r="13793"/>
          <a:stretch/>
        </p:blipFill>
        <p:spPr>
          <a:xfrm>
            <a:off x="4975025" y="2117599"/>
            <a:ext cx="7216976" cy="4740402"/>
          </a:xfrm>
          <a:prstGeom prst="rect">
            <a:avLst/>
          </a:prstGeom>
          <a:noFill/>
          <a:ln>
            <a:noFill/>
          </a:ln>
        </p:spPr>
      </p:pic>
      <p:pic>
        <p:nvPicPr>
          <p:cNvPr id="466" name="Google Shape;466;p5"/>
          <p:cNvPicPr preferRelativeResize="0"/>
          <p:nvPr/>
        </p:nvPicPr>
        <p:blipFill>
          <a:blip r:embed="rId4">
            <a:alphaModFix/>
          </a:blip>
          <a:stretch>
            <a:fillRect/>
          </a:stretch>
        </p:blipFill>
        <p:spPr>
          <a:xfrm>
            <a:off x="4975025" y="-47404"/>
            <a:ext cx="7216973" cy="3388453"/>
          </a:xfrm>
          <a:prstGeom prst="rect">
            <a:avLst/>
          </a:prstGeom>
          <a:noFill/>
          <a:ln>
            <a:noFill/>
          </a:ln>
        </p:spPr>
      </p:pic>
      <p:sp>
        <p:nvSpPr>
          <p:cNvPr id="467" name="Google Shape;467;p5"/>
          <p:cNvSpPr/>
          <p:nvPr/>
        </p:nvSpPr>
        <p:spPr>
          <a:xfrm>
            <a:off x="-38325" y="-47403"/>
            <a:ext cx="13229700" cy="6988278"/>
          </a:xfrm>
          <a:prstGeom prst="rect">
            <a:avLst/>
          </a:prstGeom>
          <a:gradFill>
            <a:gsLst>
              <a:gs pos="0">
                <a:srgbClr val="1F3864"/>
              </a:gs>
              <a:gs pos="44000">
                <a:schemeClr val="dk1"/>
              </a:gs>
              <a:gs pos="52000">
                <a:srgbClr val="000000">
                  <a:alpha val="0"/>
                </a:srgbClr>
              </a:gs>
              <a:gs pos="100000">
                <a:srgbClr val="000000">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8" name="Google Shape;468;p5"/>
          <p:cNvSpPr txBox="1"/>
          <p:nvPr/>
        </p:nvSpPr>
        <p:spPr>
          <a:xfrm>
            <a:off x="572388" y="635098"/>
            <a:ext cx="47943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DIKLAT INVESTIGASI/INTELIJEN TINGKAT DASAR BAGI POLHUT </a:t>
            </a:r>
            <a:endParaRPr/>
          </a:p>
        </p:txBody>
      </p:sp>
      <p:pic>
        <p:nvPicPr>
          <p:cNvPr id="469" name="Google Shape;469;p5" descr="A green and brown logo&#10;&#10;Description automatically generated"/>
          <p:cNvPicPr preferRelativeResize="0"/>
          <p:nvPr/>
        </p:nvPicPr>
        <p:blipFill rotWithShape="1">
          <a:blip r:embed="rId5">
            <a:alphaModFix/>
          </a:blip>
          <a:srcRect/>
          <a:stretch/>
        </p:blipFill>
        <p:spPr>
          <a:xfrm>
            <a:off x="79626" y="41249"/>
            <a:ext cx="430403" cy="430403"/>
          </a:xfrm>
          <a:prstGeom prst="rect">
            <a:avLst/>
          </a:prstGeom>
          <a:noFill/>
          <a:ln>
            <a:noFill/>
          </a:ln>
        </p:spPr>
      </p:pic>
      <p:sp>
        <p:nvSpPr>
          <p:cNvPr id="470" name="Google Shape;470;p5"/>
          <p:cNvSpPr txBox="1"/>
          <p:nvPr/>
        </p:nvSpPr>
        <p:spPr>
          <a:xfrm>
            <a:off x="488293" y="115072"/>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471" name="Google Shape;471;p5"/>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22 Juni - 21 Juli 2026</a:t>
            </a:r>
            <a:endParaRPr/>
          </a:p>
        </p:txBody>
      </p:sp>
      <p:sp>
        <p:nvSpPr>
          <p:cNvPr id="472" name="Google Shape;472;p5"/>
          <p:cNvSpPr txBox="1"/>
          <p:nvPr/>
        </p:nvSpPr>
        <p:spPr>
          <a:xfrm>
            <a:off x="1396314" y="3218166"/>
            <a:ext cx="39882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Pusdik Intel Lemdiklat Polri</a:t>
            </a:r>
            <a:endParaRPr sz="1800">
              <a:solidFill>
                <a:schemeClr val="lt1"/>
              </a:solidFill>
              <a:latin typeface="Montserrat"/>
              <a:ea typeface="Montserrat"/>
              <a:cs typeface="Montserrat"/>
              <a:sym typeface="Montserrat"/>
            </a:endParaRPr>
          </a:p>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Soreang, Kab. Bandung, Prov. Jawa Barat</a:t>
            </a:r>
            <a:endParaRPr sz="1800">
              <a:solidFill>
                <a:schemeClr val="lt1"/>
              </a:solidFill>
              <a:latin typeface="Montserrat"/>
              <a:ea typeface="Montserrat"/>
              <a:cs typeface="Montserrat"/>
              <a:sym typeface="Montserrat"/>
            </a:endParaRPr>
          </a:p>
        </p:txBody>
      </p:sp>
      <p:sp>
        <p:nvSpPr>
          <p:cNvPr id="473" name="Google Shape;473;p5"/>
          <p:cNvSpPr txBox="1"/>
          <p:nvPr/>
        </p:nvSpPr>
        <p:spPr>
          <a:xfrm>
            <a:off x="1396314" y="4185450"/>
            <a:ext cx="45885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30 Orang </a:t>
            </a:r>
            <a:endParaRPr sz="1800">
              <a:solidFill>
                <a:schemeClr val="lt1"/>
              </a:solidFill>
              <a:latin typeface="Montserrat"/>
              <a:ea typeface="Montserrat"/>
              <a:cs typeface="Montserrat"/>
              <a:sym typeface="Montserrat"/>
            </a:endParaRPr>
          </a:p>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(Polhut Gakkum, KSDAE, Pemprov)</a:t>
            </a:r>
            <a:endParaRPr/>
          </a:p>
        </p:txBody>
      </p:sp>
      <p:grpSp>
        <p:nvGrpSpPr>
          <p:cNvPr id="474" name="Google Shape;474;p5"/>
          <p:cNvGrpSpPr/>
          <p:nvPr/>
        </p:nvGrpSpPr>
        <p:grpSpPr>
          <a:xfrm>
            <a:off x="-38329" y="6439329"/>
            <a:ext cx="12230329" cy="514923"/>
            <a:chOff x="-38329" y="6439329"/>
            <a:chExt cx="12230329" cy="514923"/>
          </a:xfrm>
        </p:grpSpPr>
        <p:sp>
          <p:nvSpPr>
            <p:cNvPr id="475" name="Google Shape;475;p5"/>
            <p:cNvSpPr/>
            <p:nvPr/>
          </p:nvSpPr>
          <p:spPr>
            <a:xfrm>
              <a:off x="-38329" y="6439329"/>
              <a:ext cx="12230329" cy="514923"/>
            </a:xfrm>
            <a:prstGeom prst="rect">
              <a:avLst/>
            </a:prstGeom>
            <a:solidFill>
              <a:schemeClr val="lt2">
                <a:alpha val="21569"/>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476" name="Google Shape;476;p5"/>
            <p:cNvGrpSpPr/>
            <p:nvPr/>
          </p:nvGrpSpPr>
          <p:grpSpPr>
            <a:xfrm>
              <a:off x="174420" y="6513871"/>
              <a:ext cx="2062926" cy="288000"/>
              <a:chOff x="525148" y="6430281"/>
              <a:chExt cx="2062926" cy="288000"/>
            </a:xfrm>
          </p:grpSpPr>
          <p:grpSp>
            <p:nvGrpSpPr>
              <p:cNvPr id="477" name="Google Shape;477;p5"/>
              <p:cNvGrpSpPr/>
              <p:nvPr/>
            </p:nvGrpSpPr>
            <p:grpSpPr>
              <a:xfrm>
                <a:off x="525148" y="6430281"/>
                <a:ext cx="288000" cy="288000"/>
                <a:chOff x="0" y="0"/>
                <a:chExt cx="2316350" cy="2306338"/>
              </a:xfrm>
            </p:grpSpPr>
            <p:sp>
              <p:nvSpPr>
                <p:cNvPr id="478" name="Google Shape;478;p5"/>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79" name="Google Shape;479;p5"/>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80" name="Google Shape;480;p5"/>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81" name="Google Shape;481;p5"/>
                <p:cNvSpPr/>
                <p:nvPr/>
              </p:nvSpPr>
              <p:spPr>
                <a:xfrm>
                  <a:off x="864458" y="644171"/>
                  <a:ext cx="500653" cy="1021331"/>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482" name="Google Shape;482;p5"/>
              <p:cNvSpPr txBox="1"/>
              <p:nvPr/>
            </p:nvSpPr>
            <p:spPr>
              <a:xfrm>
                <a:off x="790787" y="6442807"/>
                <a:ext cx="1797287"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483" name="Google Shape;483;p5"/>
            <p:cNvGrpSpPr/>
            <p:nvPr/>
          </p:nvGrpSpPr>
          <p:grpSpPr>
            <a:xfrm>
              <a:off x="2987324" y="6513871"/>
              <a:ext cx="1671876" cy="288000"/>
              <a:chOff x="3159729" y="6430281"/>
              <a:chExt cx="1671876" cy="288000"/>
            </a:xfrm>
          </p:grpSpPr>
          <p:grpSp>
            <p:nvGrpSpPr>
              <p:cNvPr id="484" name="Google Shape;484;p5"/>
              <p:cNvGrpSpPr/>
              <p:nvPr/>
            </p:nvGrpSpPr>
            <p:grpSpPr>
              <a:xfrm>
                <a:off x="3159729" y="6430281"/>
                <a:ext cx="288000" cy="288000"/>
                <a:chOff x="0" y="0"/>
                <a:chExt cx="2319689" cy="2306338"/>
              </a:xfrm>
            </p:grpSpPr>
            <p:sp>
              <p:nvSpPr>
                <p:cNvPr id="485" name="Google Shape;485;p5"/>
                <p:cNvSpPr/>
                <p:nvPr/>
              </p:nvSpPr>
              <p:spPr>
                <a:xfrm>
                  <a:off x="0" y="0"/>
                  <a:ext cx="2319689" cy="2306338"/>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86" name="Google Shape;486;p5"/>
                <p:cNvSpPr/>
                <p:nvPr/>
              </p:nvSpPr>
              <p:spPr>
                <a:xfrm>
                  <a:off x="196923" y="193585"/>
                  <a:ext cx="1925844"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87" name="Google Shape;487;p5"/>
                <p:cNvSpPr/>
                <p:nvPr/>
              </p:nvSpPr>
              <p:spPr>
                <a:xfrm>
                  <a:off x="186910" y="183571"/>
                  <a:ext cx="1945869"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88" name="Google Shape;488;p5"/>
                <p:cNvSpPr/>
                <p:nvPr/>
              </p:nvSpPr>
              <p:spPr>
                <a:xfrm>
                  <a:off x="650849" y="644171"/>
                  <a:ext cx="1017994" cy="1014655"/>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89" name="Google Shape;489;p5"/>
                <p:cNvSpPr/>
                <p:nvPr/>
              </p:nvSpPr>
              <p:spPr>
                <a:xfrm>
                  <a:off x="891162" y="884483"/>
                  <a:ext cx="537368" cy="534030"/>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90" name="Google Shape;490;p5"/>
                <p:cNvSpPr/>
                <p:nvPr/>
              </p:nvSpPr>
              <p:spPr>
                <a:xfrm>
                  <a:off x="1378463" y="817730"/>
                  <a:ext cx="116823" cy="120157"/>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491" name="Google Shape;491;p5"/>
              <p:cNvSpPr txBox="1"/>
              <p:nvPr/>
            </p:nvSpPr>
            <p:spPr>
              <a:xfrm>
                <a:off x="3425451"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492" name="Google Shape;492;p5"/>
            <p:cNvGrpSpPr/>
            <p:nvPr/>
          </p:nvGrpSpPr>
          <p:grpSpPr>
            <a:xfrm>
              <a:off x="7859944" y="6513871"/>
              <a:ext cx="1688552" cy="288000"/>
              <a:chOff x="7659365" y="6430281"/>
              <a:chExt cx="1688552" cy="288000"/>
            </a:xfrm>
          </p:grpSpPr>
          <p:grpSp>
            <p:nvGrpSpPr>
              <p:cNvPr id="493" name="Google Shape;493;p5"/>
              <p:cNvGrpSpPr/>
              <p:nvPr/>
            </p:nvGrpSpPr>
            <p:grpSpPr>
              <a:xfrm>
                <a:off x="7659365" y="6430281"/>
                <a:ext cx="288000" cy="288000"/>
                <a:chOff x="1221756" y="5672607"/>
                <a:chExt cx="2316353" cy="2309676"/>
              </a:xfrm>
            </p:grpSpPr>
            <p:sp>
              <p:nvSpPr>
                <p:cNvPr id="494" name="Google Shape;494;p5"/>
                <p:cNvSpPr/>
                <p:nvPr/>
              </p:nvSpPr>
              <p:spPr>
                <a:xfrm>
                  <a:off x="1221756" y="5672607"/>
                  <a:ext cx="2316353" cy="2309676"/>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95" name="Google Shape;495;p5"/>
                <p:cNvSpPr/>
                <p:nvPr/>
              </p:nvSpPr>
              <p:spPr>
                <a:xfrm>
                  <a:off x="1418678" y="5869530"/>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96" name="Google Shape;496;p5"/>
                <p:cNvSpPr/>
                <p:nvPr/>
              </p:nvSpPr>
              <p:spPr>
                <a:xfrm>
                  <a:off x="1405328" y="5859517"/>
                  <a:ext cx="1949206" cy="193585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497" name="Google Shape;497;p5"/>
                <p:cNvSpPr/>
                <p:nvPr/>
              </p:nvSpPr>
              <p:spPr>
                <a:xfrm>
                  <a:off x="1899305" y="6493676"/>
                  <a:ext cx="964591" cy="67087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498" name="Google Shape;498;p5"/>
              <p:cNvSpPr txBox="1"/>
              <p:nvPr/>
            </p:nvSpPr>
            <p:spPr>
              <a:xfrm>
                <a:off x="7941763"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499" name="Google Shape;499;p5"/>
            <p:cNvGrpSpPr/>
            <p:nvPr/>
          </p:nvGrpSpPr>
          <p:grpSpPr>
            <a:xfrm>
              <a:off x="5422003" y="6513871"/>
              <a:ext cx="1675138" cy="291600"/>
              <a:chOff x="5416423" y="6430281"/>
              <a:chExt cx="1675138" cy="291600"/>
            </a:xfrm>
          </p:grpSpPr>
          <p:sp>
            <p:nvSpPr>
              <p:cNvPr id="500" name="Google Shape;500;p5"/>
              <p:cNvSpPr txBox="1"/>
              <p:nvPr/>
            </p:nvSpPr>
            <p:spPr>
              <a:xfrm>
                <a:off x="5685407" y="6442807"/>
                <a:ext cx="140615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501" name="Google Shape;501;p5"/>
              <p:cNvGrpSpPr/>
              <p:nvPr/>
            </p:nvGrpSpPr>
            <p:grpSpPr>
              <a:xfrm>
                <a:off x="5416423" y="6430281"/>
                <a:ext cx="291600" cy="291600"/>
                <a:chOff x="6142115" y="5967847"/>
                <a:chExt cx="720000" cy="720000"/>
              </a:xfrm>
            </p:grpSpPr>
            <p:grpSp>
              <p:nvGrpSpPr>
                <p:cNvPr id="502" name="Google Shape;502;p5"/>
                <p:cNvGrpSpPr/>
                <p:nvPr/>
              </p:nvGrpSpPr>
              <p:grpSpPr>
                <a:xfrm>
                  <a:off x="6142115" y="5967847"/>
                  <a:ext cx="720000" cy="720000"/>
                  <a:chOff x="0" y="0"/>
                  <a:chExt cx="2316350" cy="2306338"/>
                </a:xfrm>
              </p:grpSpPr>
              <p:sp>
                <p:nvSpPr>
                  <p:cNvPr id="503" name="Google Shape;503;p5"/>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04" name="Google Shape;504;p5"/>
                  <p:cNvSpPr/>
                  <p:nvPr/>
                </p:nvSpPr>
                <p:spPr>
                  <a:xfrm>
                    <a:off x="193585" y="196922"/>
                    <a:ext cx="1925843"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05" name="Google Shape;505;p5"/>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506" name="Google Shape;506;p5" descr="A white and blue logo&#10;&#10;Description automatically generated"/>
                <p:cNvPicPr preferRelativeResize="0"/>
                <p:nvPr/>
              </p:nvPicPr>
              <p:blipFill rotWithShape="1">
                <a:blip r:embed="rId6">
                  <a:alphaModFix/>
                </a:blip>
                <a:srcRect/>
                <a:stretch/>
              </p:blipFill>
              <p:spPr>
                <a:xfrm>
                  <a:off x="6306587" y="6137795"/>
                  <a:ext cx="389718" cy="388127"/>
                </a:xfrm>
                <a:prstGeom prst="rect">
                  <a:avLst/>
                </a:prstGeom>
                <a:noFill/>
                <a:ln>
                  <a:noFill/>
                </a:ln>
              </p:spPr>
            </p:pic>
          </p:grpSp>
        </p:grpSp>
        <p:grpSp>
          <p:nvGrpSpPr>
            <p:cNvPr id="507" name="Google Shape;507;p5"/>
            <p:cNvGrpSpPr/>
            <p:nvPr/>
          </p:nvGrpSpPr>
          <p:grpSpPr>
            <a:xfrm>
              <a:off x="10311298" y="6513871"/>
              <a:ext cx="1806364" cy="288000"/>
              <a:chOff x="10236861" y="6430281"/>
              <a:chExt cx="1806364" cy="288000"/>
            </a:xfrm>
          </p:grpSpPr>
          <p:grpSp>
            <p:nvGrpSpPr>
              <p:cNvPr id="508" name="Google Shape;508;p5"/>
              <p:cNvGrpSpPr/>
              <p:nvPr/>
            </p:nvGrpSpPr>
            <p:grpSpPr>
              <a:xfrm>
                <a:off x="10236861" y="6430281"/>
                <a:ext cx="288000" cy="288000"/>
                <a:chOff x="427015" y="339506"/>
                <a:chExt cx="2316352" cy="2306340"/>
              </a:xfrm>
            </p:grpSpPr>
            <p:grpSp>
              <p:nvGrpSpPr>
                <p:cNvPr id="509" name="Google Shape;509;p5"/>
                <p:cNvGrpSpPr/>
                <p:nvPr/>
              </p:nvGrpSpPr>
              <p:grpSpPr>
                <a:xfrm>
                  <a:off x="427015" y="339506"/>
                  <a:ext cx="2316352" cy="2306340"/>
                  <a:chOff x="0" y="0"/>
                  <a:chExt cx="2316350" cy="2306338"/>
                </a:xfrm>
              </p:grpSpPr>
              <p:sp>
                <p:nvSpPr>
                  <p:cNvPr id="510" name="Google Shape;510;p5"/>
                  <p:cNvSpPr/>
                  <p:nvPr/>
                </p:nvSpPr>
                <p:spPr>
                  <a:xfrm>
                    <a:off x="0" y="0"/>
                    <a:ext cx="2316350" cy="2306338"/>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11" name="Google Shape;511;p5"/>
                  <p:cNvSpPr/>
                  <p:nvPr/>
                </p:nvSpPr>
                <p:spPr>
                  <a:xfrm>
                    <a:off x="193584" y="196922"/>
                    <a:ext cx="1925998" cy="1915831"/>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12" name="Google Shape;512;p5"/>
                  <p:cNvSpPr/>
                  <p:nvPr/>
                </p:nvSpPr>
                <p:spPr>
                  <a:xfrm>
                    <a:off x="183571" y="183571"/>
                    <a:ext cx="194587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513" name="Google Shape;513;p5"/>
                <p:cNvSpPr/>
                <p:nvPr/>
              </p:nvSpPr>
              <p:spPr>
                <a:xfrm>
                  <a:off x="1004732" y="912105"/>
                  <a:ext cx="1186897" cy="1186841"/>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514" name="Google Shape;514;p5"/>
              <p:cNvSpPr txBox="1"/>
              <p:nvPr/>
            </p:nvSpPr>
            <p:spPr>
              <a:xfrm>
                <a:off x="10524861" y="6442807"/>
                <a:ext cx="151836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515" name="Google Shape;515;p5"/>
          <p:cNvPicPr preferRelativeResize="0"/>
          <p:nvPr/>
        </p:nvPicPr>
        <p:blipFill>
          <a:blip r:embed="rId7">
            <a:alphaModFix/>
          </a:blip>
          <a:stretch>
            <a:fillRect/>
          </a:stretch>
        </p:blipFill>
        <p:spPr>
          <a:xfrm>
            <a:off x="719278" y="2375251"/>
            <a:ext cx="590550" cy="466725"/>
          </a:xfrm>
          <a:prstGeom prst="rect">
            <a:avLst/>
          </a:prstGeom>
          <a:noFill/>
          <a:ln>
            <a:noFill/>
          </a:ln>
        </p:spPr>
      </p:pic>
      <p:pic>
        <p:nvPicPr>
          <p:cNvPr id="516" name="Google Shape;516;p5"/>
          <p:cNvPicPr preferRelativeResize="0"/>
          <p:nvPr/>
        </p:nvPicPr>
        <p:blipFill>
          <a:blip r:embed="rId8">
            <a:alphaModFix/>
          </a:blip>
          <a:stretch>
            <a:fillRect/>
          </a:stretch>
        </p:blipFill>
        <p:spPr>
          <a:xfrm>
            <a:off x="770479" y="3341055"/>
            <a:ext cx="488161" cy="646500"/>
          </a:xfrm>
          <a:prstGeom prst="rect">
            <a:avLst/>
          </a:prstGeom>
          <a:noFill/>
          <a:ln>
            <a:noFill/>
          </a:ln>
        </p:spPr>
      </p:pic>
      <p:pic>
        <p:nvPicPr>
          <p:cNvPr id="517" name="Google Shape;517;p5"/>
          <p:cNvPicPr preferRelativeResize="0"/>
          <p:nvPr/>
        </p:nvPicPr>
        <p:blipFill>
          <a:blip r:embed="rId9">
            <a:alphaModFix/>
          </a:blip>
          <a:stretch>
            <a:fillRect/>
          </a:stretch>
        </p:blipFill>
        <p:spPr>
          <a:xfrm>
            <a:off x="805003" y="4205271"/>
            <a:ext cx="419100" cy="552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pic>
        <p:nvPicPr>
          <p:cNvPr id="522" name="Google Shape;522;g3f9a95e0627_0_132"/>
          <p:cNvPicPr preferRelativeResize="0"/>
          <p:nvPr/>
        </p:nvPicPr>
        <p:blipFill rotWithShape="1">
          <a:blip r:embed="rId3">
            <a:alphaModFix/>
          </a:blip>
          <a:srcRect t="28755"/>
          <a:stretch/>
        </p:blipFill>
        <p:spPr>
          <a:xfrm>
            <a:off x="4530373" y="2764149"/>
            <a:ext cx="7661701" cy="4093874"/>
          </a:xfrm>
          <a:prstGeom prst="rect">
            <a:avLst/>
          </a:prstGeom>
          <a:noFill/>
          <a:ln>
            <a:noFill/>
          </a:ln>
        </p:spPr>
      </p:pic>
      <p:pic>
        <p:nvPicPr>
          <p:cNvPr id="523" name="Google Shape;523;g3f9a95e0627_0_132"/>
          <p:cNvPicPr preferRelativeResize="0"/>
          <p:nvPr/>
        </p:nvPicPr>
        <p:blipFill rotWithShape="1">
          <a:blip r:embed="rId4">
            <a:alphaModFix/>
          </a:blip>
          <a:srcRect l="12118" t="39471" r="16007" b="20182"/>
          <a:stretch/>
        </p:blipFill>
        <p:spPr>
          <a:xfrm>
            <a:off x="4530299" y="-82775"/>
            <a:ext cx="7661700" cy="3225618"/>
          </a:xfrm>
          <a:prstGeom prst="rect">
            <a:avLst/>
          </a:prstGeom>
          <a:noFill/>
          <a:ln>
            <a:noFill/>
          </a:ln>
        </p:spPr>
      </p:pic>
      <p:sp>
        <p:nvSpPr>
          <p:cNvPr id="524" name="Google Shape;524;g3f9a95e0627_0_132"/>
          <p:cNvSpPr/>
          <p:nvPr/>
        </p:nvSpPr>
        <p:spPr>
          <a:xfrm>
            <a:off x="-38325" y="-82775"/>
            <a:ext cx="13213800" cy="7023600"/>
          </a:xfrm>
          <a:prstGeom prst="rect">
            <a:avLst/>
          </a:prstGeom>
          <a:gradFill>
            <a:gsLst>
              <a:gs pos="0">
                <a:srgbClr val="1F3864"/>
              </a:gs>
              <a:gs pos="44000">
                <a:schemeClr val="dk1"/>
              </a:gs>
              <a:gs pos="52000">
                <a:srgbClr val="000000">
                  <a:alpha val="0"/>
                </a:srgbClr>
              </a:gs>
              <a:gs pos="100000">
                <a:srgbClr val="000000">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25" name="Google Shape;525;g3f9a95e0627_0_132"/>
          <p:cNvSpPr txBox="1"/>
          <p:nvPr/>
        </p:nvSpPr>
        <p:spPr>
          <a:xfrm>
            <a:off x="590113" y="1186248"/>
            <a:ext cx="4794300" cy="923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lt1"/>
                </a:solidFill>
                <a:latin typeface="Montserrat"/>
                <a:ea typeface="Montserrat"/>
                <a:cs typeface="Montserrat"/>
                <a:sym typeface="Montserrat"/>
              </a:rPr>
              <a:t>DIKLAT MANAJERIAL INVESTIGASI/INTELIJEN BAGI POLHUT PEMBINA</a:t>
            </a:r>
            <a:endParaRPr/>
          </a:p>
        </p:txBody>
      </p:sp>
      <p:pic>
        <p:nvPicPr>
          <p:cNvPr id="526" name="Google Shape;526;g3f9a95e0627_0_132" descr="A green and brown logo&#10;&#10;Description automatically generated"/>
          <p:cNvPicPr preferRelativeResize="0"/>
          <p:nvPr/>
        </p:nvPicPr>
        <p:blipFill rotWithShape="1">
          <a:blip r:embed="rId5">
            <a:alphaModFix/>
          </a:blip>
          <a:srcRect/>
          <a:stretch/>
        </p:blipFill>
        <p:spPr>
          <a:xfrm>
            <a:off x="128947" y="100771"/>
            <a:ext cx="430403" cy="430403"/>
          </a:xfrm>
          <a:prstGeom prst="rect">
            <a:avLst/>
          </a:prstGeom>
          <a:noFill/>
          <a:ln>
            <a:noFill/>
          </a:ln>
        </p:spPr>
      </p:pic>
      <p:sp>
        <p:nvSpPr>
          <p:cNvPr id="527" name="Google Shape;527;g3f9a95e0627_0_132"/>
          <p:cNvSpPr txBox="1"/>
          <p:nvPr/>
        </p:nvSpPr>
        <p:spPr>
          <a:xfrm>
            <a:off x="537614" y="174594"/>
            <a:ext cx="2449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lt1"/>
                </a:solidFill>
                <a:latin typeface="Montserrat SemiBold"/>
                <a:ea typeface="Montserrat SemiBold"/>
                <a:cs typeface="Montserrat SemiBold"/>
                <a:sym typeface="Montserrat SemiBold"/>
              </a:rPr>
              <a:t>KEMENTERIAN KEHUTANAN</a:t>
            </a:r>
            <a:endParaRPr/>
          </a:p>
        </p:txBody>
      </p:sp>
      <p:sp>
        <p:nvSpPr>
          <p:cNvPr id="528" name="Google Shape;528;g3f9a95e0627_0_132"/>
          <p:cNvSpPr txBox="1"/>
          <p:nvPr/>
        </p:nvSpPr>
        <p:spPr>
          <a:xfrm>
            <a:off x="1396314" y="2394855"/>
            <a:ext cx="36576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16 - 21 Juli 2026</a:t>
            </a:r>
            <a:endParaRPr/>
          </a:p>
        </p:txBody>
      </p:sp>
      <p:sp>
        <p:nvSpPr>
          <p:cNvPr id="529" name="Google Shape;529;g3f9a95e0627_0_132"/>
          <p:cNvSpPr txBox="1"/>
          <p:nvPr/>
        </p:nvSpPr>
        <p:spPr>
          <a:xfrm>
            <a:off x="1396314" y="3218166"/>
            <a:ext cx="39882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Pusdik Intel Lemdiklat Polri</a:t>
            </a:r>
            <a:endParaRPr sz="1800">
              <a:solidFill>
                <a:schemeClr val="lt1"/>
              </a:solidFill>
              <a:latin typeface="Montserrat"/>
              <a:ea typeface="Montserrat"/>
              <a:cs typeface="Montserrat"/>
              <a:sym typeface="Montserrat"/>
            </a:endParaRPr>
          </a:p>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Soreang, Kab. Bandung, Prov. Jawa Barat</a:t>
            </a:r>
            <a:endParaRPr sz="1800">
              <a:solidFill>
                <a:schemeClr val="lt1"/>
              </a:solidFill>
              <a:latin typeface="Montserrat"/>
              <a:ea typeface="Montserrat"/>
              <a:cs typeface="Montserrat"/>
              <a:sym typeface="Montserrat"/>
            </a:endParaRPr>
          </a:p>
        </p:txBody>
      </p:sp>
      <p:sp>
        <p:nvSpPr>
          <p:cNvPr id="530" name="Google Shape;530;g3f9a95e0627_0_132"/>
          <p:cNvSpPr txBox="1"/>
          <p:nvPr/>
        </p:nvSpPr>
        <p:spPr>
          <a:xfrm>
            <a:off x="1396314" y="4185450"/>
            <a:ext cx="45885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30 Orang </a:t>
            </a:r>
            <a:endParaRPr sz="1800">
              <a:solidFill>
                <a:schemeClr val="lt1"/>
              </a:solidFill>
              <a:latin typeface="Montserrat"/>
              <a:ea typeface="Montserrat"/>
              <a:cs typeface="Montserrat"/>
              <a:sym typeface="Montserrat"/>
            </a:endParaRPr>
          </a:p>
          <a:p>
            <a:pPr marL="0" marR="0" lvl="0" indent="0" algn="l" rtl="0">
              <a:spcBef>
                <a:spcPts val="0"/>
              </a:spcBef>
              <a:spcAft>
                <a:spcPts val="0"/>
              </a:spcAft>
              <a:buNone/>
            </a:pPr>
            <a:r>
              <a:rPr lang="en-US" sz="1800">
                <a:solidFill>
                  <a:schemeClr val="lt1"/>
                </a:solidFill>
                <a:latin typeface="Montserrat"/>
                <a:ea typeface="Montserrat"/>
                <a:cs typeface="Montserrat"/>
                <a:sym typeface="Montserrat"/>
              </a:rPr>
              <a:t>(Pejabat Administrator dan Pengawas DJ Gakkumhut dan DJ KSDAE)</a:t>
            </a:r>
            <a:endParaRPr/>
          </a:p>
        </p:txBody>
      </p:sp>
      <p:grpSp>
        <p:nvGrpSpPr>
          <p:cNvPr id="531" name="Google Shape;531;g3f9a95e0627_0_132"/>
          <p:cNvGrpSpPr/>
          <p:nvPr/>
        </p:nvGrpSpPr>
        <p:grpSpPr>
          <a:xfrm>
            <a:off x="-38329" y="6439329"/>
            <a:ext cx="12230400" cy="514800"/>
            <a:chOff x="-38329" y="6439329"/>
            <a:chExt cx="12230400" cy="514800"/>
          </a:xfrm>
        </p:grpSpPr>
        <p:sp>
          <p:nvSpPr>
            <p:cNvPr id="532" name="Google Shape;532;g3f9a95e0627_0_132"/>
            <p:cNvSpPr/>
            <p:nvPr/>
          </p:nvSpPr>
          <p:spPr>
            <a:xfrm>
              <a:off x="-38329" y="6439329"/>
              <a:ext cx="12230400" cy="514800"/>
            </a:xfrm>
            <a:prstGeom prst="rect">
              <a:avLst/>
            </a:prstGeom>
            <a:solidFill>
              <a:schemeClr val="lt2">
                <a:alpha val="2157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nvGrpSpPr>
            <p:cNvPr id="533" name="Google Shape;533;g3f9a95e0627_0_132"/>
            <p:cNvGrpSpPr/>
            <p:nvPr/>
          </p:nvGrpSpPr>
          <p:grpSpPr>
            <a:xfrm>
              <a:off x="174420" y="6513871"/>
              <a:ext cx="2062939" cy="288062"/>
              <a:chOff x="525148" y="6430281"/>
              <a:chExt cx="2062939" cy="288062"/>
            </a:xfrm>
          </p:grpSpPr>
          <p:grpSp>
            <p:nvGrpSpPr>
              <p:cNvPr id="534" name="Google Shape;534;g3f9a95e0627_0_132"/>
              <p:cNvGrpSpPr/>
              <p:nvPr/>
            </p:nvGrpSpPr>
            <p:grpSpPr>
              <a:xfrm>
                <a:off x="525148" y="6430281"/>
                <a:ext cx="287920" cy="288062"/>
                <a:chOff x="0" y="0"/>
                <a:chExt cx="2316330" cy="2306340"/>
              </a:xfrm>
            </p:grpSpPr>
            <p:sp>
              <p:nvSpPr>
                <p:cNvPr id="535" name="Google Shape;535;g3f9a95e0627_0_132"/>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384CA"/>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36" name="Google Shape;536;g3f9a95e0627_0_132"/>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37" name="Google Shape;537;g3f9a95e0627_0_132"/>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38" name="Google Shape;538;g3f9a95e0627_0_132"/>
                <p:cNvSpPr/>
                <p:nvPr/>
              </p:nvSpPr>
              <p:spPr>
                <a:xfrm>
                  <a:off x="864458" y="644171"/>
                  <a:ext cx="500634" cy="1021356"/>
                </a:xfrm>
                <a:custGeom>
                  <a:avLst/>
                  <a:gdLst/>
                  <a:ahLst/>
                  <a:cxnLst/>
                  <a:rect l="l" t="t" r="r" b="b"/>
                  <a:pathLst>
                    <a:path w="21600" h="21600" extrusionOk="0">
                      <a:moveTo>
                        <a:pt x="20706" y="11347"/>
                      </a:moveTo>
                      <a:lnTo>
                        <a:pt x="14226" y="11347"/>
                      </a:lnTo>
                      <a:lnTo>
                        <a:pt x="14226" y="21600"/>
                      </a:lnTo>
                      <a:lnTo>
                        <a:pt x="4618" y="21600"/>
                      </a:lnTo>
                      <a:lnTo>
                        <a:pt x="4618" y="11347"/>
                      </a:lnTo>
                      <a:lnTo>
                        <a:pt x="0" y="11347"/>
                      </a:lnTo>
                      <a:lnTo>
                        <a:pt x="0" y="7334"/>
                      </a:lnTo>
                      <a:lnTo>
                        <a:pt x="4618" y="7334"/>
                      </a:lnTo>
                      <a:lnTo>
                        <a:pt x="4618" y="4743"/>
                      </a:lnTo>
                      <a:cubicBezTo>
                        <a:pt x="4618" y="2882"/>
                        <a:pt x="6406" y="0"/>
                        <a:pt x="14301" y="0"/>
                      </a:cubicBezTo>
                      <a:lnTo>
                        <a:pt x="21451" y="0"/>
                      </a:lnTo>
                      <a:lnTo>
                        <a:pt x="21451" y="3904"/>
                      </a:lnTo>
                      <a:lnTo>
                        <a:pt x="16312" y="3904"/>
                      </a:lnTo>
                      <a:cubicBezTo>
                        <a:pt x="15418" y="3904"/>
                        <a:pt x="14226" y="4123"/>
                        <a:pt x="14226" y="4999"/>
                      </a:cubicBezTo>
                      <a:lnTo>
                        <a:pt x="14226" y="7370"/>
                      </a:lnTo>
                      <a:lnTo>
                        <a:pt x="21600" y="7370"/>
                      </a:lnTo>
                      <a:lnTo>
                        <a:pt x="20706" y="11347"/>
                      </a:lnTo>
                    </a:path>
                  </a:pathLst>
                </a:custGeom>
                <a:solidFill>
                  <a:srgbClr val="3049A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539" name="Google Shape;539;g3f9a95e0627_0_132"/>
              <p:cNvSpPr txBox="1"/>
              <p:nvPr/>
            </p:nvSpPr>
            <p:spPr>
              <a:xfrm>
                <a:off x="790787" y="6442807"/>
                <a:ext cx="1797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Ditjen Gakkum Kehutanan</a:t>
                </a:r>
                <a:endParaRPr sz="900" b="1">
                  <a:solidFill>
                    <a:schemeClr val="lt1"/>
                  </a:solidFill>
                  <a:latin typeface="Montserrat"/>
                  <a:ea typeface="Montserrat"/>
                  <a:cs typeface="Montserrat"/>
                  <a:sym typeface="Montserrat"/>
                </a:endParaRPr>
              </a:p>
            </p:txBody>
          </p:sp>
        </p:grpSp>
        <p:grpSp>
          <p:nvGrpSpPr>
            <p:cNvPr id="540" name="Google Shape;540;g3f9a95e0627_0_132"/>
            <p:cNvGrpSpPr/>
            <p:nvPr/>
          </p:nvGrpSpPr>
          <p:grpSpPr>
            <a:xfrm>
              <a:off x="2987324" y="6513871"/>
              <a:ext cx="1671822" cy="288062"/>
              <a:chOff x="3159729" y="6430281"/>
              <a:chExt cx="1671822" cy="288062"/>
            </a:xfrm>
          </p:grpSpPr>
          <p:grpSp>
            <p:nvGrpSpPr>
              <p:cNvPr id="541" name="Google Shape;541;g3f9a95e0627_0_132"/>
              <p:cNvGrpSpPr/>
              <p:nvPr/>
            </p:nvGrpSpPr>
            <p:grpSpPr>
              <a:xfrm>
                <a:off x="3159729" y="6430281"/>
                <a:ext cx="288104" cy="288062"/>
                <a:chOff x="0" y="0"/>
                <a:chExt cx="2319678" cy="2306340"/>
              </a:xfrm>
            </p:grpSpPr>
            <p:sp>
              <p:nvSpPr>
                <p:cNvPr id="542" name="Google Shape;542;g3f9a95e0627_0_132"/>
                <p:cNvSpPr/>
                <p:nvPr/>
              </p:nvSpPr>
              <p:spPr>
                <a:xfrm>
                  <a:off x="0" y="0"/>
                  <a:ext cx="2319678" cy="2306340"/>
                </a:xfrm>
                <a:custGeom>
                  <a:avLst/>
                  <a:gdLst/>
                  <a:ahLst/>
                  <a:cxnLst/>
                  <a:rect l="l" t="t" r="r" b="b"/>
                  <a:pathLst>
                    <a:path w="21600" h="21600" extrusionOk="0">
                      <a:moveTo>
                        <a:pt x="10792" y="0"/>
                      </a:moveTo>
                      <a:cubicBezTo>
                        <a:pt x="4856" y="0"/>
                        <a:pt x="0" y="4856"/>
                        <a:pt x="0" y="10792"/>
                      </a:cubicBezTo>
                      <a:cubicBezTo>
                        <a:pt x="0" y="16744"/>
                        <a:pt x="4856" y="21600"/>
                        <a:pt x="10792" y="21600"/>
                      </a:cubicBezTo>
                      <a:cubicBezTo>
                        <a:pt x="16728" y="21600"/>
                        <a:pt x="21600" y="16744"/>
                        <a:pt x="21600" y="10792"/>
                      </a:cubicBezTo>
                      <a:cubicBezTo>
                        <a:pt x="21600" y="4856"/>
                        <a:pt x="16728" y="0"/>
                        <a:pt x="10792" y="0"/>
                      </a:cubicBezTo>
                      <a:close/>
                    </a:path>
                  </a:pathLst>
                </a:custGeom>
                <a:solidFill>
                  <a:srgbClr val="A624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43" name="Google Shape;543;g3f9a95e0627_0_132"/>
                <p:cNvSpPr/>
                <p:nvPr/>
              </p:nvSpPr>
              <p:spPr>
                <a:xfrm>
                  <a:off x="196923" y="193585"/>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44" name="Google Shape;544;g3f9a95e0627_0_132"/>
                <p:cNvSpPr/>
                <p:nvPr/>
              </p:nvSpPr>
              <p:spPr>
                <a:xfrm>
                  <a:off x="186910" y="183571"/>
                  <a:ext cx="1945890" cy="1939194"/>
                </a:xfrm>
                <a:custGeom>
                  <a:avLst/>
                  <a:gdLst/>
                  <a:ahLst/>
                  <a:cxnLst/>
                  <a:rect l="l" t="t" r="r" b="b"/>
                  <a:pathLst>
                    <a:path w="21600" h="21600" extrusionOk="0">
                      <a:moveTo>
                        <a:pt x="21485" y="10790"/>
                      </a:moveTo>
                      <a:lnTo>
                        <a:pt x="21369" y="10790"/>
                      </a:lnTo>
                      <a:cubicBezTo>
                        <a:pt x="21369" y="13714"/>
                        <a:pt x="20177" y="16349"/>
                        <a:pt x="18272" y="18272"/>
                      </a:cubicBezTo>
                      <a:cubicBezTo>
                        <a:pt x="16349" y="20177"/>
                        <a:pt x="13714" y="21369"/>
                        <a:pt x="10790" y="21369"/>
                      </a:cubicBezTo>
                      <a:cubicBezTo>
                        <a:pt x="7886" y="21369"/>
                        <a:pt x="5232" y="20177"/>
                        <a:pt x="3328" y="18272"/>
                      </a:cubicBezTo>
                      <a:cubicBezTo>
                        <a:pt x="1423" y="16349"/>
                        <a:pt x="231" y="13714"/>
                        <a:pt x="231" y="10790"/>
                      </a:cubicBezTo>
                      <a:cubicBezTo>
                        <a:pt x="231" y="7886"/>
                        <a:pt x="1423" y="5232"/>
                        <a:pt x="3328" y="3328"/>
                      </a:cubicBezTo>
                      <a:cubicBezTo>
                        <a:pt x="5232" y="1423"/>
                        <a:pt x="7886" y="231"/>
                        <a:pt x="10790" y="231"/>
                      </a:cubicBezTo>
                      <a:cubicBezTo>
                        <a:pt x="13714" y="231"/>
                        <a:pt x="16349" y="1423"/>
                        <a:pt x="18272" y="3328"/>
                      </a:cubicBezTo>
                      <a:cubicBezTo>
                        <a:pt x="20177" y="5232"/>
                        <a:pt x="21369" y="7886"/>
                        <a:pt x="21369" y="10790"/>
                      </a:cubicBezTo>
                      <a:lnTo>
                        <a:pt x="21600" y="10790"/>
                      </a:lnTo>
                      <a:cubicBezTo>
                        <a:pt x="21600" y="4828"/>
                        <a:pt x="16772" y="0"/>
                        <a:pt x="10790" y="0"/>
                      </a:cubicBezTo>
                      <a:cubicBezTo>
                        <a:pt x="4828" y="0"/>
                        <a:pt x="0" y="4828"/>
                        <a:pt x="0" y="10790"/>
                      </a:cubicBezTo>
                      <a:cubicBezTo>
                        <a:pt x="0" y="16772"/>
                        <a:pt x="4828" y="21600"/>
                        <a:pt x="10790" y="21600"/>
                      </a:cubicBezTo>
                      <a:cubicBezTo>
                        <a:pt x="16772" y="21600"/>
                        <a:pt x="21600" y="16772"/>
                        <a:pt x="21600" y="10790"/>
                      </a:cubicBezTo>
                      <a:lnTo>
                        <a:pt x="21485" y="10790"/>
                      </a:lnTo>
                      <a:close/>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45" name="Google Shape;545;g3f9a95e0627_0_132"/>
                <p:cNvSpPr/>
                <p:nvPr/>
              </p:nvSpPr>
              <p:spPr>
                <a:xfrm>
                  <a:off x="650849" y="644171"/>
                  <a:ext cx="1018008" cy="1014660"/>
                </a:xfrm>
                <a:custGeom>
                  <a:avLst/>
                  <a:gdLst/>
                  <a:ahLst/>
                  <a:cxnLst/>
                  <a:rect l="l" t="t" r="r" b="b"/>
                  <a:pathLst>
                    <a:path w="21600" h="21600" extrusionOk="0">
                      <a:moveTo>
                        <a:pt x="19873" y="15649"/>
                      </a:moveTo>
                      <a:cubicBezTo>
                        <a:pt x="19873" y="17963"/>
                        <a:pt x="17963" y="19873"/>
                        <a:pt x="15649" y="19873"/>
                      </a:cubicBezTo>
                      <a:lnTo>
                        <a:pt x="5988" y="19873"/>
                      </a:lnTo>
                      <a:cubicBezTo>
                        <a:pt x="3637" y="19873"/>
                        <a:pt x="1763" y="17963"/>
                        <a:pt x="1763" y="15649"/>
                      </a:cubicBezTo>
                      <a:lnTo>
                        <a:pt x="1763" y="5988"/>
                      </a:lnTo>
                      <a:cubicBezTo>
                        <a:pt x="1763" y="3673"/>
                        <a:pt x="3637" y="1763"/>
                        <a:pt x="5988" y="1763"/>
                      </a:cubicBezTo>
                      <a:lnTo>
                        <a:pt x="15649" y="1763"/>
                      </a:lnTo>
                      <a:cubicBezTo>
                        <a:pt x="17963" y="1763"/>
                        <a:pt x="19873" y="3673"/>
                        <a:pt x="19873" y="5988"/>
                      </a:cubicBezTo>
                      <a:lnTo>
                        <a:pt x="19873" y="15649"/>
                      </a:lnTo>
                      <a:close/>
                      <a:moveTo>
                        <a:pt x="15649" y="0"/>
                      </a:moveTo>
                      <a:lnTo>
                        <a:pt x="5951" y="0"/>
                      </a:lnTo>
                      <a:cubicBezTo>
                        <a:pt x="2682" y="0"/>
                        <a:pt x="0" y="2682"/>
                        <a:pt x="0" y="5988"/>
                      </a:cubicBezTo>
                      <a:lnTo>
                        <a:pt x="0" y="15649"/>
                      </a:lnTo>
                      <a:cubicBezTo>
                        <a:pt x="0" y="18955"/>
                        <a:pt x="2682" y="21600"/>
                        <a:pt x="5951" y="21600"/>
                      </a:cubicBezTo>
                      <a:lnTo>
                        <a:pt x="15649" y="21600"/>
                      </a:lnTo>
                      <a:cubicBezTo>
                        <a:pt x="18955" y="21600"/>
                        <a:pt x="21600" y="18955"/>
                        <a:pt x="21600" y="15649"/>
                      </a:cubicBezTo>
                      <a:lnTo>
                        <a:pt x="21600" y="5988"/>
                      </a:lnTo>
                      <a:cubicBezTo>
                        <a:pt x="21600" y="2682"/>
                        <a:pt x="18955" y="0"/>
                        <a:pt x="15649"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46" name="Google Shape;546;g3f9a95e0627_0_132"/>
                <p:cNvSpPr/>
                <p:nvPr/>
              </p:nvSpPr>
              <p:spPr>
                <a:xfrm>
                  <a:off x="891162" y="884483"/>
                  <a:ext cx="537354" cy="534006"/>
                </a:xfrm>
                <a:custGeom>
                  <a:avLst/>
                  <a:gdLst/>
                  <a:ahLst/>
                  <a:cxnLst/>
                  <a:rect l="l" t="t" r="r" b="b"/>
                  <a:pathLst>
                    <a:path w="21600" h="21600" extrusionOk="0">
                      <a:moveTo>
                        <a:pt x="10800" y="17907"/>
                      </a:moveTo>
                      <a:cubicBezTo>
                        <a:pt x="6968" y="17907"/>
                        <a:pt x="3763" y="14702"/>
                        <a:pt x="3763" y="10800"/>
                      </a:cubicBezTo>
                      <a:cubicBezTo>
                        <a:pt x="3763" y="6968"/>
                        <a:pt x="6968" y="3763"/>
                        <a:pt x="10800" y="3763"/>
                      </a:cubicBezTo>
                      <a:cubicBezTo>
                        <a:pt x="14702" y="3763"/>
                        <a:pt x="17837" y="6968"/>
                        <a:pt x="17837" y="10800"/>
                      </a:cubicBezTo>
                      <a:cubicBezTo>
                        <a:pt x="17837" y="14702"/>
                        <a:pt x="14702" y="17907"/>
                        <a:pt x="10800" y="17907"/>
                      </a:cubicBezTo>
                      <a:close/>
                      <a:moveTo>
                        <a:pt x="10800" y="0"/>
                      </a:moveTo>
                      <a:cubicBezTo>
                        <a:pt x="4877" y="0"/>
                        <a:pt x="0" y="4877"/>
                        <a:pt x="0" y="10800"/>
                      </a:cubicBezTo>
                      <a:cubicBezTo>
                        <a:pt x="0" y="16792"/>
                        <a:pt x="4877" y="21600"/>
                        <a:pt x="10800" y="21600"/>
                      </a:cubicBezTo>
                      <a:cubicBezTo>
                        <a:pt x="16792" y="21600"/>
                        <a:pt x="21600" y="16792"/>
                        <a:pt x="21600" y="10800"/>
                      </a:cubicBezTo>
                      <a:cubicBezTo>
                        <a:pt x="21600" y="4877"/>
                        <a:pt x="16792" y="0"/>
                        <a:pt x="10800" y="0"/>
                      </a:cubicBezTo>
                      <a:close/>
                    </a:path>
                  </a:pathLst>
                </a:cu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47" name="Google Shape;547;g3f9a95e0627_0_132"/>
                <p:cNvSpPr/>
                <p:nvPr/>
              </p:nvSpPr>
              <p:spPr>
                <a:xfrm>
                  <a:off x="1378463" y="817730"/>
                  <a:ext cx="116700" cy="120300"/>
                </a:xfrm>
                <a:prstGeom prst="ellipse">
                  <a:avLst/>
                </a:prstGeom>
                <a:solidFill>
                  <a:srgbClr val="A62598"/>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548" name="Google Shape;548;g3f9a95e0627_0_132"/>
              <p:cNvSpPr txBox="1"/>
              <p:nvPr/>
            </p:nvSpPr>
            <p:spPr>
              <a:xfrm>
                <a:off x="3425451"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549" name="Google Shape;549;g3f9a95e0627_0_132"/>
            <p:cNvGrpSpPr/>
            <p:nvPr/>
          </p:nvGrpSpPr>
          <p:grpSpPr>
            <a:xfrm>
              <a:off x="7859903" y="6513912"/>
              <a:ext cx="1688539" cy="288020"/>
              <a:chOff x="7659324" y="6430322"/>
              <a:chExt cx="1688539" cy="288020"/>
            </a:xfrm>
          </p:grpSpPr>
          <p:grpSp>
            <p:nvGrpSpPr>
              <p:cNvPr id="550" name="Google Shape;550;g3f9a95e0627_0_132"/>
              <p:cNvGrpSpPr/>
              <p:nvPr/>
            </p:nvGrpSpPr>
            <p:grpSpPr>
              <a:xfrm>
                <a:off x="7659324" y="6430322"/>
                <a:ext cx="287916" cy="288020"/>
                <a:chOff x="1221756" y="5672607"/>
                <a:chExt cx="2316300" cy="2309700"/>
              </a:xfrm>
            </p:grpSpPr>
            <p:sp>
              <p:nvSpPr>
                <p:cNvPr id="551" name="Google Shape;551;g3f9a95e0627_0_132"/>
                <p:cNvSpPr/>
                <p:nvPr/>
              </p:nvSpPr>
              <p:spPr>
                <a:xfrm>
                  <a:off x="1221756" y="5672607"/>
                  <a:ext cx="2316300" cy="2309700"/>
                </a:xfrm>
                <a:prstGeom prst="ellipse">
                  <a:avLst/>
                </a:prstGeom>
                <a:solidFill>
                  <a:srgbClr val="EF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52" name="Google Shape;552;g3f9a95e0627_0_132"/>
                <p:cNvSpPr/>
                <p:nvPr/>
              </p:nvSpPr>
              <p:spPr>
                <a:xfrm>
                  <a:off x="1418678" y="5869530"/>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53" name="Google Shape;553;g3f9a95e0627_0_132"/>
                <p:cNvSpPr/>
                <p:nvPr/>
              </p:nvSpPr>
              <p:spPr>
                <a:xfrm>
                  <a:off x="1405328" y="5859517"/>
                  <a:ext cx="1949184" cy="1935846"/>
                </a:xfrm>
                <a:custGeom>
                  <a:avLst/>
                  <a:gdLst/>
                  <a:ahLst/>
                  <a:cxnLst/>
                  <a:rect l="l" t="t" r="r" b="b"/>
                  <a:pathLst>
                    <a:path w="21600" h="21600" extrusionOk="0">
                      <a:moveTo>
                        <a:pt x="21485" y="10810"/>
                      </a:moveTo>
                      <a:lnTo>
                        <a:pt x="21350" y="10810"/>
                      </a:lnTo>
                      <a:cubicBezTo>
                        <a:pt x="21350" y="13714"/>
                        <a:pt x="20178" y="16368"/>
                        <a:pt x="18275" y="18272"/>
                      </a:cubicBezTo>
                      <a:cubicBezTo>
                        <a:pt x="16354" y="20196"/>
                        <a:pt x="13721" y="21369"/>
                        <a:pt x="10800" y="21369"/>
                      </a:cubicBezTo>
                      <a:cubicBezTo>
                        <a:pt x="7879" y="21369"/>
                        <a:pt x="5246" y="20196"/>
                        <a:pt x="3344" y="18272"/>
                      </a:cubicBezTo>
                      <a:cubicBezTo>
                        <a:pt x="1422" y="16368"/>
                        <a:pt x="250" y="13714"/>
                        <a:pt x="250" y="10810"/>
                      </a:cubicBezTo>
                      <a:cubicBezTo>
                        <a:pt x="250" y="7886"/>
                        <a:pt x="1422" y="5251"/>
                        <a:pt x="3344" y="3328"/>
                      </a:cubicBezTo>
                      <a:cubicBezTo>
                        <a:pt x="5246" y="1423"/>
                        <a:pt x="7879" y="231"/>
                        <a:pt x="10800" y="231"/>
                      </a:cubicBezTo>
                      <a:cubicBezTo>
                        <a:pt x="13721" y="231"/>
                        <a:pt x="16354" y="1423"/>
                        <a:pt x="18275" y="3328"/>
                      </a:cubicBezTo>
                      <a:cubicBezTo>
                        <a:pt x="20178" y="5251"/>
                        <a:pt x="21350" y="7886"/>
                        <a:pt x="21350" y="10810"/>
                      </a:cubicBezTo>
                      <a:lnTo>
                        <a:pt x="21600" y="10810"/>
                      </a:lnTo>
                      <a:cubicBezTo>
                        <a:pt x="21600" y="4828"/>
                        <a:pt x="16757" y="0"/>
                        <a:pt x="10800" y="0"/>
                      </a:cubicBezTo>
                      <a:cubicBezTo>
                        <a:pt x="4843" y="0"/>
                        <a:pt x="0" y="4828"/>
                        <a:pt x="0" y="10810"/>
                      </a:cubicBezTo>
                      <a:cubicBezTo>
                        <a:pt x="0" y="16772"/>
                        <a:pt x="4843" y="21600"/>
                        <a:pt x="10800" y="21600"/>
                      </a:cubicBezTo>
                      <a:cubicBezTo>
                        <a:pt x="16757" y="21600"/>
                        <a:pt x="21600" y="16772"/>
                        <a:pt x="21600" y="10810"/>
                      </a:cubicBezTo>
                      <a:lnTo>
                        <a:pt x="21485" y="1081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54" name="Google Shape;554;g3f9a95e0627_0_132"/>
                <p:cNvSpPr/>
                <p:nvPr/>
              </p:nvSpPr>
              <p:spPr>
                <a:xfrm>
                  <a:off x="1899305" y="6493676"/>
                  <a:ext cx="964602" cy="670896"/>
                </a:xfrm>
                <a:custGeom>
                  <a:avLst/>
                  <a:gdLst/>
                  <a:ahLst/>
                  <a:cxnLst/>
                  <a:rect l="l" t="t" r="r" b="b"/>
                  <a:pathLst>
                    <a:path w="21600" h="21600" extrusionOk="0">
                      <a:moveTo>
                        <a:pt x="8609" y="16006"/>
                      </a:moveTo>
                      <a:lnTo>
                        <a:pt x="8609" y="4375"/>
                      </a:lnTo>
                      <a:lnTo>
                        <a:pt x="14775" y="10191"/>
                      </a:lnTo>
                      <a:lnTo>
                        <a:pt x="8609" y="16006"/>
                      </a:lnTo>
                      <a:close/>
                      <a:moveTo>
                        <a:pt x="21600" y="4597"/>
                      </a:moveTo>
                      <a:cubicBezTo>
                        <a:pt x="21600" y="2049"/>
                        <a:pt x="20126" y="0"/>
                        <a:pt x="18343" y="0"/>
                      </a:cubicBezTo>
                      <a:lnTo>
                        <a:pt x="3219" y="0"/>
                      </a:lnTo>
                      <a:cubicBezTo>
                        <a:pt x="1435" y="0"/>
                        <a:pt x="0" y="2049"/>
                        <a:pt x="0" y="4597"/>
                      </a:cubicBezTo>
                      <a:lnTo>
                        <a:pt x="0" y="16948"/>
                      </a:lnTo>
                      <a:cubicBezTo>
                        <a:pt x="0" y="19495"/>
                        <a:pt x="1435" y="21600"/>
                        <a:pt x="3219" y="21600"/>
                      </a:cubicBezTo>
                      <a:lnTo>
                        <a:pt x="18343" y="21600"/>
                      </a:lnTo>
                      <a:cubicBezTo>
                        <a:pt x="20126" y="21600"/>
                        <a:pt x="21600" y="19495"/>
                        <a:pt x="21600" y="16948"/>
                      </a:cubicBezTo>
                      <a:lnTo>
                        <a:pt x="21600" y="4597"/>
                      </a:lnTo>
                      <a:close/>
                    </a:path>
                  </a:pathLst>
                </a:custGeom>
                <a:solidFill>
                  <a:srgbClr val="EE2436"/>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555" name="Google Shape;555;g3f9a95e0627_0_132"/>
              <p:cNvSpPr txBox="1"/>
              <p:nvPr/>
            </p:nvSpPr>
            <p:spPr>
              <a:xfrm>
                <a:off x="7941763"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grpSp>
          <p:nvGrpSpPr>
            <p:cNvPr id="556" name="Google Shape;556;g3f9a95e0627_0_132"/>
            <p:cNvGrpSpPr/>
            <p:nvPr/>
          </p:nvGrpSpPr>
          <p:grpSpPr>
            <a:xfrm>
              <a:off x="5422003" y="6513871"/>
              <a:ext cx="1675084" cy="291616"/>
              <a:chOff x="5416423" y="6430281"/>
              <a:chExt cx="1675084" cy="291616"/>
            </a:xfrm>
          </p:grpSpPr>
          <p:sp>
            <p:nvSpPr>
              <p:cNvPr id="557" name="Google Shape;557;g3f9a95e0627_0_132"/>
              <p:cNvSpPr txBox="1"/>
              <p:nvPr/>
            </p:nvSpPr>
            <p:spPr>
              <a:xfrm>
                <a:off x="5685407" y="6442807"/>
                <a:ext cx="14061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gakkum_kehutanan</a:t>
                </a:r>
                <a:endParaRPr sz="900" b="1">
                  <a:solidFill>
                    <a:schemeClr val="lt1"/>
                  </a:solidFill>
                  <a:latin typeface="Montserrat"/>
                  <a:ea typeface="Montserrat"/>
                  <a:cs typeface="Montserrat"/>
                  <a:sym typeface="Montserrat"/>
                </a:endParaRPr>
              </a:p>
            </p:txBody>
          </p:sp>
          <p:grpSp>
            <p:nvGrpSpPr>
              <p:cNvPr id="558" name="Google Shape;558;g3f9a95e0627_0_132"/>
              <p:cNvGrpSpPr/>
              <p:nvPr/>
            </p:nvGrpSpPr>
            <p:grpSpPr>
              <a:xfrm>
                <a:off x="5416423" y="6430281"/>
                <a:ext cx="291566" cy="291616"/>
                <a:chOff x="6142115" y="5967847"/>
                <a:chExt cx="719915" cy="720039"/>
              </a:xfrm>
            </p:grpSpPr>
            <p:grpSp>
              <p:nvGrpSpPr>
                <p:cNvPr id="559" name="Google Shape;559;g3f9a95e0627_0_132"/>
                <p:cNvGrpSpPr/>
                <p:nvPr/>
              </p:nvGrpSpPr>
              <p:grpSpPr>
                <a:xfrm>
                  <a:off x="6142115" y="5967847"/>
                  <a:ext cx="719915" cy="720039"/>
                  <a:chOff x="0" y="0"/>
                  <a:chExt cx="2316330" cy="2306340"/>
                </a:xfrm>
              </p:grpSpPr>
              <p:sp>
                <p:nvSpPr>
                  <p:cNvPr id="560" name="Google Shape;560;g3f9a95e0627_0_132"/>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24F3F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61" name="Google Shape;561;g3f9a95e0627_0_132"/>
                  <p:cNvSpPr/>
                  <p:nvPr/>
                </p:nvSpPr>
                <p:spPr>
                  <a:xfrm>
                    <a:off x="193585" y="196922"/>
                    <a:ext cx="19257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62" name="Google Shape;562;g3f9a95e0627_0_132"/>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pic>
              <p:nvPicPr>
                <p:cNvPr id="563" name="Google Shape;563;g3f9a95e0627_0_132" descr="A white and blue logo&#10;&#10;Description automatically generated"/>
                <p:cNvPicPr preferRelativeResize="0"/>
                <p:nvPr/>
              </p:nvPicPr>
              <p:blipFill rotWithShape="1">
                <a:blip r:embed="rId6">
                  <a:alphaModFix/>
                </a:blip>
                <a:srcRect/>
                <a:stretch/>
              </p:blipFill>
              <p:spPr>
                <a:xfrm>
                  <a:off x="6306587" y="6137795"/>
                  <a:ext cx="389718" cy="388127"/>
                </a:xfrm>
                <a:prstGeom prst="rect">
                  <a:avLst/>
                </a:prstGeom>
                <a:noFill/>
                <a:ln>
                  <a:noFill/>
                </a:ln>
              </p:spPr>
            </p:pic>
          </p:grpSp>
        </p:grpSp>
        <p:grpSp>
          <p:nvGrpSpPr>
            <p:cNvPr id="564" name="Google Shape;564;g3f9a95e0627_0_132"/>
            <p:cNvGrpSpPr/>
            <p:nvPr/>
          </p:nvGrpSpPr>
          <p:grpSpPr>
            <a:xfrm>
              <a:off x="10311284" y="6513880"/>
              <a:ext cx="1806314" cy="288062"/>
              <a:chOff x="10236847" y="6430290"/>
              <a:chExt cx="1806314" cy="288062"/>
            </a:xfrm>
          </p:grpSpPr>
          <p:grpSp>
            <p:nvGrpSpPr>
              <p:cNvPr id="565" name="Google Shape;565;g3f9a95e0627_0_132"/>
              <p:cNvGrpSpPr/>
              <p:nvPr/>
            </p:nvGrpSpPr>
            <p:grpSpPr>
              <a:xfrm>
                <a:off x="10236847" y="6430290"/>
                <a:ext cx="287920" cy="288062"/>
                <a:chOff x="427015" y="339506"/>
                <a:chExt cx="2316330" cy="2306340"/>
              </a:xfrm>
            </p:grpSpPr>
            <p:grpSp>
              <p:nvGrpSpPr>
                <p:cNvPr id="566" name="Google Shape;566;g3f9a95e0627_0_132"/>
                <p:cNvGrpSpPr/>
                <p:nvPr/>
              </p:nvGrpSpPr>
              <p:grpSpPr>
                <a:xfrm>
                  <a:off x="427015" y="339506"/>
                  <a:ext cx="2316330" cy="2306340"/>
                  <a:chOff x="0" y="0"/>
                  <a:chExt cx="2316330" cy="2306340"/>
                </a:xfrm>
              </p:grpSpPr>
              <p:sp>
                <p:nvSpPr>
                  <p:cNvPr id="567" name="Google Shape;567;g3f9a95e0627_0_132"/>
                  <p:cNvSpPr/>
                  <p:nvPr/>
                </p:nvSpPr>
                <p:spPr>
                  <a:xfrm>
                    <a:off x="0" y="0"/>
                    <a:ext cx="2316330" cy="2306340"/>
                  </a:xfrm>
                  <a:custGeom>
                    <a:avLst/>
                    <a:gdLst/>
                    <a:ahLst/>
                    <a:cxnLst/>
                    <a:rect l="l" t="t" r="r" b="b"/>
                    <a:pathLst>
                      <a:path w="21600" h="21600" extrusionOk="0">
                        <a:moveTo>
                          <a:pt x="10800" y="0"/>
                        </a:moveTo>
                        <a:cubicBezTo>
                          <a:pt x="4859" y="0"/>
                          <a:pt x="0" y="4856"/>
                          <a:pt x="0" y="10792"/>
                        </a:cubicBezTo>
                        <a:cubicBezTo>
                          <a:pt x="0" y="16744"/>
                          <a:pt x="4859" y="21600"/>
                          <a:pt x="10800" y="21600"/>
                        </a:cubicBezTo>
                        <a:cubicBezTo>
                          <a:pt x="16741" y="21600"/>
                          <a:pt x="21600" y="16744"/>
                          <a:pt x="21600" y="10792"/>
                        </a:cubicBezTo>
                        <a:cubicBezTo>
                          <a:pt x="21600" y="4856"/>
                          <a:pt x="16741" y="0"/>
                          <a:pt x="10800" y="0"/>
                        </a:cubicBezTo>
                        <a:close/>
                      </a:path>
                    </a:pathLst>
                  </a:custGeom>
                  <a:solidFill>
                    <a:srgbClr val="365B73"/>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68" name="Google Shape;568;g3f9a95e0627_0_132"/>
                  <p:cNvSpPr/>
                  <p:nvPr/>
                </p:nvSpPr>
                <p:spPr>
                  <a:xfrm>
                    <a:off x="193584" y="196922"/>
                    <a:ext cx="1926000" cy="1915800"/>
                  </a:xfrm>
                  <a:prstGeom prst="ellipse">
                    <a:avLst/>
                  </a:prstGeom>
                  <a:solidFill>
                    <a:srgbClr val="E6ECEE"/>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sp>
                <p:nvSpPr>
                  <p:cNvPr id="569" name="Google Shape;569;g3f9a95e0627_0_132"/>
                  <p:cNvSpPr/>
                  <p:nvPr/>
                </p:nvSpPr>
                <p:spPr>
                  <a:xfrm>
                    <a:off x="183571" y="183571"/>
                    <a:ext cx="1945890" cy="1939194"/>
                  </a:xfrm>
                  <a:custGeom>
                    <a:avLst/>
                    <a:gdLst/>
                    <a:ahLst/>
                    <a:cxnLst/>
                    <a:rect l="l" t="t" r="r" b="b"/>
                    <a:pathLst>
                      <a:path w="21600" h="21600" extrusionOk="0">
                        <a:moveTo>
                          <a:pt x="21465" y="10790"/>
                        </a:moveTo>
                        <a:lnTo>
                          <a:pt x="21350" y="10790"/>
                        </a:lnTo>
                        <a:cubicBezTo>
                          <a:pt x="21350" y="13714"/>
                          <a:pt x="20178" y="16368"/>
                          <a:pt x="18256" y="18272"/>
                        </a:cubicBezTo>
                        <a:cubicBezTo>
                          <a:pt x="16354" y="20177"/>
                          <a:pt x="13721" y="21369"/>
                          <a:pt x="10800" y="21369"/>
                        </a:cubicBezTo>
                        <a:cubicBezTo>
                          <a:pt x="7879" y="21369"/>
                          <a:pt x="5246" y="20177"/>
                          <a:pt x="3325" y="18272"/>
                        </a:cubicBezTo>
                        <a:cubicBezTo>
                          <a:pt x="1422" y="16368"/>
                          <a:pt x="231" y="13714"/>
                          <a:pt x="231" y="10790"/>
                        </a:cubicBezTo>
                        <a:cubicBezTo>
                          <a:pt x="231" y="7886"/>
                          <a:pt x="1422" y="5232"/>
                          <a:pt x="3325" y="3328"/>
                        </a:cubicBezTo>
                        <a:cubicBezTo>
                          <a:pt x="5246" y="1423"/>
                          <a:pt x="7879" y="231"/>
                          <a:pt x="10800" y="231"/>
                        </a:cubicBezTo>
                        <a:cubicBezTo>
                          <a:pt x="13721" y="231"/>
                          <a:pt x="16354" y="1423"/>
                          <a:pt x="18256" y="3328"/>
                        </a:cubicBezTo>
                        <a:cubicBezTo>
                          <a:pt x="20178" y="5232"/>
                          <a:pt x="21350" y="7886"/>
                          <a:pt x="21350" y="10790"/>
                        </a:cubicBezTo>
                        <a:lnTo>
                          <a:pt x="21600" y="10790"/>
                        </a:lnTo>
                        <a:cubicBezTo>
                          <a:pt x="21600" y="4828"/>
                          <a:pt x="16757" y="0"/>
                          <a:pt x="10800" y="0"/>
                        </a:cubicBezTo>
                        <a:cubicBezTo>
                          <a:pt x="4843" y="0"/>
                          <a:pt x="0" y="4828"/>
                          <a:pt x="0" y="10790"/>
                        </a:cubicBezTo>
                        <a:cubicBezTo>
                          <a:pt x="0" y="16772"/>
                          <a:pt x="4843" y="21600"/>
                          <a:pt x="10800" y="21600"/>
                        </a:cubicBezTo>
                        <a:cubicBezTo>
                          <a:pt x="16757" y="21600"/>
                          <a:pt x="21600" y="16772"/>
                          <a:pt x="21600" y="10790"/>
                        </a:cubicBezTo>
                        <a:lnTo>
                          <a:pt x="21465" y="10790"/>
                        </a:lnTo>
                      </a:path>
                    </a:pathLst>
                  </a:custGeom>
                  <a:solidFill>
                    <a:srgbClr val="FFFFFF"/>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570" name="Google Shape;570;g3f9a95e0627_0_132"/>
                <p:cNvSpPr/>
                <p:nvPr/>
              </p:nvSpPr>
              <p:spPr>
                <a:xfrm>
                  <a:off x="1004732" y="912105"/>
                  <a:ext cx="1186920" cy="1186866"/>
                </a:xfrm>
                <a:custGeom>
                  <a:avLst/>
                  <a:gdLst/>
                  <a:ahLst/>
                  <a:cxnLst/>
                  <a:rect l="l" t="t" r="r" b="b"/>
                  <a:pathLst>
                    <a:path w="21600" h="21600" extrusionOk="0">
                      <a:moveTo>
                        <a:pt x="17940" y="4980"/>
                      </a:moveTo>
                      <a:cubicBezTo>
                        <a:pt x="17746" y="5243"/>
                        <a:pt x="16200" y="7225"/>
                        <a:pt x="12790" y="8617"/>
                      </a:cubicBezTo>
                      <a:cubicBezTo>
                        <a:pt x="13004" y="9057"/>
                        <a:pt x="13210" y="9504"/>
                        <a:pt x="13402" y="9954"/>
                      </a:cubicBezTo>
                      <a:cubicBezTo>
                        <a:pt x="13469" y="10113"/>
                        <a:pt x="13535" y="10272"/>
                        <a:pt x="13600" y="10430"/>
                      </a:cubicBezTo>
                      <a:cubicBezTo>
                        <a:pt x="16669" y="10044"/>
                        <a:pt x="19719" y="10662"/>
                        <a:pt x="20024" y="10727"/>
                      </a:cubicBezTo>
                      <a:cubicBezTo>
                        <a:pt x="20003" y="8550"/>
                        <a:pt x="19225" y="6550"/>
                        <a:pt x="17940" y="4980"/>
                      </a:cubicBezTo>
                      <a:close/>
                      <a:moveTo>
                        <a:pt x="8638" y="1845"/>
                      </a:moveTo>
                      <a:cubicBezTo>
                        <a:pt x="8893" y="2187"/>
                        <a:pt x="10568" y="4469"/>
                        <a:pt x="12080" y="7246"/>
                      </a:cubicBezTo>
                      <a:cubicBezTo>
                        <a:pt x="15361" y="6017"/>
                        <a:pt x="16749" y="4150"/>
                        <a:pt x="16915" y="3914"/>
                      </a:cubicBezTo>
                      <a:cubicBezTo>
                        <a:pt x="15286" y="2468"/>
                        <a:pt x="13144" y="1589"/>
                        <a:pt x="10799" y="1589"/>
                      </a:cubicBezTo>
                      <a:cubicBezTo>
                        <a:pt x="10055" y="1589"/>
                        <a:pt x="9332" y="1678"/>
                        <a:pt x="8638" y="1845"/>
                      </a:cubicBezTo>
                      <a:close/>
                      <a:moveTo>
                        <a:pt x="1770" y="8925"/>
                      </a:moveTo>
                      <a:cubicBezTo>
                        <a:pt x="2182" y="8930"/>
                        <a:pt x="5983" y="8947"/>
                        <a:pt x="10299" y="7801"/>
                      </a:cubicBezTo>
                      <a:cubicBezTo>
                        <a:pt x="8770" y="5084"/>
                        <a:pt x="7121" y="2799"/>
                        <a:pt x="6878" y="2466"/>
                      </a:cubicBezTo>
                      <a:cubicBezTo>
                        <a:pt x="4297" y="3683"/>
                        <a:pt x="2368" y="6062"/>
                        <a:pt x="1770" y="8925"/>
                      </a:cubicBezTo>
                      <a:close/>
                      <a:moveTo>
                        <a:pt x="3946" y="16982"/>
                      </a:moveTo>
                      <a:cubicBezTo>
                        <a:pt x="4156" y="16624"/>
                        <a:pt x="6687" y="12433"/>
                        <a:pt x="11445" y="10895"/>
                      </a:cubicBezTo>
                      <a:cubicBezTo>
                        <a:pt x="11565" y="10856"/>
                        <a:pt x="11687" y="10819"/>
                        <a:pt x="11808" y="10785"/>
                      </a:cubicBezTo>
                      <a:cubicBezTo>
                        <a:pt x="11577" y="10261"/>
                        <a:pt x="11324" y="9736"/>
                        <a:pt x="11060" y="9220"/>
                      </a:cubicBezTo>
                      <a:cubicBezTo>
                        <a:pt x="6454" y="10598"/>
                        <a:pt x="1984" y="10540"/>
                        <a:pt x="1580" y="10532"/>
                      </a:cubicBezTo>
                      <a:cubicBezTo>
                        <a:pt x="1577" y="10626"/>
                        <a:pt x="1575" y="10720"/>
                        <a:pt x="1575" y="10814"/>
                      </a:cubicBezTo>
                      <a:cubicBezTo>
                        <a:pt x="1575" y="13184"/>
                        <a:pt x="2473" y="15347"/>
                        <a:pt x="3946" y="16982"/>
                      </a:cubicBezTo>
                      <a:close/>
                      <a:moveTo>
                        <a:pt x="14403" y="19306"/>
                      </a:moveTo>
                      <a:cubicBezTo>
                        <a:pt x="14266" y="18497"/>
                        <a:pt x="13730" y="15676"/>
                        <a:pt x="12435" y="12311"/>
                      </a:cubicBezTo>
                      <a:cubicBezTo>
                        <a:pt x="12415" y="12317"/>
                        <a:pt x="12395" y="12324"/>
                        <a:pt x="12375" y="12331"/>
                      </a:cubicBezTo>
                      <a:cubicBezTo>
                        <a:pt x="7171" y="14144"/>
                        <a:pt x="5303" y="17753"/>
                        <a:pt x="5137" y="18092"/>
                      </a:cubicBezTo>
                      <a:cubicBezTo>
                        <a:pt x="6701" y="19312"/>
                        <a:pt x="8667" y="20039"/>
                        <a:pt x="10799" y="20039"/>
                      </a:cubicBezTo>
                      <a:cubicBezTo>
                        <a:pt x="12078" y="20039"/>
                        <a:pt x="13296" y="19778"/>
                        <a:pt x="14403" y="19306"/>
                      </a:cubicBezTo>
                      <a:close/>
                      <a:moveTo>
                        <a:pt x="19908" y="12278"/>
                      </a:moveTo>
                      <a:cubicBezTo>
                        <a:pt x="19592" y="12179"/>
                        <a:pt x="17052" y="11421"/>
                        <a:pt x="14162" y="11884"/>
                      </a:cubicBezTo>
                      <a:cubicBezTo>
                        <a:pt x="15368" y="15199"/>
                        <a:pt x="15860" y="17901"/>
                        <a:pt x="15954" y="18462"/>
                      </a:cubicBezTo>
                      <a:cubicBezTo>
                        <a:pt x="18023" y="17063"/>
                        <a:pt x="19496" y="14845"/>
                        <a:pt x="19908" y="12278"/>
                      </a:cubicBezTo>
                      <a:close/>
                      <a:moveTo>
                        <a:pt x="10799" y="21600"/>
                      </a:moveTo>
                      <a:cubicBezTo>
                        <a:pt x="4844" y="21600"/>
                        <a:pt x="0" y="16755"/>
                        <a:pt x="0" y="10800"/>
                      </a:cubicBezTo>
                      <a:cubicBezTo>
                        <a:pt x="0" y="4845"/>
                        <a:pt x="4844" y="0"/>
                        <a:pt x="10799" y="0"/>
                      </a:cubicBezTo>
                      <a:cubicBezTo>
                        <a:pt x="16755" y="0"/>
                        <a:pt x="21600" y="4845"/>
                        <a:pt x="21600" y="10800"/>
                      </a:cubicBezTo>
                      <a:cubicBezTo>
                        <a:pt x="21600" y="16755"/>
                        <a:pt x="16755" y="21600"/>
                        <a:pt x="10799" y="21600"/>
                      </a:cubicBezTo>
                      <a:close/>
                    </a:path>
                  </a:pathLst>
                </a:custGeom>
                <a:solidFill>
                  <a:schemeClr val="accent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p:txBody>
            </p:sp>
          </p:grpSp>
          <p:sp>
            <p:nvSpPr>
              <p:cNvPr id="571" name="Google Shape;571;g3f9a95e0627_0_132"/>
              <p:cNvSpPr txBox="1"/>
              <p:nvPr/>
            </p:nvSpPr>
            <p:spPr>
              <a:xfrm>
                <a:off x="10524861" y="6442807"/>
                <a:ext cx="1518300" cy="23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a:solidFill>
                      <a:schemeClr val="lt1"/>
                    </a:solidFill>
                    <a:latin typeface="Montserrat"/>
                    <a:ea typeface="Montserrat"/>
                    <a:cs typeface="Montserrat"/>
                    <a:sym typeface="Montserrat"/>
                  </a:rPr>
                  <a:t>gakkum.menlhk.go.id</a:t>
                </a:r>
                <a:endParaRPr sz="900" b="1">
                  <a:solidFill>
                    <a:schemeClr val="lt1"/>
                  </a:solidFill>
                  <a:latin typeface="Montserrat"/>
                  <a:ea typeface="Montserrat"/>
                  <a:cs typeface="Montserrat"/>
                  <a:sym typeface="Montserrat"/>
                </a:endParaRPr>
              </a:p>
            </p:txBody>
          </p:sp>
        </p:grpSp>
      </p:grpSp>
      <p:pic>
        <p:nvPicPr>
          <p:cNvPr id="572" name="Google Shape;572;g3f9a95e0627_0_132"/>
          <p:cNvPicPr preferRelativeResize="0"/>
          <p:nvPr/>
        </p:nvPicPr>
        <p:blipFill>
          <a:blip r:embed="rId7">
            <a:alphaModFix/>
          </a:blip>
          <a:stretch>
            <a:fillRect/>
          </a:stretch>
        </p:blipFill>
        <p:spPr>
          <a:xfrm>
            <a:off x="719278" y="2375251"/>
            <a:ext cx="590550" cy="466725"/>
          </a:xfrm>
          <a:prstGeom prst="rect">
            <a:avLst/>
          </a:prstGeom>
          <a:noFill/>
          <a:ln>
            <a:noFill/>
          </a:ln>
        </p:spPr>
      </p:pic>
      <p:pic>
        <p:nvPicPr>
          <p:cNvPr id="573" name="Google Shape;573;g3f9a95e0627_0_132"/>
          <p:cNvPicPr preferRelativeResize="0"/>
          <p:nvPr/>
        </p:nvPicPr>
        <p:blipFill>
          <a:blip r:embed="rId8">
            <a:alphaModFix/>
          </a:blip>
          <a:stretch>
            <a:fillRect/>
          </a:stretch>
        </p:blipFill>
        <p:spPr>
          <a:xfrm>
            <a:off x="770479" y="3341055"/>
            <a:ext cx="488161" cy="646500"/>
          </a:xfrm>
          <a:prstGeom prst="rect">
            <a:avLst/>
          </a:prstGeom>
          <a:noFill/>
          <a:ln>
            <a:noFill/>
          </a:ln>
        </p:spPr>
      </p:pic>
      <p:pic>
        <p:nvPicPr>
          <p:cNvPr id="574" name="Google Shape;574;g3f9a95e0627_0_132"/>
          <p:cNvPicPr preferRelativeResize="0"/>
          <p:nvPr/>
        </p:nvPicPr>
        <p:blipFill>
          <a:blip r:embed="rId9">
            <a:alphaModFix/>
          </a:blip>
          <a:stretch>
            <a:fillRect/>
          </a:stretch>
        </p:blipFill>
        <p:spPr>
          <a:xfrm>
            <a:off x="805003" y="4205271"/>
            <a:ext cx="419100" cy="552450"/>
          </a:xfrm>
          <a:prstGeom prst="rect">
            <a:avLst/>
          </a:prstGeom>
          <a:noFill/>
          <a:ln>
            <a:noFill/>
          </a:ln>
        </p:spPr>
      </p:pic>
    </p:spTree>
  </p:cSld>
  <p:clrMapOvr>
    <a:masterClrMapping/>
  </p:clrMapOvr>
</p:sld>
</file>

<file path=ppt/theme/theme1.xml><?xml version="1.0" encoding="utf-8"?>
<a:theme xmlns:a="http://schemas.openxmlformats.org/drawingml/2006/main" name="Office 2013 - 2022 Theme">
  <a:themeElements>
    <a:clrScheme name="Office 2013 - 2022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TotalTime>
  <Words>1478</Words>
  <Application>Microsoft Macintosh PowerPoint</Application>
  <PresentationFormat>Widescreen</PresentationFormat>
  <Paragraphs>329</Paragraphs>
  <Slides>23</Slides>
  <Notes>23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Arial</vt:lpstr>
      <vt:lpstr>Montserrat SemiBold</vt:lpstr>
      <vt:lpstr>Montserrat ExtraBold</vt:lpstr>
      <vt:lpstr>Lato</vt:lpstr>
      <vt:lpstr>Noto Sans Symbols</vt:lpstr>
      <vt:lpstr>Bookman Old Style</vt:lpstr>
      <vt:lpstr>Calibri</vt:lpstr>
      <vt:lpstr>Montserrat</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Felix Aglen</dc:creator>
  <cp:lastModifiedBy>Teh Ima</cp:lastModifiedBy>
  <cp:revision>2</cp:revision>
  <dcterms:created xsi:type="dcterms:W3CDTF">2024-01-26T02:57:53Z</dcterms:created>
  <dcterms:modified xsi:type="dcterms:W3CDTF">2026-08-20T08:58:00Z</dcterms:modified>
</cp:coreProperties>
</file>